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84" name="Shape 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7" name="Shape 147"/>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48" name="Shape 14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55" name="Shape 15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1" name="Shape 161"/>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62" name="Shape 16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8" name="Shape 168"/>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69" name="Shape 16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5" name="Shape 175"/>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76" name="Shape 17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2" name="Shape 18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83" name="Shape 18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9" name="Shape 189"/>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90" name="Shape 19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6" name="Shape 196"/>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97" name="Shape 19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4" name="Shape 204"/>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05" name="Shape 20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2" name="Shape 21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13" name="Shape 21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0" name="Shape 90"/>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91" name="Shape 9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8" name="Shape 98"/>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99" name="Shape 9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06" name="Shape 10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13" name="Shape 11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9" name="Shape 119"/>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20" name="Shape 12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27" name="Shape 12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34" name="Shape 13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41" name="Shape 14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Slide de título">
    <p:spTree>
      <p:nvGrpSpPr>
        <p:cNvPr id="16" name="Shape 16"/>
        <p:cNvGrpSpPr/>
        <p:nvPr/>
      </p:nvGrpSpPr>
      <p:grpSpPr>
        <a:xfrm>
          <a:off x="0" y="0"/>
          <a:ext cx="0" cy="0"/>
          <a:chOff x="0" y="0"/>
          <a:chExt cx="0" cy="0"/>
        </a:xfrm>
      </p:grpSpPr>
      <p:sp>
        <p:nvSpPr>
          <p:cNvPr id="17" name="Shape 17"/>
          <p:cNvSpPr txBox="1"/>
          <p:nvPr>
            <p:ph type="ctrTitle"/>
          </p:nvPr>
        </p:nvSpPr>
        <p:spPr>
          <a:xfrm>
            <a:off x="685800" y="2130425"/>
            <a:ext cx="7772400" cy="1470023"/>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18" name="Shape 18"/>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lnSpc>
                <a:spcPct val="100000"/>
              </a:lnSpc>
              <a:spcBef>
                <a:spcPts val="640"/>
              </a:spcBef>
              <a:spcAft>
                <a:spcPts val="0"/>
              </a:spcAft>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lnSpc>
                <a:spcPct val="100000"/>
              </a:lnSpc>
              <a:spcBef>
                <a:spcPts val="560"/>
              </a:spcBef>
              <a:spcAft>
                <a:spcPts val="0"/>
              </a:spcAft>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lnSpc>
                <a:spcPct val="100000"/>
              </a:lnSpc>
              <a:spcBef>
                <a:spcPts val="480"/>
              </a:spcBef>
              <a:spcAft>
                <a:spcPts val="0"/>
              </a:spcAft>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m com Legenda">
    <p:spTree>
      <p:nvGrpSpPr>
        <p:cNvPr id="69" name="Shape 69"/>
        <p:cNvGrpSpPr/>
        <p:nvPr/>
      </p:nvGrpSpPr>
      <p:grpSpPr>
        <a:xfrm>
          <a:off x="0" y="0"/>
          <a:ext cx="0" cy="0"/>
          <a:chOff x="0" y="0"/>
          <a:chExt cx="0" cy="0"/>
        </a:xfrm>
      </p:grpSpPr>
      <p:sp>
        <p:nvSpPr>
          <p:cNvPr id="70" name="Shape 70"/>
          <p:cNvSpPr txBox="1"/>
          <p:nvPr>
            <p:ph type="title"/>
          </p:nvPr>
        </p:nvSpPr>
        <p:spPr>
          <a:xfrm>
            <a:off x="1792288" y="4800600"/>
            <a:ext cx="5486399" cy="566736"/>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71" name="Shape 71"/>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lnSpc>
                <a:spcPct val="100000"/>
              </a:lnSpc>
              <a:spcBef>
                <a:spcPts val="640"/>
              </a:spcBef>
              <a:spcAft>
                <a:spcPts val="0"/>
              </a:spcAft>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100000"/>
              </a:lnSpc>
              <a:spcBef>
                <a:spcPts val="560"/>
              </a:spcBef>
              <a:spcAft>
                <a:spcPts val="0"/>
              </a:spcAft>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100000"/>
              </a:lnSpc>
              <a:spcBef>
                <a:spcPts val="480"/>
              </a:spcBef>
              <a:spcAft>
                <a:spcPts val="0"/>
              </a:spcAft>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72" name="Shape 72"/>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lnSpc>
                <a:spcPct val="100000"/>
              </a:lnSpc>
              <a:spcBef>
                <a:spcPts val="280"/>
              </a:spcBef>
              <a:spcAft>
                <a:spcPts val="0"/>
              </a:spcAft>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lnSpc>
                <a:spcPct val="100000"/>
              </a:lnSpc>
              <a:spcBef>
                <a:spcPts val="240"/>
              </a:spcBef>
              <a:spcAft>
                <a:spcPts val="0"/>
              </a:spcAft>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lnSpc>
                <a:spcPct val="100000"/>
              </a:lnSpc>
              <a:spcBef>
                <a:spcPts val="2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73" name="Shape 73"/>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74" name="Shape 7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C0C0C"/>
              </a:buClr>
              <a:buFont typeface="Calibri"/>
              <a:buNone/>
              <a:defRPr b="0" i="0" sz="1200" u="none" cap="none" strike="noStrike">
                <a:solidFill>
                  <a:srgbClr val="0C0C0C"/>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2" type="sldNum"/>
          </p:nvPr>
        </p:nvSpPr>
        <p:spPr>
          <a:xfrm>
            <a:off x="6553200" y="6356350"/>
            <a:ext cx="2133598" cy="3651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fld id="{00000000-1234-1234-1234-123412341234}" type="slidenum">
              <a:rPr b="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e texto verticais">
    <p:spTree>
      <p:nvGrpSpPr>
        <p:cNvPr id="76" name="Shape 76"/>
        <p:cNvGrpSpPr/>
        <p:nvPr/>
      </p:nvGrpSpPr>
      <p:grpSpPr>
        <a:xfrm>
          <a:off x="0" y="0"/>
          <a:ext cx="0" cy="0"/>
          <a:chOff x="0" y="0"/>
          <a:chExt cx="0" cy="0"/>
        </a:xfrm>
      </p:grpSpPr>
      <p:sp>
        <p:nvSpPr>
          <p:cNvPr id="77" name="Shape 77"/>
          <p:cNvSpPr txBox="1"/>
          <p:nvPr>
            <p:ph type="title"/>
          </p:nvPr>
        </p:nvSpPr>
        <p:spPr>
          <a:xfrm rot="5400000">
            <a:off x="4732336" y="2171700"/>
            <a:ext cx="5851525" cy="20574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78" name="Shape 78"/>
          <p:cNvSpPr txBox="1"/>
          <p:nvPr>
            <p:ph idx="1" type="body"/>
          </p:nvPr>
        </p:nvSpPr>
        <p:spPr>
          <a:xfrm rot="5400000">
            <a:off x="541336" y="190500"/>
            <a:ext cx="5851525" cy="6019798"/>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9" name="Shape 79"/>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80" name="Shape 8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C0C0C"/>
              </a:buClr>
              <a:buFont typeface="Calibri"/>
              <a:buNone/>
              <a:defRPr b="0" i="0" sz="1200" u="none" cap="none" strike="noStrike">
                <a:solidFill>
                  <a:srgbClr val="0C0C0C"/>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2" type="sldNum"/>
          </p:nvPr>
        </p:nvSpPr>
        <p:spPr>
          <a:xfrm>
            <a:off x="6553200" y="6356350"/>
            <a:ext cx="2133598" cy="3651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fld id="{00000000-1234-1234-1234-123412341234}" type="slidenum">
              <a:rPr b="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e texto vertical">
    <p:spTree>
      <p:nvGrpSpPr>
        <p:cNvPr id="19" name="Shape 19"/>
        <p:cNvGrpSpPr/>
        <p:nvPr/>
      </p:nvGrpSpPr>
      <p:grpSpPr>
        <a:xfrm>
          <a:off x="0" y="0"/>
          <a:ext cx="0" cy="0"/>
          <a:chOff x="0" y="0"/>
          <a:chExt cx="0" cy="0"/>
        </a:xfrm>
      </p:grpSpPr>
      <p:sp>
        <p:nvSpPr>
          <p:cNvPr id="20" name="Shape 2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21" name="Shape 21"/>
          <p:cNvSpPr txBox="1"/>
          <p:nvPr>
            <p:ph idx="1" type="body"/>
          </p:nvPr>
        </p:nvSpPr>
        <p:spPr>
          <a:xfrm rot="5400000">
            <a:off x="2309017" y="-251618"/>
            <a:ext cx="4525963" cy="8229600"/>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2" name="Shape 22"/>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23" name="Shape 2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C0C0C"/>
              </a:buClr>
              <a:buFont typeface="Calibri"/>
              <a:buNone/>
              <a:defRPr b="0" i="0" sz="1200" u="none" cap="none" strike="noStrike">
                <a:solidFill>
                  <a:srgbClr val="0C0C0C"/>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2" type="sldNum"/>
          </p:nvPr>
        </p:nvSpPr>
        <p:spPr>
          <a:xfrm>
            <a:off x="6553200" y="6356350"/>
            <a:ext cx="2133598" cy="3651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fld id="{00000000-1234-1234-1234-123412341234}" type="slidenum">
              <a:rPr b="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e conteúdo">
    <p:spTree>
      <p:nvGrpSpPr>
        <p:cNvPr id="25" name="Shape 25"/>
        <p:cNvGrpSpPr/>
        <p:nvPr/>
      </p:nvGrpSpPr>
      <p:grpSpPr>
        <a:xfrm>
          <a:off x="0" y="0"/>
          <a:ext cx="0" cy="0"/>
          <a:chOff x="0" y="0"/>
          <a:chExt cx="0" cy="0"/>
        </a:xfrm>
      </p:grpSpPr>
      <p:sp>
        <p:nvSpPr>
          <p:cNvPr id="26" name="Shape 2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27" name="Shape 27"/>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8" name="Shape 28"/>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2" type="sldNum"/>
          </p:nvPr>
        </p:nvSpPr>
        <p:spPr>
          <a:xfrm>
            <a:off x="6444207" y="4869160"/>
            <a:ext cx="2133598" cy="3651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fld id="{00000000-1234-1234-1234-123412341234}" type="slidenum">
              <a:rPr b="0" i="0" lang="en-US" sz="1800" u="none" cap="none" strike="noStrike">
                <a:solidFill>
                  <a:schemeClr val="dk1"/>
                </a:solidFill>
                <a:latin typeface="Calibri"/>
                <a:ea typeface="Calibri"/>
                <a:cs typeface="Calibri"/>
                <a:sym typeface="Calibri"/>
              </a:rPr>
              <a:t>‹#›</a:t>
            </a:fld>
          </a:p>
        </p:txBody>
      </p:sp>
      <p:sp>
        <p:nvSpPr>
          <p:cNvPr id="30" name="Shape 30"/>
          <p:cNvSpPr/>
          <p:nvPr/>
        </p:nvSpPr>
        <p:spPr>
          <a:xfrm>
            <a:off x="4005807" y="6308078"/>
            <a:ext cx="457200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Processo de Mercado</a:t>
            </a:r>
          </a:p>
          <a:p>
            <a:pPr indent="0" lvl="0" marL="0" marR="0" rtl="0" algn="l">
              <a:lnSpc>
                <a:spcPct val="100000"/>
              </a:lnSpc>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Prof. Adriano Paranaiba</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Cabeçalho da Seção">
    <p:spTree>
      <p:nvGrpSpPr>
        <p:cNvPr id="31" name="Shape 31"/>
        <p:cNvGrpSpPr/>
        <p:nvPr/>
      </p:nvGrpSpPr>
      <p:grpSpPr>
        <a:xfrm>
          <a:off x="0" y="0"/>
          <a:ext cx="0" cy="0"/>
          <a:chOff x="0" y="0"/>
          <a:chExt cx="0" cy="0"/>
        </a:xfrm>
      </p:grpSpPr>
      <p:sp>
        <p:nvSpPr>
          <p:cNvPr id="32" name="Shape 32"/>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33" name="Shape 33"/>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lnSpc>
                <a:spcPct val="100000"/>
              </a:lnSpc>
              <a:spcBef>
                <a:spcPts val="360"/>
              </a:spcBef>
              <a:spcAft>
                <a:spcPts val="0"/>
              </a:spcAft>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lnSpc>
                <a:spcPct val="100000"/>
              </a:lnSpc>
              <a:spcBef>
                <a:spcPts val="320"/>
              </a:spcBef>
              <a:spcAft>
                <a:spcPts val="0"/>
              </a:spcAft>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34" name="Shape 34"/>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C0C0C"/>
              </a:buClr>
              <a:buFont typeface="Calibri"/>
              <a:buNone/>
              <a:defRPr b="0" i="0" sz="1200" u="none" cap="none" strike="noStrike">
                <a:solidFill>
                  <a:srgbClr val="0C0C0C"/>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2" type="sldNum"/>
          </p:nvPr>
        </p:nvSpPr>
        <p:spPr>
          <a:xfrm>
            <a:off x="6588224" y="6363653"/>
            <a:ext cx="2133598" cy="3651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fld id="{00000000-1234-1234-1234-123412341234}" type="slidenum">
              <a:rPr b="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uas Partes de Conteúdo">
    <p:spTree>
      <p:nvGrpSpPr>
        <p:cNvPr id="37" name="Shape 37"/>
        <p:cNvGrpSpPr/>
        <p:nvPr/>
      </p:nvGrpSpPr>
      <p:grpSpPr>
        <a:xfrm>
          <a:off x="0" y="0"/>
          <a:ext cx="0" cy="0"/>
          <a:chOff x="0" y="0"/>
          <a:chExt cx="0" cy="0"/>
        </a:xfrm>
      </p:grpSpPr>
      <p:sp>
        <p:nvSpPr>
          <p:cNvPr id="38" name="Shape 38"/>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39" name="Shape 39"/>
          <p:cNvSpPr txBox="1"/>
          <p:nvPr>
            <p:ph idx="1" type="body"/>
          </p:nvPr>
        </p:nvSpPr>
        <p:spPr>
          <a:xfrm>
            <a:off x="457200" y="1600200"/>
            <a:ext cx="4038598" cy="4525963"/>
          </a:xfrm>
          <a:prstGeom prst="rect">
            <a:avLst/>
          </a:prstGeom>
          <a:noFill/>
          <a:ln>
            <a:noFill/>
          </a:ln>
        </p:spPr>
        <p:txBody>
          <a:bodyPr anchorCtr="0" anchor="t" bIns="91425" lIns="91425" rIns="91425" tIns="91425"/>
          <a:lstStyle>
            <a:lvl1pPr indent="12700" lvl="0" marL="34290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9050" lvl="1" marL="74295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25400" lvl="2" marL="1143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0" lvl="3" marL="1600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0" lvl="4" marL="20574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2" type="body"/>
          </p:nvPr>
        </p:nvSpPr>
        <p:spPr>
          <a:xfrm>
            <a:off x="4648200" y="1600200"/>
            <a:ext cx="4038598" cy="4525963"/>
          </a:xfrm>
          <a:prstGeom prst="rect">
            <a:avLst/>
          </a:prstGeom>
          <a:noFill/>
          <a:ln>
            <a:noFill/>
          </a:ln>
        </p:spPr>
        <p:txBody>
          <a:bodyPr anchorCtr="0" anchor="t" bIns="91425" lIns="91425" rIns="91425" tIns="91425"/>
          <a:lstStyle>
            <a:lvl1pPr indent="12700" lvl="0" marL="34290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9050" lvl="1" marL="74295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25400" lvl="2" marL="1143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0" lvl="3" marL="1600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0" lvl="4" marL="20574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C0C0C"/>
              </a:buClr>
              <a:buFont typeface="Calibri"/>
              <a:buNone/>
              <a:defRPr b="0" i="0" sz="1200" u="none" cap="none" strike="noStrike">
                <a:solidFill>
                  <a:srgbClr val="0C0C0C"/>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2" type="sldNum"/>
          </p:nvPr>
        </p:nvSpPr>
        <p:spPr>
          <a:xfrm>
            <a:off x="6553200" y="6356350"/>
            <a:ext cx="2133598" cy="3651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fld id="{00000000-1234-1234-1234-123412341234}" type="slidenum">
              <a:rPr b="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ção">
    <p:spTree>
      <p:nvGrpSpPr>
        <p:cNvPr id="44" name="Shape 44"/>
        <p:cNvGrpSpPr/>
        <p:nvPr/>
      </p:nvGrpSpPr>
      <p:grpSpPr>
        <a:xfrm>
          <a:off x="0" y="0"/>
          <a:ext cx="0" cy="0"/>
          <a:chOff x="0" y="0"/>
          <a:chExt cx="0" cy="0"/>
        </a:xfrm>
      </p:grpSpPr>
      <p:sp>
        <p:nvSpPr>
          <p:cNvPr id="45" name="Shape 45"/>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46" name="Shape 46"/>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lnSpc>
                <a:spcPct val="100000"/>
              </a:lnSpc>
              <a:spcBef>
                <a:spcPts val="480"/>
              </a:spcBef>
              <a:spcAft>
                <a:spcPts val="0"/>
              </a:spcAft>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100000"/>
              </a:lnSpc>
              <a:spcBef>
                <a:spcPts val="4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100000"/>
              </a:lnSpc>
              <a:spcBef>
                <a:spcPts val="36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7" name="Shape 47"/>
          <p:cNvSpPr txBox="1"/>
          <p:nvPr>
            <p:ph idx="2" type="body"/>
          </p:nvPr>
        </p:nvSpPr>
        <p:spPr>
          <a:xfrm>
            <a:off x="457200" y="2174875"/>
            <a:ext cx="4040187" cy="3951286"/>
          </a:xfrm>
          <a:prstGeom prst="rect">
            <a:avLst/>
          </a:prstGeom>
          <a:noFill/>
          <a:ln>
            <a:noFill/>
          </a:ln>
        </p:spPr>
        <p:txBody>
          <a:bodyPr anchorCtr="0" anchor="t" bIns="91425" lIns="91425" rIns="91425" tIns="91425"/>
          <a:lstStyle>
            <a:lvl1pPr indent="-38100" lvl="0" marL="3429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31750" lvl="1" marL="74295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0" lvl="2" marL="1143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25400" lvl="3" marL="1600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25400" lvl="4" marL="20574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25400" lvl="5" marL="25146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25400" lvl="6" marL="29718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25400" lvl="7" marL="34290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25400" lvl="8" marL="3886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8" name="Shape 48"/>
          <p:cNvSpPr txBox="1"/>
          <p:nvPr>
            <p:ph idx="3" type="body"/>
          </p:nvPr>
        </p:nvSpPr>
        <p:spPr>
          <a:xfrm>
            <a:off x="4645025" y="1535112"/>
            <a:ext cx="4041773" cy="639762"/>
          </a:xfrm>
          <a:prstGeom prst="rect">
            <a:avLst/>
          </a:prstGeom>
          <a:noFill/>
          <a:ln>
            <a:noFill/>
          </a:ln>
        </p:spPr>
        <p:txBody>
          <a:bodyPr anchorCtr="0" anchor="b" bIns="91425" lIns="91425" rIns="91425" tIns="91425"/>
          <a:lstStyle>
            <a:lvl1pPr indent="0" lvl="0" marL="0" marR="0" rtl="0" algn="l">
              <a:lnSpc>
                <a:spcPct val="100000"/>
              </a:lnSpc>
              <a:spcBef>
                <a:spcPts val="480"/>
              </a:spcBef>
              <a:spcAft>
                <a:spcPts val="0"/>
              </a:spcAft>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100000"/>
              </a:lnSpc>
              <a:spcBef>
                <a:spcPts val="4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100000"/>
              </a:lnSpc>
              <a:spcBef>
                <a:spcPts val="36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9" name="Shape 49"/>
          <p:cNvSpPr txBox="1"/>
          <p:nvPr>
            <p:ph idx="4" type="body"/>
          </p:nvPr>
        </p:nvSpPr>
        <p:spPr>
          <a:xfrm>
            <a:off x="4645025" y="2174875"/>
            <a:ext cx="4041773" cy="3951286"/>
          </a:xfrm>
          <a:prstGeom prst="rect">
            <a:avLst/>
          </a:prstGeom>
          <a:noFill/>
          <a:ln>
            <a:noFill/>
          </a:ln>
        </p:spPr>
        <p:txBody>
          <a:bodyPr anchorCtr="0" anchor="t" bIns="91425" lIns="91425" rIns="91425" tIns="91425"/>
          <a:lstStyle>
            <a:lvl1pPr indent="-38100" lvl="0" marL="3429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31750" lvl="1" marL="74295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0" lvl="2" marL="1143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25400" lvl="3" marL="1600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25400" lvl="4" marL="20574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25400" lvl="5" marL="25146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25400" lvl="6" marL="29718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25400" lvl="7" marL="34290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25400" lvl="8" marL="3886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50" name="Shape 50"/>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C0C0C"/>
              </a:buClr>
              <a:buFont typeface="Calibri"/>
              <a:buNone/>
              <a:defRPr b="0" i="0" sz="1200" u="none" cap="none" strike="noStrike">
                <a:solidFill>
                  <a:srgbClr val="0C0C0C"/>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6553200" y="6356350"/>
            <a:ext cx="2133598" cy="3651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fld id="{00000000-1234-1234-1234-123412341234}" type="slidenum">
              <a:rPr b="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omente título">
    <p:spTree>
      <p:nvGrpSpPr>
        <p:cNvPr id="53" name="Shape 53"/>
        <p:cNvGrpSpPr/>
        <p:nvPr/>
      </p:nvGrpSpPr>
      <p:grpSpPr>
        <a:xfrm>
          <a:off x="0" y="0"/>
          <a:ext cx="0" cy="0"/>
          <a:chOff x="0" y="0"/>
          <a:chExt cx="0" cy="0"/>
        </a:xfrm>
      </p:grpSpPr>
      <p:sp>
        <p:nvSpPr>
          <p:cNvPr id="54" name="Shape 54"/>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55" name="Shape 55"/>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C0C0C"/>
              </a:buClr>
              <a:buFont typeface="Calibri"/>
              <a:buNone/>
              <a:defRPr b="0" i="0" sz="1200" u="none" cap="none" strike="noStrike">
                <a:solidFill>
                  <a:srgbClr val="0C0C0C"/>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6553200" y="6356350"/>
            <a:ext cx="2133598" cy="3651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fld id="{00000000-1234-1234-1234-123412341234}" type="slidenum">
              <a:rPr b="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m branco">
    <p:spTree>
      <p:nvGrpSpPr>
        <p:cNvPr id="58" name="Shape 58"/>
        <p:cNvGrpSpPr/>
        <p:nvPr/>
      </p:nvGrpSpPr>
      <p:grpSpPr>
        <a:xfrm>
          <a:off x="0" y="0"/>
          <a:ext cx="0" cy="0"/>
          <a:chOff x="0" y="0"/>
          <a:chExt cx="0" cy="0"/>
        </a:xfrm>
      </p:grpSpPr>
      <p:sp>
        <p:nvSpPr>
          <p:cNvPr id="59" name="Shape 59"/>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C0C0C"/>
              </a:buClr>
              <a:buFont typeface="Calibri"/>
              <a:buNone/>
              <a:defRPr b="0" i="0" sz="1200" u="none" cap="none" strike="noStrike">
                <a:solidFill>
                  <a:srgbClr val="0C0C0C"/>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6553200" y="6356350"/>
            <a:ext cx="2133598" cy="3651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fld id="{00000000-1234-1234-1234-123412341234}" type="slidenum">
              <a:rPr b="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údo com Legenda">
    <p:spTree>
      <p:nvGrpSpPr>
        <p:cNvPr id="62" name="Shape 62"/>
        <p:cNvGrpSpPr/>
        <p:nvPr/>
      </p:nvGrpSpPr>
      <p:grpSpPr>
        <a:xfrm>
          <a:off x="0" y="0"/>
          <a:ext cx="0" cy="0"/>
          <a:chOff x="0" y="0"/>
          <a:chExt cx="0" cy="0"/>
        </a:xfrm>
      </p:grpSpPr>
      <p:sp>
        <p:nvSpPr>
          <p:cNvPr id="63" name="Shape 63"/>
          <p:cNvSpPr txBox="1"/>
          <p:nvPr>
            <p:ph type="title"/>
          </p:nvPr>
        </p:nvSpPr>
        <p:spPr>
          <a:xfrm>
            <a:off x="457200" y="273050"/>
            <a:ext cx="3008313" cy="1162048"/>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64" name="Shape 64"/>
          <p:cNvSpPr txBox="1"/>
          <p:nvPr>
            <p:ph idx="1" type="body"/>
          </p:nvPr>
        </p:nvSpPr>
        <p:spPr>
          <a:xfrm>
            <a:off x="3575050" y="273050"/>
            <a:ext cx="5111750" cy="5853111"/>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Shape 65"/>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lnSpc>
                <a:spcPct val="100000"/>
              </a:lnSpc>
              <a:spcBef>
                <a:spcPts val="280"/>
              </a:spcBef>
              <a:spcAft>
                <a:spcPts val="0"/>
              </a:spcAft>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lnSpc>
                <a:spcPct val="100000"/>
              </a:lnSpc>
              <a:spcBef>
                <a:spcPts val="240"/>
              </a:spcBef>
              <a:spcAft>
                <a:spcPts val="0"/>
              </a:spcAft>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lnSpc>
                <a:spcPct val="100000"/>
              </a:lnSpc>
              <a:spcBef>
                <a:spcPts val="2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6" name="Shape 66"/>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C0C0C"/>
              </a:buClr>
              <a:buFont typeface="Calibri"/>
              <a:buNone/>
              <a:defRPr b="0" i="0" sz="1200" u="none" cap="none" strike="noStrike">
                <a:solidFill>
                  <a:srgbClr val="0C0C0C"/>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2" type="sldNum"/>
          </p:nvPr>
        </p:nvSpPr>
        <p:spPr>
          <a:xfrm>
            <a:off x="6553200" y="6356350"/>
            <a:ext cx="2133598" cy="3651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fld id="{00000000-1234-1234-1234-123412341234}" type="slidenum">
              <a:rPr b="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C0C0C"/>
              </a:buClr>
              <a:buFont typeface="Calibri"/>
              <a:buNone/>
              <a:defRPr b="0" i="0" sz="1200" u="none" cap="none" strike="noStrike">
                <a:solidFill>
                  <a:srgbClr val="0C0C0C"/>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pic>
        <p:nvPicPr>
          <p:cNvPr id="14" name="Shape 14"/>
          <p:cNvPicPr preferRelativeResize="0"/>
          <p:nvPr/>
        </p:nvPicPr>
        <p:blipFill rotWithShape="1">
          <a:blip r:embed="rId1">
            <a:alphaModFix/>
          </a:blip>
          <a:srcRect b="0" l="0" r="0" t="0"/>
          <a:stretch/>
        </p:blipFill>
        <p:spPr>
          <a:xfrm>
            <a:off x="144016" y="6197769"/>
            <a:ext cx="2699791" cy="588223"/>
          </a:xfrm>
          <a:prstGeom prst="rect">
            <a:avLst/>
          </a:prstGeom>
          <a:noFill/>
          <a:ln>
            <a:noFill/>
          </a:ln>
        </p:spPr>
      </p:pic>
      <p:sp>
        <p:nvSpPr>
          <p:cNvPr id="15" name="Shape 15"/>
          <p:cNvSpPr txBox="1"/>
          <p:nvPr/>
        </p:nvSpPr>
        <p:spPr>
          <a:xfrm>
            <a:off x="5353744" y="6309319"/>
            <a:ext cx="3754760" cy="365125"/>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3F3F3F"/>
              </a:buClr>
              <a:buSzPct val="25000"/>
              <a:buFont typeface="Calibri"/>
              <a:buNone/>
            </a:pPr>
            <a:r>
              <a:rPr b="1" i="0" lang="en-US" sz="1200" u="none" cap="none" strike="noStrike">
                <a:solidFill>
                  <a:srgbClr val="3F3F3F"/>
                </a:solidFill>
                <a:latin typeface="Calibri"/>
                <a:ea typeface="Calibri"/>
                <a:cs typeface="Calibri"/>
                <a:sym typeface="Calibri"/>
              </a:rPr>
              <a:t>Mestrado em Economia</a:t>
            </a:r>
          </a:p>
          <a:p>
            <a:pPr indent="0" lvl="0" marL="0" marR="0" rtl="0" algn="r">
              <a:lnSpc>
                <a:spcPct val="100000"/>
              </a:lnSpc>
              <a:spcBef>
                <a:spcPts val="0"/>
              </a:spcBef>
              <a:spcAft>
                <a:spcPts val="0"/>
              </a:spcAft>
              <a:buClr>
                <a:srgbClr val="3F3F3F"/>
              </a:buClr>
              <a:buSzPct val="25000"/>
              <a:buFont typeface="Calibri"/>
              <a:buNone/>
            </a:pPr>
            <a:r>
              <a:rPr b="1" i="0" lang="en-US" sz="1200" u="none" cap="none" strike="noStrike">
                <a:solidFill>
                  <a:srgbClr val="3F3F3F"/>
                </a:solidFill>
                <a:latin typeface="Calibri"/>
                <a:ea typeface="Calibri"/>
                <a:cs typeface="Calibri"/>
                <a:sym typeface="Calibri"/>
              </a:rPr>
              <a:t>2ª edição 2016-2018</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youtube.com/watch?v=msQ_khFmKtU" TargetMode="Externa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www.youtube.com/watch?v=msQ_khFmKtU" TargetMode="External"/><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ctrTitle"/>
          </p:nvPr>
        </p:nvSpPr>
        <p:spPr>
          <a:xfrm>
            <a:off x="685800" y="2130425"/>
            <a:ext cx="7772400" cy="1470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i="0" lang="en-US" u="none" cap="none" strike="noStrike">
                <a:solidFill>
                  <a:srgbClr val="000000"/>
                </a:solidFill>
              </a:rPr>
              <a:t>Sessão </a:t>
            </a:r>
            <a:r>
              <a:rPr lang="en-US">
                <a:solidFill>
                  <a:srgbClr val="000000"/>
                </a:solidFill>
              </a:rPr>
              <a:t>14 - O Desenho das Instituições </a:t>
            </a:r>
          </a:p>
        </p:txBody>
      </p:sp>
      <p:sp>
        <p:nvSpPr>
          <p:cNvPr id="87" name="Shape 87"/>
          <p:cNvSpPr txBox="1"/>
          <p:nvPr>
            <p:ph idx="1" type="subTitle"/>
          </p:nvPr>
        </p:nvSpPr>
        <p:spPr>
          <a:xfrm>
            <a:off x="1371600" y="3886200"/>
            <a:ext cx="6400799" cy="1752600"/>
          </a:xfrm>
          <a:prstGeom prst="rect">
            <a:avLst/>
          </a:prstGeom>
          <a:noFill/>
          <a:ln>
            <a:noFill/>
          </a:ln>
        </p:spPr>
        <p:txBody>
          <a:bodyPr anchorCtr="0" anchor="t" bIns="45700" lIns="91425" rIns="91425" tIns="45700">
            <a:noAutofit/>
          </a:bodyPr>
          <a:lstStyle/>
          <a:p>
            <a:pPr indent="0" lvl="0" marL="0" marR="0" rtl="0">
              <a:lnSpc>
                <a:spcPct val="100000"/>
              </a:lnSpc>
              <a:spcBef>
                <a:spcPts val="0"/>
              </a:spcBef>
              <a:spcAft>
                <a:spcPts val="0"/>
              </a:spcAft>
              <a:buClr>
                <a:schemeClr val="dk1"/>
              </a:buClr>
              <a:buSzPct val="25000"/>
              <a:buFont typeface="Arial"/>
              <a:buNone/>
            </a:pPr>
            <a:r>
              <a:t/>
            </a:r>
            <a:endParaRPr sz="2400">
              <a:solidFill>
                <a:srgbClr val="24292E"/>
              </a:solidFill>
              <a:highlight>
                <a:srgbClr val="FFFFFF"/>
              </a:highlight>
            </a:endParaRPr>
          </a:p>
          <a:p>
            <a:pPr lvl="0" rtl="0">
              <a:spcBef>
                <a:spcPts val="0"/>
              </a:spcBef>
              <a:buClr>
                <a:schemeClr val="dk1"/>
              </a:buClr>
              <a:buSzPct val="25000"/>
              <a:buFont typeface="Arial"/>
              <a:buNone/>
            </a:pPr>
            <a:r>
              <a:rPr lang="en-US" sz="2400">
                <a:solidFill>
                  <a:srgbClr val="24292E"/>
                </a:solidFill>
              </a:rPr>
              <a:t>Anthony Ogus - Economics and the Design of Regulatory Law</a:t>
            </a:r>
          </a:p>
          <a:p>
            <a:pPr indent="0" lvl="0" marL="0" marR="0" rtl="0" algn="l">
              <a:lnSpc>
                <a:spcPct val="100000"/>
              </a:lnSpc>
              <a:spcBef>
                <a:spcPts val="0"/>
              </a:spcBef>
              <a:spcAft>
                <a:spcPts val="0"/>
              </a:spcAft>
              <a:buClr>
                <a:schemeClr val="dk1"/>
              </a:buClr>
              <a:buSzPct val="25000"/>
              <a:buFont typeface="Arial"/>
              <a:buNone/>
            </a:pPr>
            <a:r>
              <a:t/>
            </a:r>
            <a:endParaRPr sz="2400">
              <a:solidFill>
                <a:srgbClr val="24292E"/>
              </a:solidFill>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25000"/>
              </a:lnSpc>
              <a:spcBef>
                <a:spcPts val="0"/>
              </a:spcBef>
              <a:spcAft>
                <a:spcPts val="0"/>
              </a:spcAft>
              <a:buClr>
                <a:srgbClr val="000000"/>
              </a:buClr>
              <a:buSzPct val="25000"/>
              <a:buFont typeface="Arial"/>
              <a:buNone/>
            </a:pPr>
            <a:r>
              <a:rPr b="1" lang="en-US" sz="3600"/>
              <a:t>The Design of Regulation</a:t>
            </a:r>
          </a:p>
        </p:txBody>
      </p:sp>
      <p:sp>
        <p:nvSpPr>
          <p:cNvPr id="151" name="Shape 151"/>
          <p:cNvSpPr txBox="1"/>
          <p:nvPr>
            <p:ph idx="1" type="body"/>
          </p:nvPr>
        </p:nvSpPr>
        <p:spPr>
          <a:xfrm>
            <a:off x="457200" y="1665725"/>
            <a:ext cx="8229600" cy="4336800"/>
          </a:xfrm>
          <a:prstGeom prst="rect">
            <a:avLst/>
          </a:prstGeom>
          <a:noFill/>
          <a:ln>
            <a:noFill/>
          </a:ln>
        </p:spPr>
        <p:txBody>
          <a:bodyPr anchorCtr="0" anchor="t" bIns="91425" lIns="91425" rIns="91425" tIns="91425">
            <a:noAutofit/>
          </a:bodyPr>
          <a:lstStyle/>
          <a:p>
            <a:pPr indent="-381000" lvl="0" marL="457200" marR="0" rtl="0" algn="l">
              <a:lnSpc>
                <a:spcPct val="150000"/>
              </a:lnSpc>
              <a:spcBef>
                <a:spcPts val="0"/>
              </a:spcBef>
              <a:spcAft>
                <a:spcPts val="0"/>
              </a:spcAft>
              <a:buSzPct val="100000"/>
            </a:pPr>
            <a:r>
              <a:rPr lang="en-US" sz="2400"/>
              <a:t>O primeiro aspecto da </a:t>
            </a:r>
            <a:r>
              <a:rPr i="1" lang="en-US" sz="2400"/>
              <a:t>regulatory failure</a:t>
            </a:r>
            <a:r>
              <a:rPr lang="en-US" sz="2400"/>
              <a:t> vem da </a:t>
            </a:r>
            <a:r>
              <a:rPr i="1" lang="en-US" sz="2400"/>
              <a:t>regulatory capture</a:t>
            </a:r>
            <a:r>
              <a:rPr lang="en-US" sz="2400"/>
              <a:t>, ou seja, a noção de que agências reguladoras também são capturadas por interesses privados e passam a atuar para defender tais interesses e não a vontade geral</a:t>
            </a:r>
          </a:p>
          <a:p>
            <a:pPr indent="-381000" lvl="0" marL="457200" marR="0" rtl="0" algn="l">
              <a:lnSpc>
                <a:spcPct val="150000"/>
              </a:lnSpc>
              <a:spcBef>
                <a:spcPts val="0"/>
              </a:spcBef>
              <a:spcAft>
                <a:spcPts val="0"/>
              </a:spcAft>
              <a:buSzPct val="100000"/>
            </a:pPr>
            <a:r>
              <a:rPr lang="en-US" sz="2400"/>
              <a:t>Agências poderiam ser capturadas de diversas formas, via propinas, indicações políticas, contribuições para eleições, negociatas com membros das reguladoras, etc</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25000"/>
              </a:lnSpc>
              <a:spcBef>
                <a:spcPts val="0"/>
              </a:spcBef>
              <a:spcAft>
                <a:spcPts val="0"/>
              </a:spcAft>
              <a:buClr>
                <a:srgbClr val="000000"/>
              </a:buClr>
              <a:buSzPct val="25000"/>
              <a:buFont typeface="Arial"/>
              <a:buNone/>
            </a:pPr>
            <a:r>
              <a:rPr b="1" lang="en-US" sz="3600"/>
              <a:t>The Design of Regulation</a:t>
            </a:r>
          </a:p>
        </p:txBody>
      </p:sp>
      <p:sp>
        <p:nvSpPr>
          <p:cNvPr id="158" name="Shape 158"/>
          <p:cNvSpPr txBox="1"/>
          <p:nvPr>
            <p:ph idx="1" type="body"/>
          </p:nvPr>
        </p:nvSpPr>
        <p:spPr>
          <a:xfrm>
            <a:off x="457200" y="1665725"/>
            <a:ext cx="8229600" cy="4336800"/>
          </a:xfrm>
          <a:prstGeom prst="rect">
            <a:avLst/>
          </a:prstGeom>
          <a:noFill/>
          <a:ln>
            <a:noFill/>
          </a:ln>
        </p:spPr>
        <p:txBody>
          <a:bodyPr anchorCtr="0" anchor="t" bIns="91425" lIns="91425" rIns="91425" tIns="91425">
            <a:noAutofit/>
          </a:bodyPr>
          <a:lstStyle/>
          <a:p>
            <a:pPr indent="-381000" lvl="0" marL="457200" marR="0" rtl="0" algn="l">
              <a:lnSpc>
                <a:spcPct val="150000"/>
              </a:lnSpc>
              <a:spcBef>
                <a:spcPts val="0"/>
              </a:spcBef>
              <a:spcAft>
                <a:spcPts val="0"/>
              </a:spcAft>
              <a:buSzPct val="100000"/>
            </a:pPr>
            <a:r>
              <a:rPr lang="en-US" sz="2400"/>
              <a:t>Chega então uma nova forma de se entender a regulação:</a:t>
            </a:r>
          </a:p>
          <a:p>
            <a:pPr indent="-381000" lvl="0" marL="457200" marR="0" rtl="0" algn="l">
              <a:lnSpc>
                <a:spcPct val="150000"/>
              </a:lnSpc>
              <a:spcBef>
                <a:spcPts val="0"/>
              </a:spcBef>
              <a:spcAft>
                <a:spcPts val="0"/>
              </a:spcAft>
              <a:buSzPct val="100000"/>
            </a:pPr>
            <a:r>
              <a:rPr lang="en-US" sz="2400"/>
              <a:t>Vários dos serviços então sob o monopólio do estado passam a ser fornecidos por empresas privadas (água, luz, saúde pública, etc), e a regulação então se foca em manter condições competitivas para o mercado</a:t>
            </a:r>
          </a:p>
          <a:p>
            <a:pPr indent="-381000" lvl="0" marL="457200" marR="0" rtl="0" algn="l">
              <a:lnSpc>
                <a:spcPct val="150000"/>
              </a:lnSpc>
              <a:spcBef>
                <a:spcPts val="0"/>
              </a:spcBef>
              <a:spcAft>
                <a:spcPts val="0"/>
              </a:spcAft>
              <a:buSzPct val="100000"/>
            </a:pPr>
            <a:r>
              <a:rPr lang="en-US" sz="2400"/>
              <a:t>A avaliação da qualidade e dos riscos tornam-se objeto de regulação apenas quando o mercado não opera com razoável nível de competição</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25000"/>
              </a:lnSpc>
              <a:spcBef>
                <a:spcPts val="0"/>
              </a:spcBef>
              <a:spcAft>
                <a:spcPts val="0"/>
              </a:spcAft>
              <a:buClr>
                <a:srgbClr val="000000"/>
              </a:buClr>
              <a:buSzPct val="25000"/>
              <a:buFont typeface="Arial"/>
              <a:buNone/>
            </a:pPr>
            <a:r>
              <a:rPr b="1" lang="en-US" sz="3600"/>
              <a:t>The Design of Regulation</a:t>
            </a:r>
          </a:p>
        </p:txBody>
      </p:sp>
      <p:sp>
        <p:nvSpPr>
          <p:cNvPr id="165" name="Shape 165"/>
          <p:cNvSpPr txBox="1"/>
          <p:nvPr>
            <p:ph idx="1" type="body"/>
          </p:nvPr>
        </p:nvSpPr>
        <p:spPr>
          <a:xfrm>
            <a:off x="457200" y="1665725"/>
            <a:ext cx="8229600" cy="4336800"/>
          </a:xfrm>
          <a:prstGeom prst="rect">
            <a:avLst/>
          </a:prstGeom>
          <a:noFill/>
          <a:ln>
            <a:noFill/>
          </a:ln>
        </p:spPr>
        <p:txBody>
          <a:bodyPr anchorCtr="0" anchor="t" bIns="91425" lIns="91425" rIns="91425" tIns="91425">
            <a:noAutofit/>
          </a:bodyPr>
          <a:lstStyle/>
          <a:p>
            <a:pPr indent="-381000" lvl="0" marL="457200" marR="0" rtl="0" algn="l">
              <a:lnSpc>
                <a:spcPct val="150000"/>
              </a:lnSpc>
              <a:spcBef>
                <a:spcPts val="0"/>
              </a:spcBef>
              <a:spcAft>
                <a:spcPts val="0"/>
              </a:spcAft>
              <a:buSzPct val="100000"/>
            </a:pPr>
            <a:r>
              <a:rPr i="1" lang="en-US" sz="2400"/>
              <a:t>Regulação social</a:t>
            </a:r>
            <a:r>
              <a:rPr lang="en-US" sz="2400"/>
              <a:t>: alguns dos incentivos sociais passam a ser substituídos por incentivos financeiros, tal como bônus por produtividade</a:t>
            </a:r>
          </a:p>
          <a:p>
            <a:pPr indent="-381000" lvl="0" marL="457200" marR="0" rtl="0" algn="l">
              <a:lnSpc>
                <a:spcPct val="150000"/>
              </a:lnSpc>
              <a:spcBef>
                <a:spcPts val="0"/>
              </a:spcBef>
              <a:spcAft>
                <a:spcPts val="0"/>
              </a:spcAft>
              <a:buSzPct val="100000"/>
            </a:pPr>
            <a:r>
              <a:rPr lang="en-US" sz="2400"/>
              <a:t>As indústrias e a sociedade civil adotam o princípio de “</a:t>
            </a:r>
            <a:r>
              <a:rPr i="1" lang="en-US" sz="2400"/>
              <a:t>co-regulamentação</a:t>
            </a:r>
            <a:r>
              <a:rPr lang="en-US" sz="2400"/>
              <a:t>”, na qual as decisões são tomadas em conjunto com diversos atores</a:t>
            </a:r>
          </a:p>
          <a:p>
            <a:pPr indent="-381000" lvl="0" marL="457200" marR="0" rtl="0" algn="l">
              <a:lnSpc>
                <a:spcPct val="150000"/>
              </a:lnSpc>
              <a:spcBef>
                <a:spcPts val="0"/>
              </a:spcBef>
              <a:spcAft>
                <a:spcPts val="0"/>
              </a:spcAft>
              <a:buSzPct val="100000"/>
            </a:pPr>
            <a:r>
              <a:rPr lang="en-US" sz="2400"/>
              <a:t>O estado afirma apenas quais são os objetivos centrais do serviço, deixando o resto a cargo dos fornecedores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25000"/>
              </a:lnSpc>
              <a:spcBef>
                <a:spcPts val="0"/>
              </a:spcBef>
              <a:spcAft>
                <a:spcPts val="0"/>
              </a:spcAft>
              <a:buClr>
                <a:srgbClr val="000000"/>
              </a:buClr>
              <a:buSzPct val="25000"/>
              <a:buFont typeface="Arial"/>
              <a:buNone/>
            </a:pPr>
            <a:r>
              <a:rPr b="1" lang="en-US" sz="3600"/>
              <a:t>The Design of Regulation</a:t>
            </a:r>
          </a:p>
        </p:txBody>
      </p:sp>
      <p:sp>
        <p:nvSpPr>
          <p:cNvPr id="172" name="Shape 172"/>
          <p:cNvSpPr txBox="1"/>
          <p:nvPr>
            <p:ph idx="1" type="body"/>
          </p:nvPr>
        </p:nvSpPr>
        <p:spPr>
          <a:xfrm>
            <a:off x="457200" y="1665725"/>
            <a:ext cx="8229600" cy="4336800"/>
          </a:xfrm>
          <a:prstGeom prst="rect">
            <a:avLst/>
          </a:prstGeom>
          <a:noFill/>
          <a:ln>
            <a:noFill/>
          </a:ln>
        </p:spPr>
        <p:txBody>
          <a:bodyPr anchorCtr="0" anchor="t" bIns="91425" lIns="91425" rIns="91425" tIns="91425">
            <a:noAutofit/>
          </a:bodyPr>
          <a:lstStyle/>
          <a:p>
            <a:pPr indent="-381000" lvl="0" marL="457200" marR="0" rtl="0" algn="l">
              <a:lnSpc>
                <a:spcPct val="150000"/>
              </a:lnSpc>
              <a:spcBef>
                <a:spcPts val="0"/>
              </a:spcBef>
              <a:spcAft>
                <a:spcPts val="0"/>
              </a:spcAft>
              <a:buSzPct val="100000"/>
            </a:pPr>
            <a:r>
              <a:rPr lang="en-US" sz="2400"/>
              <a:t>Uma das mudanças principais deste novo paradigma da regulação é o foco no custo-benefício da regulação</a:t>
            </a:r>
          </a:p>
          <a:p>
            <a:pPr indent="-381000" lvl="0" marL="457200" marR="0" rtl="0" algn="l">
              <a:lnSpc>
                <a:spcPct val="150000"/>
              </a:lnSpc>
              <a:spcBef>
                <a:spcPts val="0"/>
              </a:spcBef>
              <a:spcAft>
                <a:spcPts val="0"/>
              </a:spcAft>
              <a:buSzPct val="100000"/>
            </a:pPr>
            <a:r>
              <a:rPr lang="en-US" sz="2400"/>
              <a:t>Obter informações necessárias, prover os incentivos corretos, entender os custos indiretos</a:t>
            </a:r>
          </a:p>
          <a:p>
            <a:pPr indent="-381000" lvl="0" marL="457200" marR="0" rtl="0" algn="l">
              <a:lnSpc>
                <a:spcPct val="150000"/>
              </a:lnSpc>
              <a:spcBef>
                <a:spcPts val="0"/>
              </a:spcBef>
              <a:spcAft>
                <a:spcPts val="0"/>
              </a:spcAft>
              <a:buSzPct val="100000"/>
            </a:pPr>
            <a:r>
              <a:rPr lang="en-US" sz="2400"/>
              <a:t>Há também </a:t>
            </a:r>
            <a:r>
              <a:rPr i="1" lang="en-US" sz="2400"/>
              <a:t>deadweight</a:t>
            </a:r>
            <a:r>
              <a:rPr lang="en-US" sz="2400"/>
              <a:t> </a:t>
            </a:r>
            <a:r>
              <a:rPr i="1" lang="en-US" sz="2400"/>
              <a:t>losses</a:t>
            </a:r>
            <a:r>
              <a:rPr lang="en-US" sz="2400"/>
              <a:t> causadas pela redução da concorrência, aumento de preços finais pelo acréscimo de custos de </a:t>
            </a:r>
            <a:r>
              <a:rPr i="1" lang="en-US" sz="2400"/>
              <a:t>compliance</a:t>
            </a:r>
            <a:r>
              <a:rPr lang="en-US" sz="2400"/>
              <a:t>, etc</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25000"/>
              </a:lnSpc>
              <a:spcBef>
                <a:spcPts val="0"/>
              </a:spcBef>
              <a:spcAft>
                <a:spcPts val="0"/>
              </a:spcAft>
              <a:buClr>
                <a:srgbClr val="000000"/>
              </a:buClr>
              <a:buSzPct val="25000"/>
              <a:buFont typeface="Arial"/>
              <a:buNone/>
            </a:pPr>
            <a:r>
              <a:rPr b="1" lang="en-US" sz="3600"/>
              <a:t>The Design of Regulation</a:t>
            </a:r>
          </a:p>
        </p:txBody>
      </p:sp>
      <p:sp>
        <p:nvSpPr>
          <p:cNvPr id="179" name="Shape 179"/>
          <p:cNvSpPr txBox="1"/>
          <p:nvPr>
            <p:ph idx="1" type="body"/>
          </p:nvPr>
        </p:nvSpPr>
        <p:spPr>
          <a:xfrm>
            <a:off x="457200" y="1665725"/>
            <a:ext cx="8229600" cy="4336800"/>
          </a:xfrm>
          <a:prstGeom prst="rect">
            <a:avLst/>
          </a:prstGeom>
          <a:noFill/>
          <a:ln>
            <a:noFill/>
          </a:ln>
        </p:spPr>
        <p:txBody>
          <a:bodyPr anchorCtr="0" anchor="t" bIns="91425" lIns="91425" rIns="91425" tIns="91425">
            <a:noAutofit/>
          </a:bodyPr>
          <a:lstStyle/>
          <a:p>
            <a:pPr indent="-381000" lvl="0" marL="457200" marR="0" rtl="0" algn="l">
              <a:lnSpc>
                <a:spcPct val="150000"/>
              </a:lnSpc>
              <a:spcBef>
                <a:spcPts val="0"/>
              </a:spcBef>
              <a:spcAft>
                <a:spcPts val="0"/>
              </a:spcAft>
              <a:buSzPct val="100000"/>
            </a:pPr>
            <a:r>
              <a:rPr lang="en-US" sz="2400"/>
              <a:t>Qual o melhor modo de aplicar punições aos que descumprem os regulamentos?</a:t>
            </a:r>
          </a:p>
          <a:p>
            <a:pPr indent="-381000" lvl="0" marL="457200" marR="0" rtl="0" algn="l">
              <a:lnSpc>
                <a:spcPct val="150000"/>
              </a:lnSpc>
              <a:spcBef>
                <a:spcPts val="0"/>
              </a:spcBef>
              <a:spcAft>
                <a:spcPts val="0"/>
              </a:spcAft>
              <a:buSzPct val="100000"/>
            </a:pPr>
            <a:r>
              <a:rPr lang="en-US" sz="2400"/>
              <a:t>Ainda hoje é comum o argumento de que o correto é dar multas vultosas às empresas a fim de exemplificar a conduta aos outros</a:t>
            </a:r>
          </a:p>
          <a:p>
            <a:pPr indent="-381000" lvl="0" marL="457200" marR="0" rtl="0" algn="l">
              <a:lnSpc>
                <a:spcPct val="150000"/>
              </a:lnSpc>
              <a:spcBef>
                <a:spcPts val="0"/>
              </a:spcBef>
              <a:spcAft>
                <a:spcPts val="0"/>
              </a:spcAft>
              <a:buSzPct val="100000"/>
            </a:pPr>
            <a:r>
              <a:rPr lang="en-US" sz="2400"/>
              <a:t>Ogus, em contraste, afirma que uma melhor alternativa seria aplicar punições menores mas com grande certeza, baseando-se em Gary Becker</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25000"/>
              </a:lnSpc>
              <a:spcBef>
                <a:spcPts val="0"/>
              </a:spcBef>
              <a:spcAft>
                <a:spcPts val="0"/>
              </a:spcAft>
              <a:buClr>
                <a:srgbClr val="000000"/>
              </a:buClr>
              <a:buSzPct val="25000"/>
              <a:buFont typeface="Arial"/>
              <a:buNone/>
            </a:pPr>
            <a:r>
              <a:rPr b="1" lang="en-US" sz="3600"/>
              <a:t>The Design of Regulation</a:t>
            </a:r>
          </a:p>
        </p:txBody>
      </p:sp>
      <p:sp>
        <p:nvSpPr>
          <p:cNvPr id="186" name="Shape 186"/>
          <p:cNvSpPr txBox="1"/>
          <p:nvPr>
            <p:ph idx="1" type="body"/>
          </p:nvPr>
        </p:nvSpPr>
        <p:spPr>
          <a:xfrm>
            <a:off x="457200" y="1665725"/>
            <a:ext cx="8229600" cy="4336800"/>
          </a:xfrm>
          <a:prstGeom prst="rect">
            <a:avLst/>
          </a:prstGeom>
          <a:noFill/>
          <a:ln>
            <a:noFill/>
          </a:ln>
        </p:spPr>
        <p:txBody>
          <a:bodyPr anchorCtr="0" anchor="t" bIns="91425" lIns="91425" rIns="91425" tIns="91425">
            <a:noAutofit/>
          </a:bodyPr>
          <a:lstStyle/>
          <a:p>
            <a:pPr indent="-381000" lvl="0" marL="457200" marR="0" rtl="0" algn="l">
              <a:lnSpc>
                <a:spcPct val="150000"/>
              </a:lnSpc>
              <a:spcBef>
                <a:spcPts val="0"/>
              </a:spcBef>
              <a:spcAft>
                <a:spcPts val="0"/>
              </a:spcAft>
              <a:buSzPct val="100000"/>
            </a:pPr>
            <a:r>
              <a:rPr lang="en-US" sz="2400"/>
              <a:t>Por fim, Ogus discute problemas relacionados à economia comportamental e paternalismo</a:t>
            </a:r>
          </a:p>
          <a:p>
            <a:pPr indent="-381000" lvl="0" marL="457200" marR="0" rtl="0" algn="l">
              <a:lnSpc>
                <a:spcPct val="150000"/>
              </a:lnSpc>
              <a:spcBef>
                <a:spcPts val="0"/>
              </a:spcBef>
              <a:spcAft>
                <a:spcPts val="0"/>
              </a:spcAft>
              <a:buSzPct val="100000"/>
            </a:pPr>
            <a:r>
              <a:rPr lang="en-US" sz="2400"/>
              <a:t>Autores como Kahneman e Tversky afirmam que os indivíduos são excessivamente avessos a risco, o que acarreta em grandes custos de monitoramento e </a:t>
            </a:r>
            <a:r>
              <a:rPr i="1" lang="en-US" sz="2400"/>
              <a:t>trade-off</a:t>
            </a:r>
            <a:r>
              <a:rPr lang="en-US" sz="2400"/>
              <a:t> enviesados</a:t>
            </a:r>
          </a:p>
          <a:p>
            <a:pPr indent="-381000" lvl="0" marL="457200" marR="0" rtl="0" algn="l">
              <a:lnSpc>
                <a:spcPct val="150000"/>
              </a:lnSpc>
              <a:spcBef>
                <a:spcPts val="0"/>
              </a:spcBef>
              <a:spcAft>
                <a:spcPts val="0"/>
              </a:spcAft>
              <a:buSzPct val="100000"/>
            </a:pPr>
            <a:r>
              <a:rPr lang="en-US" sz="2400"/>
              <a:t>Também, a percepção de risco também é ruim entre os indivíduos o que os leva a alocar recursos de forma ineficiente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25000"/>
              </a:lnSpc>
              <a:spcBef>
                <a:spcPts val="0"/>
              </a:spcBef>
              <a:spcAft>
                <a:spcPts val="0"/>
              </a:spcAft>
              <a:buClr>
                <a:srgbClr val="000000"/>
              </a:buClr>
              <a:buSzPct val="25000"/>
              <a:buFont typeface="Arial"/>
              <a:buNone/>
            </a:pPr>
            <a:r>
              <a:rPr b="1" lang="en-US" sz="3600"/>
              <a:t>The Design of Regulation</a:t>
            </a:r>
          </a:p>
        </p:txBody>
      </p:sp>
      <p:sp>
        <p:nvSpPr>
          <p:cNvPr id="193" name="Shape 193"/>
          <p:cNvSpPr txBox="1"/>
          <p:nvPr>
            <p:ph idx="1" type="body"/>
          </p:nvPr>
        </p:nvSpPr>
        <p:spPr>
          <a:xfrm>
            <a:off x="457200" y="1665725"/>
            <a:ext cx="8229600" cy="4336800"/>
          </a:xfrm>
          <a:prstGeom prst="rect">
            <a:avLst/>
          </a:prstGeom>
          <a:noFill/>
          <a:ln>
            <a:noFill/>
          </a:ln>
        </p:spPr>
        <p:txBody>
          <a:bodyPr anchorCtr="0" anchor="t" bIns="91425" lIns="91425" rIns="91425" tIns="91425">
            <a:noAutofit/>
          </a:bodyPr>
          <a:lstStyle/>
          <a:p>
            <a:pPr indent="-381000" lvl="0" marL="457200" marR="0" rtl="0" algn="l">
              <a:lnSpc>
                <a:spcPct val="150000"/>
              </a:lnSpc>
              <a:spcBef>
                <a:spcPts val="0"/>
              </a:spcBef>
              <a:spcAft>
                <a:spcPts val="0"/>
              </a:spcAft>
              <a:buSzPct val="100000"/>
            </a:pPr>
            <a:r>
              <a:rPr lang="en-US" sz="2400"/>
              <a:t>Esta aversão ao risco também alimenta um comportamento paternalista da parte dos reguladores: os problemas devem ser mínimos e evitados a qualquer custo</a:t>
            </a:r>
          </a:p>
          <a:p>
            <a:pPr indent="-381000" lvl="0" marL="457200" marR="0" rtl="0" algn="l">
              <a:lnSpc>
                <a:spcPct val="150000"/>
              </a:lnSpc>
              <a:spcBef>
                <a:spcPts val="0"/>
              </a:spcBef>
              <a:spcAft>
                <a:spcPts val="0"/>
              </a:spcAft>
              <a:buSzPct val="100000"/>
            </a:pPr>
            <a:r>
              <a:rPr lang="en-US" sz="2400"/>
              <a:t>Os reguladores, assim, dão a si mesmos grande poder sobre o trabalho local, limitando o espaço de atuação dos indivíduos</a:t>
            </a:r>
          </a:p>
          <a:p>
            <a:pPr indent="-381000" lvl="0" marL="457200" marR="0" rtl="0" algn="l">
              <a:lnSpc>
                <a:spcPct val="150000"/>
              </a:lnSpc>
              <a:spcBef>
                <a:spcPts val="0"/>
              </a:spcBef>
              <a:spcAft>
                <a:spcPts val="0"/>
              </a:spcAft>
              <a:buSzPct val="100000"/>
            </a:pPr>
            <a:r>
              <a:rPr lang="en-US" sz="2400"/>
              <a:t>Talvez pelo “politicamente correto”, como a defesa dos trabalhadores, esse tópico é raramente questionado</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25000"/>
              </a:lnSpc>
              <a:spcBef>
                <a:spcPts val="0"/>
              </a:spcBef>
              <a:spcAft>
                <a:spcPts val="0"/>
              </a:spcAft>
              <a:buClr>
                <a:srgbClr val="000000"/>
              </a:buClr>
              <a:buSzPct val="25000"/>
              <a:buFont typeface="Arial"/>
              <a:buNone/>
            </a:pPr>
            <a:r>
              <a:rPr b="1" lang="en-US" sz="3600"/>
              <a:t>Bootleggers and Baptists</a:t>
            </a:r>
          </a:p>
        </p:txBody>
      </p:sp>
      <p:sp>
        <p:nvSpPr>
          <p:cNvPr id="200" name="Shape 200"/>
          <p:cNvSpPr txBox="1"/>
          <p:nvPr>
            <p:ph idx="1" type="body"/>
          </p:nvPr>
        </p:nvSpPr>
        <p:spPr>
          <a:xfrm>
            <a:off x="457200" y="1665725"/>
            <a:ext cx="8229600" cy="4336800"/>
          </a:xfrm>
          <a:prstGeom prst="rect">
            <a:avLst/>
          </a:prstGeom>
          <a:noFill/>
          <a:ln>
            <a:noFill/>
          </a:ln>
        </p:spPr>
        <p:txBody>
          <a:bodyPr anchorCtr="0" anchor="t" bIns="91425" lIns="91425" rIns="91425" tIns="91425">
            <a:noAutofit/>
          </a:bodyPr>
          <a:lstStyle/>
          <a:p>
            <a:pPr indent="-381000" lvl="0" marL="457200" marR="0" rtl="0" algn="l">
              <a:lnSpc>
                <a:spcPct val="150000"/>
              </a:lnSpc>
              <a:spcBef>
                <a:spcPts val="0"/>
              </a:spcBef>
              <a:spcAft>
                <a:spcPts val="0"/>
              </a:spcAft>
              <a:buSzPct val="100000"/>
            </a:pPr>
            <a:r>
              <a:rPr lang="en-US" sz="2400" u="sng">
                <a:solidFill>
                  <a:schemeClr val="hlink"/>
                </a:solidFill>
                <a:hlinkClick r:id="rId3"/>
              </a:rPr>
              <a:t>https://www.youtube.com/watch?v=msQ_khFmKtU</a:t>
            </a:r>
            <a:r>
              <a:rPr lang="en-US" sz="2400"/>
              <a:t> </a:t>
            </a:r>
          </a:p>
        </p:txBody>
      </p:sp>
      <p:pic>
        <p:nvPicPr>
          <p:cNvPr descr="Screenshot_2017-05-08_04-51-22.png" id="201" name="Shape 201"/>
          <p:cNvPicPr preferRelativeResize="0"/>
          <p:nvPr/>
        </p:nvPicPr>
        <p:blipFill>
          <a:blip r:embed="rId4">
            <a:alphaModFix/>
          </a:blip>
          <a:stretch>
            <a:fillRect/>
          </a:stretch>
        </p:blipFill>
        <p:spPr>
          <a:xfrm>
            <a:off x="457200" y="2565325"/>
            <a:ext cx="8229600" cy="34371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25000"/>
              </a:lnSpc>
              <a:spcBef>
                <a:spcPts val="0"/>
              </a:spcBef>
              <a:spcAft>
                <a:spcPts val="0"/>
              </a:spcAft>
              <a:buClr>
                <a:srgbClr val="000000"/>
              </a:buClr>
              <a:buSzPct val="25000"/>
              <a:buFont typeface="Arial"/>
              <a:buNone/>
            </a:pPr>
            <a:r>
              <a:rPr b="1" lang="en-US" sz="3600"/>
              <a:t>Bootleggers and Baptists</a:t>
            </a:r>
          </a:p>
        </p:txBody>
      </p:sp>
      <p:sp>
        <p:nvSpPr>
          <p:cNvPr id="208" name="Shape 208"/>
          <p:cNvSpPr txBox="1"/>
          <p:nvPr>
            <p:ph idx="1" type="body"/>
          </p:nvPr>
        </p:nvSpPr>
        <p:spPr>
          <a:xfrm>
            <a:off x="457200" y="1665725"/>
            <a:ext cx="8229600" cy="4336800"/>
          </a:xfrm>
          <a:prstGeom prst="rect">
            <a:avLst/>
          </a:prstGeom>
          <a:noFill/>
          <a:ln>
            <a:noFill/>
          </a:ln>
        </p:spPr>
        <p:txBody>
          <a:bodyPr anchorCtr="0" anchor="t" bIns="91425" lIns="91425" rIns="91425" tIns="91425">
            <a:noAutofit/>
          </a:bodyPr>
          <a:lstStyle/>
          <a:p>
            <a:pPr indent="0" lvl="0" marL="0" marR="0" rtl="0" algn="l">
              <a:lnSpc>
                <a:spcPct val="150000"/>
              </a:lnSpc>
              <a:spcBef>
                <a:spcPts val="0"/>
              </a:spcBef>
              <a:spcAft>
                <a:spcPts val="0"/>
              </a:spcAft>
              <a:buNone/>
            </a:pPr>
            <a:r>
              <a:t/>
            </a:r>
            <a:endParaRPr sz="2400"/>
          </a:p>
        </p:txBody>
      </p:sp>
      <p:sp>
        <p:nvSpPr>
          <p:cNvPr descr="&quot;Bootleggers and Baptists&quot; by @LearnLiberty ► Get Learn Liberty updates in your inbox!  http://LearnLiberty.org/subscribe  We all know bootleggers and Baptists rarely see eye to eye. Ask one group and its members will probably tell you they despise the other group. Yet, when it comes to government regulation, both bootleggers and Baptists work together. Prof. Bruce Yandle explains that this happens because both groups actually desire the same outcome. The Baptists benefit, for example, from laws that make the sale of alcoholic beverages illegal on Sundays. Bootleggers benefit because now they can sell alcohol on Sundays. Groups who would never meet together but both desire the same outcome can often be found upon closer examination of many government regulations. Prof. Yandle demonstrates how environmental regulations fit into the bootlegger-Baptist theory. What are some other &quot;bootleggers&quot; and &quot;Baptists&quot; who benefit from government regulations? Let us know in the comments.  ► Like us on Facebook! http://facebook.com/LearnLiberty ► Follow us on Twitter! http://twitter.com/LearnLiberty ► Follow us again on Google+! http://bit.ly/13BCpFe ► Watch more videos: http://LearnLiberty.org" id="209" name="Shape 209" title="Bootleggers and Baptists | Learn Liberty">
            <a:hlinkClick r:id="rId3"/>
          </p:cNvPr>
          <p:cNvSpPr/>
          <p:nvPr/>
        </p:nvSpPr>
        <p:spPr>
          <a:xfrm>
            <a:off x="457200" y="1417625"/>
            <a:ext cx="8229600" cy="4591950"/>
          </a:xfrm>
          <a:prstGeom prst="rect">
            <a:avLst/>
          </a:prstGeom>
          <a:blipFill>
            <a:blip r:embed="rId4">
              <a:alphaModFix/>
            </a:blip>
            <a:stretch>
              <a:fillRect/>
            </a:stretch>
          </a:blipFill>
          <a:ln>
            <a:noFill/>
          </a:ln>
        </p:spPr>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1" i="0" lang="en-US" sz="3600" u="none" cap="none" strike="noStrike">
                <a:solidFill>
                  <a:schemeClr val="dk1"/>
                </a:solidFill>
                <a:latin typeface="Calibri"/>
                <a:ea typeface="Calibri"/>
                <a:cs typeface="Calibri"/>
                <a:sym typeface="Calibri"/>
              </a:rPr>
              <a:t>Questões</a:t>
            </a:r>
          </a:p>
        </p:txBody>
      </p:sp>
      <p:sp>
        <p:nvSpPr>
          <p:cNvPr id="216" name="Shape 216"/>
          <p:cNvSpPr txBox="1"/>
          <p:nvPr>
            <p:ph idx="1" type="body"/>
          </p:nvPr>
        </p:nvSpPr>
        <p:spPr>
          <a:xfrm>
            <a:off x="457200" y="1665725"/>
            <a:ext cx="8229600" cy="4336800"/>
          </a:xfrm>
          <a:prstGeom prst="rect">
            <a:avLst/>
          </a:prstGeom>
          <a:noFill/>
          <a:ln>
            <a:noFill/>
          </a:ln>
        </p:spPr>
        <p:txBody>
          <a:bodyPr anchorCtr="0" anchor="t" bIns="91425" lIns="91425" rIns="91425" tIns="91425">
            <a:noAutofit/>
          </a:bodyPr>
          <a:lstStyle/>
          <a:p>
            <a:pPr indent="-381000" lvl="0" marL="457200" rtl="0">
              <a:lnSpc>
                <a:spcPct val="150000"/>
              </a:lnSpc>
              <a:spcBef>
                <a:spcPts val="0"/>
              </a:spcBef>
              <a:buClr>
                <a:schemeClr val="dk1"/>
              </a:buClr>
              <a:buSzPct val="100000"/>
              <a:buFont typeface="Arial"/>
              <a:buChar char="•"/>
            </a:pPr>
            <a:r>
              <a:rPr lang="en-US" sz="2400"/>
              <a:t>Ogus menciona que um dos princípios de administração pública Tiebout (1956), depois retomado por Vincent Ostrom, é o da competição burocrática. Quais as vantagens e desvantagens deste modelo na União Européia?</a:t>
            </a:r>
          </a:p>
          <a:p>
            <a:pPr indent="-381000" lvl="0" marL="457200" rtl="0">
              <a:lnSpc>
                <a:spcPct val="150000"/>
              </a:lnSpc>
              <a:spcBef>
                <a:spcPts val="0"/>
              </a:spcBef>
              <a:buClr>
                <a:schemeClr val="dk1"/>
              </a:buClr>
              <a:buSzPct val="100000"/>
              <a:buFont typeface="Arial"/>
              <a:buChar char="•"/>
            </a:pPr>
            <a:r>
              <a:rPr lang="en-US" sz="2400"/>
              <a:t>Podem a aversão ao risco e o paternalismo levarem a sociedade a uma “tirania dos </a:t>
            </a:r>
            <a:r>
              <a:rPr i="1" lang="en-US" sz="2400"/>
              <a:t>experts</a:t>
            </a:r>
            <a:r>
              <a:rPr lang="en-US" sz="2400"/>
              <a:t>”? Quais seriam os problemas relacionados ao domínio dos especialistas?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25000"/>
              </a:lnSpc>
              <a:spcBef>
                <a:spcPts val="0"/>
              </a:spcBef>
              <a:spcAft>
                <a:spcPts val="0"/>
              </a:spcAft>
              <a:buClr>
                <a:srgbClr val="000000"/>
              </a:buClr>
              <a:buSzPct val="25000"/>
              <a:buFont typeface="Arial"/>
              <a:buNone/>
            </a:pPr>
            <a:r>
              <a:rPr b="1" lang="en-US" sz="3600"/>
              <a:t>Anthony Ogus</a:t>
            </a:r>
          </a:p>
        </p:txBody>
      </p:sp>
      <p:sp>
        <p:nvSpPr>
          <p:cNvPr id="94" name="Shape 94"/>
          <p:cNvSpPr txBox="1"/>
          <p:nvPr>
            <p:ph idx="1" type="body"/>
          </p:nvPr>
        </p:nvSpPr>
        <p:spPr>
          <a:xfrm>
            <a:off x="457200" y="1665725"/>
            <a:ext cx="8229600" cy="4336800"/>
          </a:xfrm>
          <a:prstGeom prst="rect">
            <a:avLst/>
          </a:prstGeom>
          <a:noFill/>
          <a:ln>
            <a:noFill/>
          </a:ln>
        </p:spPr>
        <p:txBody>
          <a:bodyPr anchorCtr="0" anchor="t" bIns="91425" lIns="91425" rIns="91425" tIns="91425">
            <a:noAutofit/>
          </a:bodyPr>
          <a:lstStyle/>
          <a:p>
            <a:pPr indent="-381000" lvl="0" marL="457200" marR="0" rtl="0" algn="l">
              <a:lnSpc>
                <a:spcPct val="200000"/>
              </a:lnSpc>
              <a:spcBef>
                <a:spcPts val="0"/>
              </a:spcBef>
              <a:spcAft>
                <a:spcPts val="0"/>
              </a:spcAft>
              <a:buSzPct val="100000"/>
            </a:pPr>
            <a:r>
              <a:rPr lang="en-US" sz="2400"/>
              <a:t>Jurista inglês (1954)</a:t>
            </a:r>
          </a:p>
          <a:p>
            <a:pPr indent="-381000" lvl="0" marL="457200" marR="0" rtl="0" algn="l">
              <a:lnSpc>
                <a:spcPct val="200000"/>
              </a:lnSpc>
              <a:spcBef>
                <a:spcPts val="0"/>
              </a:spcBef>
              <a:spcAft>
                <a:spcPts val="0"/>
              </a:spcAft>
              <a:buSzPct val="100000"/>
            </a:pPr>
            <a:r>
              <a:rPr lang="en-US" sz="2400"/>
              <a:t>Professor emérito de direito (U Man)</a:t>
            </a:r>
          </a:p>
          <a:p>
            <a:pPr indent="-381000" lvl="0" marL="457200" marR="0" rtl="0" algn="l">
              <a:lnSpc>
                <a:spcPct val="200000"/>
              </a:lnSpc>
              <a:spcBef>
                <a:spcPts val="0"/>
              </a:spcBef>
              <a:spcAft>
                <a:spcPts val="0"/>
              </a:spcAft>
              <a:buSzPct val="100000"/>
            </a:pPr>
            <a:r>
              <a:rPr lang="en-US" sz="2400"/>
              <a:t>Especialista em regulação</a:t>
            </a:r>
          </a:p>
          <a:p>
            <a:pPr indent="-381000" lvl="0" marL="457200" marR="0" rtl="0" algn="l">
              <a:lnSpc>
                <a:spcPct val="200000"/>
              </a:lnSpc>
              <a:spcBef>
                <a:spcPts val="0"/>
              </a:spcBef>
              <a:spcAft>
                <a:spcPts val="0"/>
              </a:spcAft>
              <a:buSzPct val="100000"/>
            </a:pPr>
            <a:r>
              <a:rPr lang="en-US" sz="2400"/>
              <a:t>CBE e Fellow of the British Academy</a:t>
            </a:r>
          </a:p>
          <a:p>
            <a:pPr indent="-381000" lvl="0" marL="457200" marR="0" rtl="0" algn="l">
              <a:lnSpc>
                <a:spcPct val="200000"/>
              </a:lnSpc>
              <a:spcBef>
                <a:spcPts val="0"/>
              </a:spcBef>
              <a:spcAft>
                <a:spcPts val="0"/>
              </a:spcAft>
              <a:buSzPct val="100000"/>
            </a:pPr>
            <a:r>
              <a:rPr lang="en-US" sz="2400"/>
              <a:t>Grande conhecedor de ópera: segundo seu site, já assistiu a mais de 1500 montages e visitou 30 países por música!</a:t>
            </a:r>
          </a:p>
        </p:txBody>
      </p:sp>
      <p:pic>
        <p:nvPicPr>
          <p:cNvPr descr="anthony-ogus.jpg" id="95" name="Shape 95"/>
          <p:cNvPicPr preferRelativeResize="0"/>
          <p:nvPr/>
        </p:nvPicPr>
        <p:blipFill>
          <a:blip r:embed="rId3">
            <a:alphaModFix/>
          </a:blip>
          <a:stretch>
            <a:fillRect/>
          </a:stretch>
        </p:blipFill>
        <p:spPr>
          <a:xfrm>
            <a:off x="6135225" y="1815650"/>
            <a:ext cx="2916874" cy="2571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25000"/>
              </a:lnSpc>
              <a:spcBef>
                <a:spcPts val="0"/>
              </a:spcBef>
              <a:spcAft>
                <a:spcPts val="0"/>
              </a:spcAft>
              <a:buClr>
                <a:srgbClr val="000000"/>
              </a:buClr>
              <a:buSzPct val="25000"/>
              <a:buFont typeface="Arial"/>
              <a:buNone/>
            </a:pPr>
            <a:r>
              <a:rPr b="1" lang="en-US" sz="3600"/>
              <a:t>The Design of Regulation</a:t>
            </a:r>
          </a:p>
        </p:txBody>
      </p:sp>
      <p:sp>
        <p:nvSpPr>
          <p:cNvPr id="102" name="Shape 102"/>
          <p:cNvSpPr txBox="1"/>
          <p:nvPr>
            <p:ph idx="1" type="body"/>
          </p:nvPr>
        </p:nvSpPr>
        <p:spPr>
          <a:xfrm>
            <a:off x="457200" y="1665725"/>
            <a:ext cx="8229600" cy="4336800"/>
          </a:xfrm>
          <a:prstGeom prst="rect">
            <a:avLst/>
          </a:prstGeom>
          <a:noFill/>
          <a:ln>
            <a:noFill/>
          </a:ln>
        </p:spPr>
        <p:txBody>
          <a:bodyPr anchorCtr="0" anchor="t" bIns="91425" lIns="91425" rIns="91425" tIns="91425">
            <a:noAutofit/>
          </a:bodyPr>
          <a:lstStyle/>
          <a:p>
            <a:pPr indent="-381000" lvl="0" marL="457200" marR="0" rtl="0" algn="l">
              <a:lnSpc>
                <a:spcPct val="150000"/>
              </a:lnSpc>
              <a:spcBef>
                <a:spcPts val="0"/>
              </a:spcBef>
              <a:spcAft>
                <a:spcPts val="0"/>
              </a:spcAft>
              <a:buSzPct val="100000"/>
            </a:pPr>
            <a:r>
              <a:rPr lang="en-US" sz="2400"/>
              <a:t>Como estabelecer um marco regulatório que garanta a eficiência econômica ao mesmo tempo que promova a liberdade individual?</a:t>
            </a:r>
          </a:p>
          <a:p>
            <a:pPr indent="-381000" lvl="0" marL="457200" marR="0" rtl="0" algn="l">
              <a:lnSpc>
                <a:spcPct val="150000"/>
              </a:lnSpc>
              <a:spcBef>
                <a:spcPts val="0"/>
              </a:spcBef>
              <a:spcAft>
                <a:spcPts val="0"/>
              </a:spcAft>
              <a:buSzPct val="100000"/>
            </a:pPr>
            <a:r>
              <a:rPr lang="en-US" sz="2400"/>
              <a:t>A regulação é um fenômeno complexo do ponto de vista político, jurídico e econômico, e sempre envolve análises que integram estas 3 disciplinas</a:t>
            </a:r>
          </a:p>
          <a:p>
            <a:pPr indent="-381000" lvl="0" marL="457200" marR="0" rtl="0" algn="l">
              <a:lnSpc>
                <a:spcPct val="150000"/>
              </a:lnSpc>
              <a:spcBef>
                <a:spcPts val="0"/>
              </a:spcBef>
              <a:spcAft>
                <a:spcPts val="0"/>
              </a:spcAft>
              <a:buSzPct val="100000"/>
            </a:pPr>
            <a:r>
              <a:rPr lang="en-US" sz="2400"/>
              <a:t>Ogus comenta que a disciplina mudou muito nos últimos 20 anos: mas que mudanças foram estas?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25000"/>
              </a:lnSpc>
              <a:spcBef>
                <a:spcPts val="0"/>
              </a:spcBef>
              <a:spcAft>
                <a:spcPts val="0"/>
              </a:spcAft>
              <a:buClr>
                <a:srgbClr val="000000"/>
              </a:buClr>
              <a:buSzPct val="25000"/>
              <a:buFont typeface="Arial"/>
              <a:buNone/>
            </a:pPr>
            <a:r>
              <a:rPr b="1" lang="en-US" sz="3600"/>
              <a:t>The Design of Regulation</a:t>
            </a:r>
          </a:p>
        </p:txBody>
      </p:sp>
      <p:sp>
        <p:nvSpPr>
          <p:cNvPr id="109" name="Shape 109"/>
          <p:cNvSpPr txBox="1"/>
          <p:nvPr>
            <p:ph idx="1" type="body"/>
          </p:nvPr>
        </p:nvSpPr>
        <p:spPr>
          <a:xfrm>
            <a:off x="457200" y="1665725"/>
            <a:ext cx="8229600" cy="4336800"/>
          </a:xfrm>
          <a:prstGeom prst="rect">
            <a:avLst/>
          </a:prstGeom>
          <a:noFill/>
          <a:ln>
            <a:noFill/>
          </a:ln>
        </p:spPr>
        <p:txBody>
          <a:bodyPr anchorCtr="0" anchor="t" bIns="91425" lIns="91425" rIns="91425" tIns="91425">
            <a:noAutofit/>
          </a:bodyPr>
          <a:lstStyle/>
          <a:p>
            <a:pPr indent="-381000" lvl="0" marL="457200" marR="0" rtl="0" algn="l">
              <a:lnSpc>
                <a:spcPct val="150000"/>
              </a:lnSpc>
              <a:spcBef>
                <a:spcPts val="0"/>
              </a:spcBef>
              <a:spcAft>
                <a:spcPts val="0"/>
              </a:spcAft>
              <a:buSzPct val="100000"/>
            </a:pPr>
            <a:r>
              <a:rPr lang="en-US" sz="2400"/>
              <a:t>Ogus começa com uma breve consideração a respeito da regulação da atividade comercial nos anos 1960 e 1970</a:t>
            </a:r>
          </a:p>
          <a:p>
            <a:pPr indent="-381000" lvl="0" marL="457200" marR="0" rtl="0" algn="l">
              <a:lnSpc>
                <a:spcPct val="150000"/>
              </a:lnSpc>
              <a:spcBef>
                <a:spcPts val="0"/>
              </a:spcBef>
              <a:spcAft>
                <a:spcPts val="0"/>
              </a:spcAft>
              <a:buSzPct val="100000"/>
            </a:pPr>
            <a:r>
              <a:rPr i="1" lang="en-US" sz="2400"/>
              <a:t>Economia: </a:t>
            </a:r>
            <a:r>
              <a:rPr lang="en-US" sz="2400"/>
              <a:t>o direito público basicamente se ocupava de controlar a atuação do estado, o qual produzia uma série de atividades diretamente, ou influenciava (ou participava) da condução dos negócios de diversas empresas privadas</a:t>
            </a:r>
          </a:p>
          <a:p>
            <a:pPr indent="-381000" lvl="0" marL="457200" marR="0" rtl="0" algn="l">
              <a:lnSpc>
                <a:spcPct val="150000"/>
              </a:lnSpc>
              <a:spcBef>
                <a:spcPts val="0"/>
              </a:spcBef>
              <a:spcAft>
                <a:spcPts val="0"/>
              </a:spcAft>
              <a:buSzPct val="100000"/>
            </a:pPr>
            <a:r>
              <a:rPr lang="en-US" sz="2400"/>
              <a:t>Pouco interesse dos pensadores do direito em como promover maior competição entre empresas privadas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25000"/>
              </a:lnSpc>
              <a:spcBef>
                <a:spcPts val="0"/>
              </a:spcBef>
              <a:spcAft>
                <a:spcPts val="0"/>
              </a:spcAft>
              <a:buClr>
                <a:srgbClr val="000000"/>
              </a:buClr>
              <a:buSzPct val="25000"/>
              <a:buFont typeface="Arial"/>
              <a:buNone/>
            </a:pPr>
            <a:r>
              <a:rPr b="1" lang="en-US" sz="3600"/>
              <a:t>The Design of Regulation</a:t>
            </a:r>
          </a:p>
        </p:txBody>
      </p:sp>
      <p:sp>
        <p:nvSpPr>
          <p:cNvPr id="116" name="Shape 116"/>
          <p:cNvSpPr txBox="1"/>
          <p:nvPr>
            <p:ph idx="1" type="body"/>
          </p:nvPr>
        </p:nvSpPr>
        <p:spPr>
          <a:xfrm>
            <a:off x="457200" y="1665725"/>
            <a:ext cx="8229600" cy="4336800"/>
          </a:xfrm>
          <a:prstGeom prst="rect">
            <a:avLst/>
          </a:prstGeom>
          <a:noFill/>
          <a:ln>
            <a:noFill/>
          </a:ln>
        </p:spPr>
        <p:txBody>
          <a:bodyPr anchorCtr="0" anchor="t" bIns="91425" lIns="91425" rIns="91425" tIns="91425">
            <a:noAutofit/>
          </a:bodyPr>
          <a:lstStyle/>
          <a:p>
            <a:pPr indent="-381000" lvl="0" marL="457200" marR="0" rtl="0" algn="l">
              <a:lnSpc>
                <a:spcPct val="150000"/>
              </a:lnSpc>
              <a:spcBef>
                <a:spcPts val="0"/>
              </a:spcBef>
              <a:spcAft>
                <a:spcPts val="0"/>
              </a:spcAft>
              <a:buSzPct val="100000"/>
            </a:pPr>
            <a:r>
              <a:rPr i="1" lang="en-US" sz="2400"/>
              <a:t>Regulação social</a:t>
            </a:r>
            <a:r>
              <a:rPr lang="en-US" sz="2400"/>
              <a:t>: princípios provenientes da administração pública destinados a regular os riscos à saúde e segurança do trabalho</a:t>
            </a:r>
          </a:p>
          <a:p>
            <a:pPr indent="-381000" lvl="0" marL="457200" marR="0" rtl="0" algn="l">
              <a:lnSpc>
                <a:spcPct val="150000"/>
              </a:lnSpc>
              <a:spcBef>
                <a:spcPts val="0"/>
              </a:spcBef>
              <a:spcAft>
                <a:spcPts val="0"/>
              </a:spcAft>
              <a:buSzPct val="100000"/>
            </a:pPr>
            <a:r>
              <a:rPr lang="en-US" sz="2400"/>
              <a:t>Atenção ao direito do consumidor, visando assegurar que os produtos finais tenham a qualidade satisfatória determinada pelas agências sanitárias e de controle de produção</a:t>
            </a:r>
          </a:p>
          <a:p>
            <a:pPr indent="-381000" lvl="0" marL="457200" marR="0" rtl="0" algn="l">
              <a:lnSpc>
                <a:spcPct val="150000"/>
              </a:lnSpc>
              <a:spcBef>
                <a:spcPts val="0"/>
              </a:spcBef>
              <a:spcAft>
                <a:spcPts val="0"/>
              </a:spcAft>
              <a:buSzPct val="100000"/>
            </a:pPr>
            <a:r>
              <a:rPr lang="en-US" sz="2400"/>
              <a:t>Em resumo, </a:t>
            </a:r>
            <a:r>
              <a:rPr i="1" lang="en-US" sz="2400"/>
              <a:t>falhas de mercado eram tidas como inevitáveis e frequentes</a:t>
            </a:r>
            <a:r>
              <a:rPr lang="en-US" sz="2400"/>
              <a:t>, sendo necessária constante intervenção pública</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25000"/>
              </a:lnSpc>
              <a:spcBef>
                <a:spcPts val="0"/>
              </a:spcBef>
              <a:spcAft>
                <a:spcPts val="0"/>
              </a:spcAft>
              <a:buClr>
                <a:srgbClr val="000000"/>
              </a:buClr>
              <a:buSzPct val="25000"/>
              <a:buFont typeface="Arial"/>
              <a:buNone/>
            </a:pPr>
            <a:r>
              <a:rPr b="1" lang="en-US" sz="3600"/>
              <a:t>The Design of Regulation</a:t>
            </a:r>
          </a:p>
        </p:txBody>
      </p:sp>
      <p:sp>
        <p:nvSpPr>
          <p:cNvPr id="123" name="Shape 123"/>
          <p:cNvSpPr txBox="1"/>
          <p:nvPr>
            <p:ph idx="1" type="body"/>
          </p:nvPr>
        </p:nvSpPr>
        <p:spPr>
          <a:xfrm>
            <a:off x="457200" y="1665725"/>
            <a:ext cx="8229600" cy="4336800"/>
          </a:xfrm>
          <a:prstGeom prst="rect">
            <a:avLst/>
          </a:prstGeom>
          <a:noFill/>
          <a:ln>
            <a:noFill/>
          </a:ln>
        </p:spPr>
        <p:txBody>
          <a:bodyPr anchorCtr="0" anchor="t" bIns="91425" lIns="91425" rIns="91425" tIns="91425">
            <a:noAutofit/>
          </a:bodyPr>
          <a:lstStyle/>
          <a:p>
            <a:pPr indent="-381000" lvl="0" marL="457200" marR="0" rtl="0" algn="l">
              <a:lnSpc>
                <a:spcPct val="150000"/>
              </a:lnSpc>
              <a:spcBef>
                <a:spcPts val="0"/>
              </a:spcBef>
              <a:spcAft>
                <a:spcPts val="0"/>
              </a:spcAft>
              <a:buSzPct val="100000"/>
            </a:pPr>
            <a:r>
              <a:rPr lang="en-US" sz="2400"/>
              <a:t>Tais problemas remontam aos anos 60 e 70, onde assumia-se que o mercado livre tinha problemas inerentes, como grandes assimetrias de informação entre produtores e consumidores e constante possibilidade de que as interações entre ambos se tornassem dilemas do prisioneiro para os compradores</a:t>
            </a:r>
          </a:p>
          <a:p>
            <a:pPr indent="-381000" lvl="0" marL="457200" marR="0" rtl="0" algn="l">
              <a:lnSpc>
                <a:spcPct val="150000"/>
              </a:lnSpc>
              <a:spcBef>
                <a:spcPts val="0"/>
              </a:spcBef>
              <a:spcAft>
                <a:spcPts val="0"/>
              </a:spcAft>
              <a:buSzPct val="100000"/>
            </a:pPr>
            <a:r>
              <a:rPr lang="en-US" sz="2400"/>
              <a:t>Não se assumia que as possíveis </a:t>
            </a:r>
            <a:r>
              <a:rPr i="1" lang="en-US" sz="2400"/>
              <a:t>government failures</a:t>
            </a:r>
            <a:r>
              <a:rPr lang="en-US" sz="2400"/>
              <a:t>, muito ressaltadas nas análises da </a:t>
            </a:r>
            <a:r>
              <a:rPr i="1" lang="en-US" sz="2400"/>
              <a:t>public choice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25000"/>
              </a:lnSpc>
              <a:spcBef>
                <a:spcPts val="0"/>
              </a:spcBef>
              <a:spcAft>
                <a:spcPts val="0"/>
              </a:spcAft>
              <a:buClr>
                <a:srgbClr val="000000"/>
              </a:buClr>
              <a:buSzPct val="25000"/>
              <a:buFont typeface="Arial"/>
              <a:buNone/>
            </a:pPr>
            <a:r>
              <a:rPr b="1" lang="en-US" sz="3600"/>
              <a:t>The Design of Regulation</a:t>
            </a:r>
          </a:p>
        </p:txBody>
      </p:sp>
      <p:sp>
        <p:nvSpPr>
          <p:cNvPr id="130" name="Shape 130"/>
          <p:cNvSpPr txBox="1"/>
          <p:nvPr>
            <p:ph idx="1" type="body"/>
          </p:nvPr>
        </p:nvSpPr>
        <p:spPr>
          <a:xfrm>
            <a:off x="457200" y="1665725"/>
            <a:ext cx="8229600" cy="4336800"/>
          </a:xfrm>
          <a:prstGeom prst="rect">
            <a:avLst/>
          </a:prstGeom>
          <a:noFill/>
          <a:ln>
            <a:noFill/>
          </a:ln>
        </p:spPr>
        <p:txBody>
          <a:bodyPr anchorCtr="0" anchor="t" bIns="91425" lIns="91425" rIns="91425" tIns="91425">
            <a:noAutofit/>
          </a:bodyPr>
          <a:lstStyle/>
          <a:p>
            <a:pPr indent="-381000" lvl="0" marL="457200" marR="0" rtl="0" algn="l">
              <a:lnSpc>
                <a:spcPct val="150000"/>
              </a:lnSpc>
              <a:spcBef>
                <a:spcPts val="0"/>
              </a:spcBef>
              <a:spcAft>
                <a:spcPts val="0"/>
              </a:spcAft>
              <a:buSzPct val="100000"/>
            </a:pPr>
            <a:r>
              <a:rPr lang="en-US" sz="2400"/>
              <a:t>A ênfase nas falhas do governo é dada pela </a:t>
            </a:r>
            <a:r>
              <a:rPr i="1" lang="en-US" sz="2400"/>
              <a:t>public choice school</a:t>
            </a:r>
            <a:r>
              <a:rPr lang="en-US" sz="2400"/>
              <a:t>, mas há dois precursores importantes desta idéia:</a:t>
            </a:r>
          </a:p>
          <a:p>
            <a:pPr indent="-381000" lvl="0" marL="457200" marR="0" rtl="0" algn="l">
              <a:lnSpc>
                <a:spcPct val="150000"/>
              </a:lnSpc>
              <a:spcBef>
                <a:spcPts val="0"/>
              </a:spcBef>
              <a:spcAft>
                <a:spcPts val="0"/>
              </a:spcAft>
              <a:buSzPct val="100000"/>
            </a:pPr>
            <a:r>
              <a:rPr lang="en-US" sz="2400"/>
              <a:t>O primeiro é Hayek em seu </a:t>
            </a:r>
            <a:r>
              <a:rPr i="1" lang="en-US" sz="2400"/>
              <a:t>Law, Legislation and Liberty</a:t>
            </a:r>
            <a:r>
              <a:rPr lang="en-US" sz="2400"/>
              <a:t>, no qual ele discute, como já vimos, a idéia de ordem espontânea e ordem planejada, </a:t>
            </a:r>
            <a:r>
              <a:rPr i="1" lang="en-US" sz="2400"/>
              <a:t>cosmos</a:t>
            </a:r>
            <a:r>
              <a:rPr lang="en-US" sz="2400"/>
              <a:t> e </a:t>
            </a:r>
            <a:r>
              <a:rPr i="1" lang="en-US" sz="2400"/>
              <a:t>taxis</a:t>
            </a:r>
            <a:r>
              <a:rPr lang="en-US" sz="2400"/>
              <a:t>. Os segundos tendem a ter falhas mais graves do que o primeiro, sugere Hayek, e por isso a atenção dos pesquisadores também deveria voltar-se a este problema</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25000"/>
              </a:lnSpc>
              <a:spcBef>
                <a:spcPts val="0"/>
              </a:spcBef>
              <a:spcAft>
                <a:spcPts val="0"/>
              </a:spcAft>
              <a:buClr>
                <a:srgbClr val="000000"/>
              </a:buClr>
              <a:buSzPct val="25000"/>
              <a:buFont typeface="Arial"/>
              <a:buNone/>
            </a:pPr>
            <a:r>
              <a:rPr b="1" lang="en-US" sz="3600"/>
              <a:t>The Design of Regulation</a:t>
            </a:r>
          </a:p>
        </p:txBody>
      </p:sp>
      <p:sp>
        <p:nvSpPr>
          <p:cNvPr id="137" name="Shape 137"/>
          <p:cNvSpPr txBox="1"/>
          <p:nvPr>
            <p:ph idx="1" type="body"/>
          </p:nvPr>
        </p:nvSpPr>
        <p:spPr>
          <a:xfrm>
            <a:off x="457200" y="1665725"/>
            <a:ext cx="8229600" cy="4336800"/>
          </a:xfrm>
          <a:prstGeom prst="rect">
            <a:avLst/>
          </a:prstGeom>
          <a:noFill/>
          <a:ln>
            <a:noFill/>
          </a:ln>
        </p:spPr>
        <p:txBody>
          <a:bodyPr anchorCtr="0" anchor="t" bIns="91425" lIns="91425" rIns="91425" tIns="91425">
            <a:noAutofit/>
          </a:bodyPr>
          <a:lstStyle/>
          <a:p>
            <a:pPr indent="-381000" lvl="0" marL="457200" marR="0" rtl="0" algn="l">
              <a:lnSpc>
                <a:spcPct val="150000"/>
              </a:lnSpc>
              <a:spcBef>
                <a:spcPts val="0"/>
              </a:spcBef>
              <a:spcAft>
                <a:spcPts val="0"/>
              </a:spcAft>
              <a:buSzPct val="100000"/>
            </a:pPr>
            <a:r>
              <a:rPr lang="en-US" sz="2400"/>
              <a:t>O segundo autor mencionado por Ogus é </a:t>
            </a:r>
            <a:r>
              <a:rPr i="1" lang="en-US" sz="2400"/>
              <a:t>Ronald Coase</a:t>
            </a:r>
          </a:p>
          <a:p>
            <a:pPr indent="-381000" lvl="0" marL="457200" marR="0" rtl="0" algn="l">
              <a:lnSpc>
                <a:spcPct val="150000"/>
              </a:lnSpc>
              <a:spcBef>
                <a:spcPts val="0"/>
              </a:spcBef>
              <a:spcAft>
                <a:spcPts val="0"/>
              </a:spcAft>
              <a:buSzPct val="100000"/>
            </a:pPr>
            <a:r>
              <a:rPr lang="en-US" sz="2400"/>
              <a:t>Coase mostra como, caso os custos de transação sejam baixos, o intercâmbio voluntário entre duas partes é a melhor solução para problemas</a:t>
            </a:r>
          </a:p>
          <a:p>
            <a:pPr indent="-381000" lvl="0" marL="457200" marR="0" rtl="0" algn="l">
              <a:lnSpc>
                <a:spcPct val="150000"/>
              </a:lnSpc>
              <a:spcBef>
                <a:spcPts val="0"/>
              </a:spcBef>
              <a:spcAft>
                <a:spcPts val="0"/>
              </a:spcAft>
              <a:buSzPct val="100000"/>
            </a:pPr>
            <a:r>
              <a:rPr lang="en-US" sz="2400"/>
              <a:t>Além disso, o teorema de Coase aponta que há outras soluções possíveis além da internalização dos custos pelo causador do dano, outros acordos também podem ser interessantes para as partes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25000"/>
              </a:lnSpc>
              <a:spcBef>
                <a:spcPts val="0"/>
              </a:spcBef>
              <a:spcAft>
                <a:spcPts val="0"/>
              </a:spcAft>
              <a:buClr>
                <a:srgbClr val="000000"/>
              </a:buClr>
              <a:buSzPct val="25000"/>
              <a:buFont typeface="Arial"/>
              <a:buNone/>
            </a:pPr>
            <a:r>
              <a:rPr b="1" lang="en-US" sz="3600"/>
              <a:t>The Design of Regulation</a:t>
            </a:r>
          </a:p>
        </p:txBody>
      </p:sp>
      <p:sp>
        <p:nvSpPr>
          <p:cNvPr id="144" name="Shape 144"/>
          <p:cNvSpPr txBox="1"/>
          <p:nvPr>
            <p:ph idx="1" type="body"/>
          </p:nvPr>
        </p:nvSpPr>
        <p:spPr>
          <a:xfrm>
            <a:off x="457200" y="1665725"/>
            <a:ext cx="8229600" cy="4336800"/>
          </a:xfrm>
          <a:prstGeom prst="rect">
            <a:avLst/>
          </a:prstGeom>
          <a:noFill/>
          <a:ln>
            <a:noFill/>
          </a:ln>
        </p:spPr>
        <p:txBody>
          <a:bodyPr anchorCtr="0" anchor="t" bIns="91425" lIns="91425" rIns="91425" tIns="91425">
            <a:noAutofit/>
          </a:bodyPr>
          <a:lstStyle/>
          <a:p>
            <a:pPr indent="-381000" lvl="0" marL="457200" marR="0" rtl="0" algn="l">
              <a:lnSpc>
                <a:spcPct val="150000"/>
              </a:lnSpc>
              <a:spcBef>
                <a:spcPts val="0"/>
              </a:spcBef>
              <a:spcAft>
                <a:spcPts val="0"/>
              </a:spcAft>
              <a:buSzPct val="100000"/>
            </a:pPr>
            <a:r>
              <a:rPr lang="en-US" sz="2400"/>
              <a:t>Nos anos 70-80, uma mudança de paradigma começa a tomar corpo no campo da regulação</a:t>
            </a:r>
          </a:p>
          <a:p>
            <a:pPr indent="-381000" lvl="0" marL="457200" marR="0" rtl="0" algn="l">
              <a:lnSpc>
                <a:spcPct val="150000"/>
              </a:lnSpc>
              <a:spcBef>
                <a:spcPts val="0"/>
              </a:spcBef>
              <a:spcAft>
                <a:spcPts val="0"/>
              </a:spcAft>
              <a:buSzPct val="100000"/>
            </a:pPr>
            <a:r>
              <a:rPr lang="en-US" sz="2400"/>
              <a:t>Esta mudança corresponde a uma crescimento do pensamento liberal em outras áreas, como na economia, administração pública, política, etc</a:t>
            </a:r>
          </a:p>
          <a:p>
            <a:pPr indent="-381000" lvl="0" marL="457200" marR="0" rtl="0" algn="l">
              <a:lnSpc>
                <a:spcPct val="150000"/>
              </a:lnSpc>
              <a:spcBef>
                <a:spcPts val="0"/>
              </a:spcBef>
              <a:spcAft>
                <a:spcPts val="0"/>
              </a:spcAft>
              <a:buSzPct val="100000"/>
            </a:pPr>
            <a:r>
              <a:rPr lang="en-US" sz="2400"/>
              <a:t>O principal tema a emergir nesta época foi a idéia de </a:t>
            </a:r>
            <a:r>
              <a:rPr i="1" lang="en-US" sz="2400"/>
              <a:t>regulatory failure</a:t>
            </a:r>
            <a:r>
              <a:rPr lang="en-US" sz="2400"/>
              <a:t>, de que agências regulatórias também estáo sujeitas a falhas graves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