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anilofreire@gmail.com" TargetMode="External"/><Relationship Id="rId4" Type="http://schemas.openxmlformats.org/officeDocument/2006/relationships/hyperlink" Target="http://danilofreire.github.io" TargetMode="External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nilofreire/economia-politica-instituicoes-uf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Sessão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22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Norman Barry - The Tradition of Spontaneous Order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Tradition of Spontaneous Order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 que é ordem espontânea?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1) Arranjos humanos derivados não do dirigismo e de comandos centralizados, mas do comportamento (nem sempre racional e auto-evidente) de indivíduos que utilizam seu conhecimento local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2) De natureza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social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, não um produto genético ou do determinismo do meio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Resultado da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ação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humana, não do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desenho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humano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Individualismo Metodológico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 ponto central da idéia de ordem espontânea está em que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indivíduos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realizam ações coletivas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Assim, a ordem espontânea pressupõe o 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individualismo metodológico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, isto é, o indivíduo é o nível de análise da teoria social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Pergunta: quais outros níveis de análise são comuns na ciência social? E quais as vantagens, em termos de análise, em se tomar o indivíduo como ponto de partida?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Razão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Críticos afirmam que ordens espontâneas são irracionais na medida em que a tradição empenha um papel importante no conceito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Entretanto, Hume coloca a experiência como fonte cabal de conhecimento, útil para moderar o excesso racionalista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Ordem espontânea </a:t>
            </a:r>
            <a:r>
              <a:rPr i="1" lang="en-US" sz="2140">
                <a:latin typeface="Open Sans"/>
                <a:ea typeface="Open Sans"/>
                <a:cs typeface="Open Sans"/>
                <a:sym typeface="Open Sans"/>
              </a:rPr>
              <a:t>não é</a:t>
            </a: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 relativista, onde qualquer forma de arranjo coletivo é, </a:t>
            </a:r>
            <a:r>
              <a:rPr i="1" lang="en-US" sz="2140">
                <a:latin typeface="Open Sans"/>
                <a:ea typeface="Open Sans"/>
                <a:cs typeface="Open Sans"/>
                <a:sym typeface="Open Sans"/>
              </a:rPr>
              <a:t>per se</a:t>
            </a: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, útil ou racional</a:t>
            </a:r>
            <a:endParaRPr sz="2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140"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Lei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Ordem espontânea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é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sinônimo de direito positivo ou natural, estes derivados de formulações racionalistas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pode ser interpretada como ordem espontânea na medida em que é derivada do costume, em certa medida como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common law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britânica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Ordem Espontânea e Evolução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Ordem espontânea possui forte ligação com a idéia de evolução, mas não em um sentido próximo ao darwinismo social em voga nos séculos XIX e XX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Ela é evolutiva pois preserva, por tentativa, erro e adaptação;  regras que se mostraram mais úteis com o passar do tempo permanecem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Assim, ela é “a sobrevivência dos fatores sociais mais fortes” para certo agrupamento de indivíduos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Precursores do Conceito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Escola de Salamanca: uma das primeiras aplicações da idéia de valor subjetivo e de que o mercado é uma instituição que se auto-corrige</a:t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40"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Common Law Scholars: Sir Matthew Hale argumenta, contra Hobbes, que as melhores leis são aquelas </a:t>
            </a:r>
            <a:r>
              <a:rPr i="1" lang="en-US" sz="2240">
                <a:latin typeface="Open Sans"/>
                <a:ea typeface="Open Sans"/>
                <a:cs typeface="Open Sans"/>
                <a:sym typeface="Open Sans"/>
              </a:rPr>
              <a:t>descobertas</a:t>
            </a: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, não </a:t>
            </a:r>
            <a:r>
              <a:rPr i="1" lang="en-US" sz="2240">
                <a:latin typeface="Open Sans"/>
                <a:ea typeface="Open Sans"/>
                <a:cs typeface="Open Sans"/>
                <a:sym typeface="Open Sans"/>
              </a:rPr>
              <a:t>inventadas</a:t>
            </a:r>
            <a:endParaRPr i="1" sz="22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2240"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Open Sans"/>
              <a:buChar char="•"/>
            </a:pPr>
            <a:r>
              <a:rPr lang="en-US" sz="2240">
                <a:latin typeface="Open Sans"/>
                <a:ea typeface="Open Sans"/>
                <a:cs typeface="Open Sans"/>
                <a:sym typeface="Open Sans"/>
              </a:rPr>
              <a:t>Mandeville: vícios privados, virtudes públicas</a:t>
            </a:r>
            <a:endParaRPr sz="29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240"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Precursores do Conceito -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Iluminismo Escocês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David Hume: a importância do empiricismo como fonte de conhecimento; a idéia de que a ordem pública emerge espontaneamente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Adam Ferguson:  ênfase na ausência de desenho humano na transição dos estados “selvagem” e “bárbaro” para o “polido”</a:t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0">
              <a:latin typeface="Open Sans"/>
              <a:ea typeface="Open Sans"/>
              <a:cs typeface="Open Sans"/>
              <a:sym typeface="Open Sans"/>
            </a:endParaRPr>
          </a:p>
          <a:p>
            <a:pPr indent="-3644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40"/>
              <a:buFont typeface="Open Sans"/>
              <a:buChar char="•"/>
            </a:pPr>
            <a:r>
              <a:rPr lang="en-US" sz="2140">
                <a:latin typeface="Open Sans"/>
                <a:ea typeface="Open Sans"/>
                <a:cs typeface="Open Sans"/>
                <a:sym typeface="Open Sans"/>
              </a:rPr>
              <a:t>Adam Smith: mercados como uma agregação de indivíduos capaz de se auto-regular. Mão invisível; auto-interesse</a:t>
            </a:r>
            <a:endParaRPr sz="28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140"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Carl Menger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Um dos fundadores da teoria do valor subjetivo e de utilidade marginal em </a:t>
            </a:r>
            <a:r>
              <a:rPr i="1" lang="en-US" sz="1650">
                <a:latin typeface="Open Sans"/>
                <a:ea typeface="Open Sans"/>
                <a:cs typeface="Open Sans"/>
                <a:sym typeface="Open Sans"/>
              </a:rPr>
              <a:t>Princípios de Economia</a:t>
            </a: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 (1871)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Fez largo uso do individualismo metodológico em seu trabalho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Discussão sobre a idéia de ordem espontânea no </a:t>
            </a:r>
            <a:r>
              <a:rPr i="1" lang="en-US" sz="1650">
                <a:latin typeface="Open Sans"/>
                <a:ea typeface="Open Sans"/>
                <a:cs typeface="Open Sans"/>
                <a:sym typeface="Open Sans"/>
              </a:rPr>
              <a:t>Problemas da Sociologia e Economia</a:t>
            </a: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 (1883)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A emergência do dinheiro foi um processo gradual, sem que os indivíduos tivessem todo o conhecimento para tal e não movidos apenas por interesse</a:t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50">
              <a:latin typeface="Open Sans"/>
              <a:ea typeface="Open Sans"/>
              <a:cs typeface="Open Sans"/>
              <a:sym typeface="Open Sans"/>
            </a:endParaRPr>
          </a:p>
          <a:p>
            <a:pPr indent="-3333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50"/>
              <a:buFont typeface="Open Sans"/>
              <a:buChar char="•"/>
            </a:pPr>
            <a:r>
              <a:rPr lang="en-US" sz="1650">
                <a:latin typeface="Open Sans"/>
                <a:ea typeface="Open Sans"/>
                <a:cs typeface="Open Sans"/>
                <a:sym typeface="Open Sans"/>
              </a:rPr>
              <a:t>Importância do contexto e a impossibilidade da criação de “leis gerais”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O maior expoente do século XX sobre o conceito de ordem espontânea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Vários textos a respeito: The Use of Knowledge; Law Legislation and Liberty; discurso no Prêmio Nobel, etc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Aplicação da idéia para uma gama de fenômenos sociais</a:t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Open Sans"/>
              <a:ea typeface="Open Sans"/>
              <a:cs typeface="Open Sans"/>
              <a:sym typeface="Open Sans"/>
            </a:endParaRPr>
          </a:p>
          <a:p>
            <a:pPr indent="-34163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80"/>
              <a:buFont typeface="Open Sans"/>
              <a:buChar char="•"/>
            </a:pPr>
            <a:r>
              <a:rPr lang="en-US" sz="1779">
                <a:latin typeface="Open Sans"/>
                <a:ea typeface="Open Sans"/>
                <a:cs typeface="Open Sans"/>
                <a:sym typeface="Open Sans"/>
              </a:rPr>
              <a:t>Embora Hayek fosse contrário ao “cientismo”, a aplicação de leis das ciências naturais às humanidades, a idéia de evolução aparece com frequência em seu trabalho</a:t>
            </a:r>
            <a:endParaRPr sz="234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177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57200" y="274651"/>
            <a:ext cx="8229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Conhecimento, Liberdade e Mercados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Screenshot from 2017-03-29 03-08-38.png"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275" y="1440625"/>
            <a:ext cx="7833424" cy="42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3600">
              <a:solidFill>
                <a:srgbClr val="2429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b="1" lang="en-US" sz="36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Sobre o Tutor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8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Graduação em Ciências Sociais pela USP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Mestrado em Relações Internacionais pelo Instituto de Altos Estudos Internacionais de Genebra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PhD em Economia Política pelo King's College London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Postdoctoral Fellow, The Political Theory Project, Brown University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Senior Lecturer, University of Lincoln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Adam Smith Fellow no Mercatus Center (GMU), PhD Scholar no IHS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4181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Contato: </a:t>
            </a:r>
            <a:r>
              <a:rPr lang="en-US" sz="2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danilofreire@gmail.com</a:t>
            </a: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http://danilofreire.github.io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Mercados como Ordens Espontâneas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457200" y="2109250"/>
            <a:ext cx="82296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O problema em Hayek não é o auto-interesse, como em Smith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A questão é que os indivíduos possuem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knowledge of time and place</a:t>
            </a: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, ou seja, conhecimento contextual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Isso os possibilita a encontrar novos e mais eficientes caminhos para fornecer, comercializar e consumir produtos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Catalaxia: ênfase em processos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dinâmicos</a:t>
            </a: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, não em equilíbrios estáticos (ponto fixo onde oferta e demanda se encontram)</a:t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75">
              <a:latin typeface="Open Sans"/>
              <a:ea typeface="Open Sans"/>
              <a:cs typeface="Open Sans"/>
              <a:sym typeface="Open Sans"/>
            </a:endParaRPr>
          </a:p>
          <a:p>
            <a:pPr indent="-32861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5"/>
              <a:buFont typeface="Open Sans"/>
              <a:buChar char="•"/>
            </a:pPr>
            <a:r>
              <a:rPr lang="en-US" sz="1575">
                <a:latin typeface="Open Sans"/>
                <a:ea typeface="Open Sans"/>
                <a:cs typeface="Open Sans"/>
                <a:sym typeface="Open Sans"/>
              </a:rPr>
              <a:t>O preço e quantidade de equilíbrio precisam ser </a:t>
            </a:r>
            <a:r>
              <a:rPr i="1" lang="en-US" sz="1575">
                <a:latin typeface="Open Sans"/>
                <a:ea typeface="Open Sans"/>
                <a:cs typeface="Open Sans"/>
                <a:sym typeface="Open Sans"/>
              </a:rPr>
              <a:t>descobertos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Legislações como Ordens Espontâneas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457200" y="2038550"/>
            <a:ext cx="8229600" cy="3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Duas visões da sociedade: “taxis”, ou ordem construída, versus “cosmos”, ou ordem orgânica</a:t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Dicotomia similar se dá entre “nomos”, coincidindo com a idéia de direito natural, e “thesis”, normas positivas visando, em larga medida, orientar a sociedade</a:t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70">
              <a:latin typeface="Open Sans"/>
              <a:ea typeface="Open Sans"/>
              <a:cs typeface="Open Sans"/>
              <a:sym typeface="Open Sans"/>
            </a:endParaRPr>
          </a:p>
          <a:p>
            <a:pPr indent="-36004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70"/>
              <a:buFont typeface="Open Sans"/>
              <a:buChar char="•"/>
            </a:pPr>
            <a:r>
              <a:rPr lang="en-US" sz="2070">
                <a:latin typeface="Open Sans"/>
                <a:ea typeface="Open Sans"/>
                <a:cs typeface="Open Sans"/>
                <a:sym typeface="Open Sans"/>
              </a:rPr>
              <a:t>Contudo, Hayek reconhece a necessidade de intervenção governamental como instrumento coercitivo</a:t>
            </a:r>
            <a:endParaRPr sz="29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240"/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e a Tradição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Hayek progressivamente dá mais valor à tradição como método de avaliação de normas e comportamentos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Assim, com o tempo Hayek torna-se mais tradicionalista, no sentido de que mesmo fatores culturais se transmitem pela tradição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Tradições não necessariamente são liberais, mas Hayek não fornece critérios claros de distinção</a:t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4">
              <a:latin typeface="Open Sans"/>
              <a:ea typeface="Open Sans"/>
              <a:cs typeface="Open Sans"/>
              <a:sym typeface="Open Sans"/>
            </a:endParaRPr>
          </a:p>
          <a:p>
            <a:pPr indent="-34321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5"/>
              <a:buFont typeface="Open Sans"/>
              <a:buChar char="•"/>
            </a:pP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As atitudes do governo, </a:t>
            </a:r>
            <a:r>
              <a:rPr i="1" lang="en-US" sz="1804">
                <a:latin typeface="Open Sans"/>
                <a:ea typeface="Open Sans"/>
                <a:cs typeface="Open Sans"/>
                <a:sym typeface="Open Sans"/>
              </a:rPr>
              <a:t>thesis</a:t>
            </a: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, devem ser julgadas pelo meta-princípio do </a:t>
            </a:r>
            <a:r>
              <a:rPr i="1" lang="en-US" sz="1804">
                <a:latin typeface="Open Sans"/>
                <a:ea typeface="Open Sans"/>
                <a:cs typeface="Open Sans"/>
                <a:sym typeface="Open Sans"/>
              </a:rPr>
              <a:t>rule of law</a:t>
            </a:r>
            <a:r>
              <a:rPr lang="en-US" sz="1804">
                <a:latin typeface="Open Sans"/>
                <a:ea typeface="Open Sans"/>
                <a:cs typeface="Open Sans"/>
                <a:sym typeface="Open Sans"/>
              </a:rPr>
              <a:t>: regras gerais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F. A. Hayek e a Justiça Social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As desigualdades são essenciais para manter os incentivos e permitir o auto-equilíbrio do mercado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1122"/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O valor de cada indivíduo é dado de acordo com o que ele produz de </a:t>
            </a:r>
            <a:r>
              <a:rPr i="1" lang="en-US" sz="2200">
                <a:latin typeface="Open Sans"/>
                <a:ea typeface="Open Sans"/>
                <a:cs typeface="Open Sans"/>
                <a:sym typeface="Open Sans"/>
              </a:rPr>
              <a:t>valor subjetivo para a sociedade</a:t>
            </a: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, não estando, assim, ligado ao senso comum de “muito trabalho” ou sequer “mérito”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1122"/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O controle de um sistema com constante variação e um número infinito de informações levaria ao colapso do </a:t>
            </a:r>
            <a:r>
              <a:rPr i="1" lang="en-US" sz="2200">
                <a:latin typeface="Open Sans"/>
                <a:ea typeface="Open Sans"/>
                <a:cs typeface="Open Sans"/>
                <a:sym typeface="Open Sans"/>
              </a:rPr>
              <a:t>cosmos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a idéia de que indivíduos possuem conhecimento contextual ajuda a explicar a queda de grandes sistemas de planejamento central, tal qual a URSS?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que fazer com tradições que são nocivas à liberdade?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conciliar o tradicionalismo de Hayek com a razão? A velocidade das mudanças culturais na modernidade pode ser um indicativo?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Objetivos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Entender o que são instituições e como normas permitem a coordenação de ações individuais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Trabalhar com facilidade os conceitos políticos e econômicos necessários para o estudo do papel das instituições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Adquirir uma visão de conjunto desta área da economia política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Conhecer e aplicar os conceitos de normas, incentivos e mudanças institucionais que fundamentam a relação entre mercado e estado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Familiarizar-se com a história intelectual das instituições político-econômicas e como a área se relaciona com outras disciplinas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Programa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 e 2: A Ordem Institucional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3 e 4: Diversidade Institucional I: Policentrismo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5 e 6: Diversidade Institucional II: IAD Framework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7 e 8: Instituições no Contratualismo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9 e 10: Violência, Democracias e Ditaduras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11 e 12: Instituições no Ocidente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13 e 14: Instituições no Terceiro Mundo e o Caso Islâmico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15 e 16: Discussão sobre o Trabalho Final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8757"/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308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Sessões 17 e 18: Instituições Além do Estado: Organizações Ilegais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Avaliação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Ensaio a ser entregue no final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Questões conectando temas de diferentes sessões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Aplicações práticas e debates entre distintas correntes teóricas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Repositório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https://github.com/danilofreire/omma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350" y="2361550"/>
            <a:ext cx="7299299" cy="3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Parte Mais Importante do Curso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Vocês!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Que tal falarem um pouco sobre sua trajetória?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Quais suas expectativas sobre o curso?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Formação, interesses acadêmicos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 contato com os textos escolhidos para este módulo?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 autor familiar?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Sugestões, comentários, dúvidas existenciais?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Norman Barry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Filósofo político britânico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Professor da U. of Buckingham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Autor de 10 livros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Liberal clássico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Conhecido por seu trabalho sobre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      a Constituição Americana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Interessado na Escola Austríaca 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Norman_P._Barry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2875" y="1800200"/>
            <a:ext cx="2975149" cy="30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The Tradition of Spontaneous Order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Longa tradição no pensamento social, mas não muito nas ciências sociais até o século XX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Exemplo mais conhecido: Adam Smith e a mão invisível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Grandes autores modernos da teoria: Michael Polanyi (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The Logic of Liberty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) e F. A. Hayek (</a:t>
            </a:r>
            <a:r>
              <a:rPr i="1" lang="en-US" sz="1960">
                <a:latin typeface="Open Sans"/>
                <a:ea typeface="Open Sans"/>
                <a:cs typeface="Open Sans"/>
                <a:sym typeface="Open Sans"/>
              </a:rPr>
              <a:t>Law, Legislation and Liberty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 e outros)</a:t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Open Sans"/>
              <a:buChar char="•"/>
            </a:pP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Legislação, linguagem, mercados, etc são exemplos de ordem espontânea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