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7.xml"/><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38" name="Google Shape;138;p10: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46" name="Google Shape;146;p11: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55" name="Google Shape;155;p1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63" name="Google Shape;163;p1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71" name="Google Shape;171;p1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71" name="Google Shape;71;p2: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82" name="Google Shape;82;p3: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90" name="Google Shape;90;p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98" name="Google Shape;98;p5: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06" name="Google Shape;106;p6: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14" name="Google Shape;114;p7: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22" name="Google Shape;122;p8: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
        <p:nvSpPr>
          <p:cNvPr id="130" name="Google Shape;130;p9: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800"/>
              <a:buFont typeface="Arial"/>
              <a:buNone/>
              <a:defRPr sz="1800"/>
            </a:lvl2pPr>
            <a:lvl3pPr lvl="2" rtl="0">
              <a:spcBef>
                <a:spcPts val="0"/>
              </a:spcBef>
              <a:spcAft>
                <a:spcPts val="0"/>
              </a:spcAft>
              <a:buSzPts val="1800"/>
              <a:buFont typeface="Arial"/>
              <a:buNone/>
              <a:defRPr sz="1800"/>
            </a:lvl3pPr>
            <a:lvl4pPr lvl="3" rtl="0">
              <a:spcBef>
                <a:spcPts val="0"/>
              </a:spcBef>
              <a:spcAft>
                <a:spcPts val="0"/>
              </a:spcAft>
              <a:buSzPts val="1800"/>
              <a:buFont typeface="Arial"/>
              <a:buNone/>
              <a:defRPr sz="1800"/>
            </a:lvl4pPr>
            <a:lvl5pPr lvl="4" rtl="0">
              <a:spcBef>
                <a:spcPts val="0"/>
              </a:spcBef>
              <a:spcAft>
                <a:spcPts val="0"/>
              </a:spcAft>
              <a:buSzPts val="1800"/>
              <a:buFont typeface="Arial"/>
              <a:buNone/>
              <a:defRPr sz="1800"/>
            </a:lvl5pPr>
            <a:lvl6pPr lvl="5" rtl="0">
              <a:spcBef>
                <a:spcPts val="0"/>
              </a:spcBef>
              <a:spcAft>
                <a:spcPts val="0"/>
              </a:spcAft>
              <a:buSzPts val="1800"/>
              <a:buFont typeface="Arial"/>
              <a:buNone/>
              <a:defRPr sz="1800"/>
            </a:lvl6pPr>
            <a:lvl7pPr lvl="6" rtl="0">
              <a:spcBef>
                <a:spcPts val="0"/>
              </a:spcBef>
              <a:spcAft>
                <a:spcPts val="0"/>
              </a:spcAft>
              <a:buSzPts val="1800"/>
              <a:buFont typeface="Arial"/>
              <a:buNone/>
              <a:defRPr sz="1800"/>
            </a:lvl7pPr>
            <a:lvl8pPr lvl="7" rtl="0">
              <a:spcBef>
                <a:spcPts val="0"/>
              </a:spcBef>
              <a:spcAft>
                <a:spcPts val="0"/>
              </a:spcAft>
              <a:buSzPts val="1800"/>
              <a:buFont typeface="Arial"/>
              <a:buNone/>
              <a:defRPr sz="1800"/>
            </a:lvl8pPr>
            <a:lvl9pPr lvl="8" rtl="0">
              <a:spcBef>
                <a:spcPts val="0"/>
              </a:spcBef>
              <a:spcAft>
                <a:spcPts val="0"/>
              </a:spcAft>
              <a:buSzPts val="1800"/>
              <a:buFont typeface="Arial"/>
              <a:buNone/>
              <a:defRPr sz="1800"/>
            </a:lvl9pPr>
          </a:lstStyle>
          <a:p/>
        </p:txBody>
      </p:sp>
      <p:sp>
        <p:nvSpPr>
          <p:cNvPr id="56" name="Google Shape;56;p13"/>
          <p:cNvSpPr txBox="1"/>
          <p:nvPr>
            <p:ph idx="1" type="body"/>
          </p:nvPr>
        </p:nvSpPr>
        <p:spPr>
          <a:xfrm rot="5400000">
            <a:off x="2308948" y="-251550"/>
            <a:ext cx="4526100" cy="8229600"/>
          </a:xfrm>
          <a:prstGeom prst="rect">
            <a:avLst/>
          </a:prstGeom>
          <a:noFill/>
          <a:ln>
            <a:noFill/>
          </a:ln>
        </p:spPr>
        <p:txBody>
          <a:bodyPr anchorCtr="0" anchor="t" bIns="91425" lIns="91425" spcFirstLastPara="1" rIns="91425" wrap="square" tIns="91425">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13"/>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8" name="Google Shape;58;p1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C0C0C"/>
              </a:buClr>
              <a:buSzPts val="1200"/>
              <a:buFont typeface="Calibri"/>
              <a:buNone/>
              <a:defRPr b="0" i="0" sz="1200" u="none" cap="none" strike="noStrike">
                <a:solidFill>
                  <a:srgbClr val="0C0C0C"/>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13"/>
          <p:cNvSpPr txBox="1"/>
          <p:nvPr>
            <p:ph idx="12" type="sldNum"/>
          </p:nvPr>
        </p:nvSpPr>
        <p:spPr>
          <a:xfrm>
            <a:off x="6553200" y="6356350"/>
            <a:ext cx="2133600" cy="365100"/>
          </a:xfrm>
          <a:prstGeom prst="rect">
            <a:avLst/>
          </a:prstGeom>
          <a:noFill/>
          <a:ln>
            <a:noFill/>
          </a:ln>
        </p:spPr>
        <p:txBody>
          <a:bodyPr anchorCtr="0" anchor="t" bIns="45700" lIns="91425" spcFirstLastPara="1" rIns="91425" wrap="square" tIns="45700">
            <a:normAutofit/>
          </a:bodyPr>
          <a:lstStyle>
            <a:lvl1pPr indent="0" lvl="0"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450"/>
              <a:buFont typeface="Calibri"/>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1100"/>
              <a:buFont typeface="Calibri"/>
              <a:buNone/>
            </a:pPr>
            <a:r>
              <a:rPr b="1" i="0" lang="en-US" sz="4200" u="none" cap="none" strike="noStrike">
                <a:solidFill>
                  <a:schemeClr val="dk1"/>
                </a:solidFill>
                <a:latin typeface="Open Sans"/>
                <a:ea typeface="Open Sans"/>
                <a:cs typeface="Open Sans"/>
                <a:sym typeface="Open Sans"/>
              </a:rPr>
              <a:t>Sessão </a:t>
            </a:r>
            <a:r>
              <a:rPr b="1" lang="en-US" sz="4200">
                <a:latin typeface="Open Sans"/>
                <a:ea typeface="Open Sans"/>
                <a:cs typeface="Open Sans"/>
                <a:sym typeface="Open Sans"/>
              </a:rPr>
              <a:t>3 - Policentrismo</a:t>
            </a:r>
            <a:endParaRPr b="1" sz="4200">
              <a:latin typeface="Open Sans"/>
              <a:ea typeface="Open Sans"/>
              <a:cs typeface="Open Sans"/>
              <a:sym typeface="Open Sans"/>
            </a:endParaRPr>
          </a:p>
        </p:txBody>
      </p:sp>
      <p:sp>
        <p:nvSpPr>
          <p:cNvPr id="65" name="Google Shape;65;p14"/>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600"/>
              <a:buFont typeface="Arial"/>
              <a:buNone/>
            </a:pPr>
            <a:r>
              <a:rPr lang="en-US" sz="2400">
                <a:solidFill>
                  <a:srgbClr val="24292E"/>
                </a:solidFill>
                <a:highlight>
                  <a:srgbClr val="FFFFFF"/>
                </a:highlight>
                <a:latin typeface="Open Sans"/>
                <a:ea typeface="Open Sans"/>
                <a:cs typeface="Open Sans"/>
                <a:sym typeface="Open Sans"/>
              </a:rPr>
              <a:t>Vincent Ostrom - The Intellectual Crisis in American Public Administration</a:t>
            </a:r>
            <a:endParaRPr>
              <a:latin typeface="Open Sans"/>
              <a:ea typeface="Open Sans"/>
              <a:cs typeface="Open Sans"/>
              <a:sym typeface="Open Sans"/>
            </a:endParaRPr>
          </a:p>
        </p:txBody>
      </p:sp>
      <p:pic>
        <p:nvPicPr>
          <p:cNvPr id="66" name="Google Shape;66;p14"/>
          <p:cNvPicPr preferRelativeResize="0"/>
          <p:nvPr/>
        </p:nvPicPr>
        <p:blipFill>
          <a:blip r:embed="rId3">
            <a:alphaModFix/>
          </a:blip>
          <a:stretch>
            <a:fillRect/>
          </a:stretch>
        </p:blipFill>
        <p:spPr>
          <a:xfrm>
            <a:off x="152400" y="5944000"/>
            <a:ext cx="2537249" cy="761601"/>
          </a:xfrm>
          <a:prstGeom prst="rect">
            <a:avLst/>
          </a:prstGeom>
          <a:noFill/>
          <a:ln cap="flat" cmpd="sng" w="9525">
            <a:solidFill>
              <a:srgbClr val="FFFFFF"/>
            </a:solidFill>
            <a:prstDash val="solid"/>
            <a:round/>
            <a:headEnd len="sm" w="sm" type="none"/>
            <a:tailEnd len="sm" w="sm" type="none"/>
          </a:ln>
        </p:spPr>
      </p:pic>
      <p:pic>
        <p:nvPicPr>
          <p:cNvPr id="67" name="Google Shape;67;p14"/>
          <p:cNvPicPr preferRelativeResize="0"/>
          <p:nvPr/>
        </p:nvPicPr>
        <p:blipFill>
          <a:blip r:embed="rId4">
            <a:alphaModFix/>
          </a:blip>
          <a:stretch>
            <a:fillRect/>
          </a:stretch>
        </p:blipFill>
        <p:spPr>
          <a:xfrm>
            <a:off x="59250" y="6140575"/>
            <a:ext cx="2374223" cy="712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25000"/>
              </a:lnSpc>
              <a:spcBef>
                <a:spcPts val="0"/>
              </a:spcBef>
              <a:spcAft>
                <a:spcPts val="0"/>
              </a:spcAft>
              <a:buClr>
                <a:srgbClr val="000000"/>
              </a:buClr>
              <a:buSzPts val="810"/>
              <a:buFont typeface="Arial"/>
              <a:buNone/>
            </a:pPr>
            <a:r>
              <a:rPr b="1" lang="en-US" sz="3600">
                <a:latin typeface="Open Sans"/>
                <a:ea typeface="Open Sans"/>
                <a:cs typeface="Open Sans"/>
                <a:sym typeface="Open Sans"/>
              </a:rPr>
              <a:t>A Tradição de Pesquisa em AP nos EUA</a:t>
            </a:r>
            <a:endParaRPr>
              <a:latin typeface="Open Sans"/>
              <a:ea typeface="Open Sans"/>
              <a:cs typeface="Open Sans"/>
              <a:sym typeface="Open Sans"/>
            </a:endParaRPr>
          </a:p>
        </p:txBody>
      </p:sp>
      <p:sp>
        <p:nvSpPr>
          <p:cNvPr id="141" name="Google Shape;141;p23"/>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Além de ineficiente, a multiplicidade de agências pode levar um </a:t>
            </a:r>
            <a:r>
              <a:rPr i="1" lang="en-US" sz="2400">
                <a:latin typeface="Open Sans"/>
                <a:ea typeface="Open Sans"/>
                <a:cs typeface="Open Sans"/>
                <a:sym typeface="Open Sans"/>
              </a:rPr>
              <a:t>political deadlock</a:t>
            </a:r>
            <a:r>
              <a:rPr lang="en-US" sz="2400">
                <a:latin typeface="Open Sans"/>
                <a:ea typeface="Open Sans"/>
                <a:cs typeface="Open Sans"/>
                <a:sym typeface="Open Sans"/>
              </a:rPr>
              <a:t>, ou paralisia decisória, onde é incerto qual agência deve ter prioridade sobre certa jurisdição</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Gulick e seu </a:t>
            </a:r>
            <a:r>
              <a:rPr i="1" lang="en-US" sz="2400">
                <a:latin typeface="Open Sans"/>
                <a:ea typeface="Open Sans"/>
                <a:cs typeface="Open Sans"/>
                <a:sym typeface="Open Sans"/>
              </a:rPr>
              <a:t>princípio da homogeneidade</a:t>
            </a:r>
            <a:r>
              <a:rPr lang="en-US" sz="2400">
                <a:latin typeface="Open Sans"/>
                <a:ea typeface="Open Sans"/>
                <a:cs typeface="Open Sans"/>
                <a:sym typeface="Open Sans"/>
              </a:rPr>
              <a:t> afirma que </a:t>
            </a:r>
            <a:r>
              <a:rPr i="1" lang="en-US" sz="2400">
                <a:latin typeface="Open Sans"/>
                <a:ea typeface="Open Sans"/>
                <a:cs typeface="Open Sans"/>
                <a:sym typeface="Open Sans"/>
              </a:rPr>
              <a:t>cada programa deve resolver um, e apenas um, problema</a:t>
            </a:r>
            <a:endParaRPr i="1"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i="1"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Gulick também argumenta que a unicidade de comando, onde todos obedecem a </a:t>
            </a:r>
            <a:r>
              <a:rPr i="1" lang="en-US" sz="2400">
                <a:latin typeface="Open Sans"/>
                <a:ea typeface="Open Sans"/>
                <a:cs typeface="Open Sans"/>
                <a:sym typeface="Open Sans"/>
              </a:rPr>
              <a:t>um mestre</a:t>
            </a:r>
            <a:r>
              <a:rPr lang="en-US" sz="2400">
                <a:latin typeface="Open Sans"/>
                <a:ea typeface="Open Sans"/>
                <a:cs typeface="Open Sans"/>
                <a:sym typeface="Open Sans"/>
              </a:rPr>
              <a:t>, é o melhor meio para se atingir a eficiência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Ambos os princípios são claramente baseados nos pressupostos de Wilson</a:t>
            </a:r>
            <a:endParaRPr>
              <a:latin typeface="Open Sans"/>
              <a:ea typeface="Open Sans"/>
              <a:cs typeface="Open Sans"/>
              <a:sym typeface="Open Sans"/>
            </a:endParaRPr>
          </a:p>
        </p:txBody>
      </p:sp>
      <p:pic>
        <p:nvPicPr>
          <p:cNvPr id="142" name="Google Shape;142;p23"/>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A Crítica de Herbert Simon</a:t>
            </a:r>
            <a:endParaRPr>
              <a:latin typeface="Open Sans"/>
              <a:ea typeface="Open Sans"/>
              <a:cs typeface="Open Sans"/>
              <a:sym typeface="Open Sans"/>
            </a:endParaRPr>
          </a:p>
        </p:txBody>
      </p:sp>
      <p:sp>
        <p:nvSpPr>
          <p:cNvPr id="149" name="Google Shape;149;p24"/>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a:bodyPr>
          <a:lstStyle/>
          <a:p>
            <a:pPr indent="-368300" lvl="0" marL="457200" marR="0" rtl="0" algn="l">
              <a:lnSpc>
                <a:spcPct val="90000"/>
              </a:lnSpc>
              <a:spcBef>
                <a:spcPts val="0"/>
              </a:spcBef>
              <a:spcAft>
                <a:spcPts val="0"/>
              </a:spcAft>
              <a:buSzPts val="2200"/>
              <a:buFont typeface="Open Sans"/>
              <a:buChar char="•"/>
            </a:pPr>
            <a:r>
              <a:rPr lang="en-US" sz="2200">
                <a:latin typeface="Open Sans"/>
                <a:ea typeface="Open Sans"/>
                <a:cs typeface="Open Sans"/>
                <a:sym typeface="Open Sans"/>
              </a:rPr>
              <a:t>Cientista político americano, Nobel 1978</a:t>
            </a:r>
            <a:endParaRPr sz="2200">
              <a:latin typeface="Open Sans"/>
              <a:ea typeface="Open Sans"/>
              <a:cs typeface="Open Sans"/>
              <a:sym typeface="Open Sans"/>
            </a:endParaRPr>
          </a:p>
          <a:p>
            <a:pPr indent="0" lvl="0" marL="406400" marR="0" rtl="0" algn="l">
              <a:lnSpc>
                <a:spcPct val="90000"/>
              </a:lnSpc>
              <a:spcBef>
                <a:spcPts val="0"/>
              </a:spcBef>
              <a:spcAft>
                <a:spcPts val="0"/>
              </a:spcAft>
              <a:buNone/>
            </a:pPr>
            <a:r>
              <a:t/>
            </a:r>
            <a:endParaRPr sz="2200">
              <a:latin typeface="Open Sans"/>
              <a:ea typeface="Open Sans"/>
              <a:cs typeface="Open Sans"/>
              <a:sym typeface="Open Sans"/>
            </a:endParaRPr>
          </a:p>
          <a:p>
            <a:pPr indent="-368300" lvl="0" marL="457200" marR="0" rtl="0" algn="l">
              <a:lnSpc>
                <a:spcPct val="90000"/>
              </a:lnSpc>
              <a:spcBef>
                <a:spcPts val="0"/>
              </a:spcBef>
              <a:spcAft>
                <a:spcPts val="0"/>
              </a:spcAft>
              <a:buSzPts val="2200"/>
              <a:buFont typeface="Open Sans"/>
              <a:buChar char="•"/>
            </a:pPr>
            <a:r>
              <a:rPr lang="en-US" sz="2200">
                <a:latin typeface="Open Sans"/>
                <a:ea typeface="Open Sans"/>
                <a:cs typeface="Open Sans"/>
                <a:sym typeface="Open Sans"/>
              </a:rPr>
              <a:t>Pioneiro em diversas áreas</a:t>
            </a:r>
            <a:endParaRPr sz="2200">
              <a:latin typeface="Open Sans"/>
              <a:ea typeface="Open Sans"/>
              <a:cs typeface="Open Sans"/>
              <a:sym typeface="Open Sans"/>
            </a:endParaRPr>
          </a:p>
          <a:p>
            <a:pPr indent="0" lvl="0" marL="406400" marR="0" rtl="0" algn="l">
              <a:lnSpc>
                <a:spcPct val="90000"/>
              </a:lnSpc>
              <a:spcBef>
                <a:spcPts val="0"/>
              </a:spcBef>
              <a:spcAft>
                <a:spcPts val="0"/>
              </a:spcAft>
              <a:buNone/>
            </a:pPr>
            <a:r>
              <a:t/>
            </a:r>
            <a:endParaRPr sz="2200">
              <a:latin typeface="Open Sans"/>
              <a:ea typeface="Open Sans"/>
              <a:cs typeface="Open Sans"/>
              <a:sym typeface="Open Sans"/>
            </a:endParaRPr>
          </a:p>
          <a:p>
            <a:pPr indent="-368300" lvl="0" marL="457200" marR="0" rtl="0" algn="l">
              <a:lnSpc>
                <a:spcPct val="90000"/>
              </a:lnSpc>
              <a:spcBef>
                <a:spcPts val="0"/>
              </a:spcBef>
              <a:spcAft>
                <a:spcPts val="0"/>
              </a:spcAft>
              <a:buSzPts val="2200"/>
              <a:buFont typeface="Open Sans"/>
              <a:buChar char="•"/>
            </a:pPr>
            <a:r>
              <a:rPr lang="en-US" sz="2200">
                <a:latin typeface="Open Sans"/>
                <a:ea typeface="Open Sans"/>
                <a:cs typeface="Open Sans"/>
                <a:sym typeface="Open Sans"/>
              </a:rPr>
              <a:t>Conhecido por seu conceito de</a:t>
            </a:r>
            <a:endParaRPr sz="3000">
              <a:latin typeface="Open Sans"/>
              <a:ea typeface="Open Sans"/>
              <a:cs typeface="Open Sans"/>
              <a:sym typeface="Open Sans"/>
            </a:endParaRPr>
          </a:p>
          <a:p>
            <a:pPr indent="0" lvl="0" marL="0" marR="0" rtl="0" algn="l">
              <a:lnSpc>
                <a:spcPct val="90000"/>
              </a:lnSpc>
              <a:spcBef>
                <a:spcPts val="0"/>
              </a:spcBef>
              <a:spcAft>
                <a:spcPts val="0"/>
              </a:spcAft>
              <a:buSzPts val="2400"/>
              <a:buNone/>
            </a:pPr>
            <a:r>
              <a:rPr lang="en-US" sz="2200">
                <a:latin typeface="Open Sans"/>
                <a:ea typeface="Open Sans"/>
                <a:cs typeface="Open Sans"/>
                <a:sym typeface="Open Sans"/>
              </a:rPr>
              <a:t>	</a:t>
            </a:r>
            <a:r>
              <a:rPr i="1" lang="en-US" sz="2200">
                <a:latin typeface="Open Sans"/>
                <a:ea typeface="Open Sans"/>
                <a:cs typeface="Open Sans"/>
                <a:sym typeface="Open Sans"/>
              </a:rPr>
              <a:t>bounded rationality</a:t>
            </a:r>
            <a:r>
              <a:rPr lang="en-US" sz="2200">
                <a:latin typeface="Open Sans"/>
                <a:ea typeface="Open Sans"/>
                <a:cs typeface="Open Sans"/>
                <a:sym typeface="Open Sans"/>
              </a:rPr>
              <a:t>, que mostra</a:t>
            </a:r>
            <a:endParaRPr sz="3000">
              <a:latin typeface="Open Sans"/>
              <a:ea typeface="Open Sans"/>
              <a:cs typeface="Open Sans"/>
              <a:sym typeface="Open Sans"/>
            </a:endParaRPr>
          </a:p>
          <a:p>
            <a:pPr indent="0" lvl="0" marL="0" marR="0" rtl="0" algn="l">
              <a:lnSpc>
                <a:spcPct val="90000"/>
              </a:lnSpc>
              <a:spcBef>
                <a:spcPts val="0"/>
              </a:spcBef>
              <a:spcAft>
                <a:spcPts val="0"/>
              </a:spcAft>
              <a:buSzPts val="2400"/>
              <a:buNone/>
            </a:pPr>
            <a:r>
              <a:rPr lang="en-US" sz="2200">
                <a:latin typeface="Open Sans"/>
                <a:ea typeface="Open Sans"/>
                <a:cs typeface="Open Sans"/>
                <a:sym typeface="Open Sans"/>
              </a:rPr>
              <a:t>	o limite da teoria de escolha racional</a:t>
            </a:r>
            <a:endParaRPr sz="2200">
              <a:latin typeface="Open Sans"/>
              <a:ea typeface="Open Sans"/>
              <a:cs typeface="Open Sans"/>
              <a:sym typeface="Open Sans"/>
            </a:endParaRPr>
          </a:p>
          <a:p>
            <a:pPr indent="0" lvl="0" marL="0" marR="0" rtl="0" algn="l">
              <a:lnSpc>
                <a:spcPct val="90000"/>
              </a:lnSpc>
              <a:spcBef>
                <a:spcPts val="0"/>
              </a:spcBef>
              <a:spcAft>
                <a:spcPts val="0"/>
              </a:spcAft>
              <a:buSzPts val="2400"/>
              <a:buNone/>
            </a:pPr>
            <a:r>
              <a:t/>
            </a:r>
            <a:endParaRPr sz="2200">
              <a:latin typeface="Open Sans"/>
              <a:ea typeface="Open Sans"/>
              <a:cs typeface="Open Sans"/>
              <a:sym typeface="Open Sans"/>
            </a:endParaRPr>
          </a:p>
          <a:p>
            <a:pPr indent="-368300" lvl="0" marL="457200" marR="0" rtl="0" algn="l">
              <a:lnSpc>
                <a:spcPct val="90000"/>
              </a:lnSpc>
              <a:spcBef>
                <a:spcPts val="0"/>
              </a:spcBef>
              <a:spcAft>
                <a:spcPts val="0"/>
              </a:spcAft>
              <a:buSzPts val="2200"/>
              <a:buFont typeface="Open Sans"/>
              <a:buChar char="•"/>
            </a:pPr>
            <a:r>
              <a:rPr lang="en-US" sz="2200">
                <a:latin typeface="Open Sans"/>
                <a:ea typeface="Open Sans"/>
                <a:cs typeface="Open Sans"/>
                <a:sym typeface="Open Sans"/>
              </a:rPr>
              <a:t>Inúmeras contribuições para a análise</a:t>
            </a:r>
            <a:endParaRPr sz="3000">
              <a:latin typeface="Open Sans"/>
              <a:ea typeface="Open Sans"/>
              <a:cs typeface="Open Sans"/>
              <a:sym typeface="Open Sans"/>
            </a:endParaRPr>
          </a:p>
          <a:p>
            <a:pPr indent="0" lvl="0" marL="0" marR="0" rtl="0" algn="l">
              <a:lnSpc>
                <a:spcPct val="90000"/>
              </a:lnSpc>
              <a:spcBef>
                <a:spcPts val="0"/>
              </a:spcBef>
              <a:spcAft>
                <a:spcPts val="0"/>
              </a:spcAft>
              <a:buSzPts val="2400"/>
              <a:buNone/>
            </a:pPr>
            <a:r>
              <a:rPr lang="en-US" sz="2200">
                <a:latin typeface="Open Sans"/>
                <a:ea typeface="Open Sans"/>
                <a:cs typeface="Open Sans"/>
                <a:sym typeface="Open Sans"/>
              </a:rPr>
              <a:t>	de tomada de decisões</a:t>
            </a:r>
            <a:endParaRPr sz="2200">
              <a:latin typeface="Open Sans"/>
              <a:ea typeface="Open Sans"/>
              <a:cs typeface="Open Sans"/>
              <a:sym typeface="Open Sans"/>
            </a:endParaRPr>
          </a:p>
          <a:p>
            <a:pPr indent="0" lvl="0" marL="0" marR="0" rtl="0" algn="l">
              <a:lnSpc>
                <a:spcPct val="90000"/>
              </a:lnSpc>
              <a:spcBef>
                <a:spcPts val="0"/>
              </a:spcBef>
              <a:spcAft>
                <a:spcPts val="0"/>
              </a:spcAft>
              <a:buSzPts val="2400"/>
              <a:buNone/>
            </a:pPr>
            <a:r>
              <a:t/>
            </a:r>
            <a:endParaRPr sz="2200">
              <a:latin typeface="Open Sans"/>
              <a:ea typeface="Open Sans"/>
              <a:cs typeface="Open Sans"/>
              <a:sym typeface="Open Sans"/>
            </a:endParaRPr>
          </a:p>
          <a:p>
            <a:pPr indent="-368300" lvl="0" marL="457200" marR="0" rtl="0" algn="l">
              <a:lnSpc>
                <a:spcPct val="90000"/>
              </a:lnSpc>
              <a:spcBef>
                <a:spcPts val="0"/>
              </a:spcBef>
              <a:spcAft>
                <a:spcPts val="0"/>
              </a:spcAft>
              <a:buSzPts val="2200"/>
              <a:buFont typeface="Open Sans"/>
              <a:buChar char="•"/>
            </a:pPr>
            <a:r>
              <a:rPr lang="en-US" sz="2200">
                <a:latin typeface="Open Sans"/>
                <a:ea typeface="Open Sans"/>
                <a:cs typeface="Open Sans"/>
                <a:sym typeface="Open Sans"/>
              </a:rPr>
              <a:t>Sua crítica da burocracia também</a:t>
            </a:r>
            <a:endParaRPr sz="3000">
              <a:latin typeface="Open Sans"/>
              <a:ea typeface="Open Sans"/>
              <a:cs typeface="Open Sans"/>
              <a:sym typeface="Open Sans"/>
            </a:endParaRPr>
          </a:p>
          <a:p>
            <a:pPr indent="0" lvl="0" marL="0" marR="0" rtl="0" algn="l">
              <a:lnSpc>
                <a:spcPct val="90000"/>
              </a:lnSpc>
              <a:spcBef>
                <a:spcPts val="0"/>
              </a:spcBef>
              <a:spcAft>
                <a:spcPts val="0"/>
              </a:spcAft>
              <a:buSzPts val="2400"/>
              <a:buNone/>
            </a:pPr>
            <a:r>
              <a:rPr lang="en-US" sz="2200">
                <a:latin typeface="Open Sans"/>
                <a:ea typeface="Open Sans"/>
                <a:cs typeface="Open Sans"/>
                <a:sym typeface="Open Sans"/>
              </a:rPr>
              <a:t>	causou grande discussão nos anos 60-70</a:t>
            </a:r>
            <a:endParaRPr sz="3000">
              <a:latin typeface="Open Sans"/>
              <a:ea typeface="Open Sans"/>
              <a:cs typeface="Open Sans"/>
              <a:sym typeface="Open Sans"/>
            </a:endParaRPr>
          </a:p>
        </p:txBody>
      </p:sp>
      <p:pic>
        <p:nvPicPr>
          <p:cNvPr descr="Herbert_Simon.jpg" id="150" name="Google Shape;150;p24"/>
          <p:cNvPicPr preferRelativeResize="0"/>
          <p:nvPr/>
        </p:nvPicPr>
        <p:blipFill rotWithShape="1">
          <a:blip r:embed="rId3">
            <a:alphaModFix/>
          </a:blip>
          <a:srcRect b="0" l="0" r="0" t="0"/>
          <a:stretch/>
        </p:blipFill>
        <p:spPr>
          <a:xfrm>
            <a:off x="6516600" y="1868925"/>
            <a:ext cx="2170200" cy="3033699"/>
          </a:xfrm>
          <a:prstGeom prst="rect">
            <a:avLst/>
          </a:prstGeom>
          <a:noFill/>
          <a:ln>
            <a:noFill/>
          </a:ln>
        </p:spPr>
      </p:pic>
      <p:pic>
        <p:nvPicPr>
          <p:cNvPr id="151" name="Google Shape;151;p24"/>
          <p:cNvPicPr preferRelativeResize="0"/>
          <p:nvPr/>
        </p:nvPicPr>
        <p:blipFill>
          <a:blip r:embed="rId4">
            <a:alphaModFix/>
          </a:blip>
          <a:stretch>
            <a:fillRect/>
          </a:stretch>
        </p:blipFill>
        <p:spPr>
          <a:xfrm>
            <a:off x="59250" y="6140575"/>
            <a:ext cx="2374223" cy="712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A Crítica de Herbert Simon</a:t>
            </a:r>
            <a:endParaRPr>
              <a:latin typeface="Open Sans"/>
              <a:ea typeface="Open Sans"/>
              <a:cs typeface="Open Sans"/>
              <a:sym typeface="Open Sans"/>
            </a:endParaRPr>
          </a:p>
        </p:txBody>
      </p:sp>
      <p:sp>
        <p:nvSpPr>
          <p:cNvPr id="158" name="Google Shape;158;p25"/>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Simon questiona a validade do princípio de centralidade de organização/unidade de comando</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Simon coloca que, em uma gama de situações, os custos impostos pela rigidez da cadeia de comando talvez sejam maiores do que os benefícios de modos alternativos, mais flexíveis, de organização burocrática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i="1" lang="en-US" sz="2400">
                <a:latin typeface="Open Sans"/>
                <a:ea typeface="Open Sans"/>
                <a:cs typeface="Open Sans"/>
                <a:sym typeface="Open Sans"/>
              </a:rPr>
              <a:t>Bounded rationality</a:t>
            </a:r>
            <a:r>
              <a:rPr lang="en-US" sz="2400">
                <a:latin typeface="Open Sans"/>
                <a:ea typeface="Open Sans"/>
                <a:cs typeface="Open Sans"/>
                <a:sym typeface="Open Sans"/>
              </a:rPr>
              <a:t>: indivíduos sofrem importantes limitações em suas tomadas de decisões, tais como informação imperfeita, impossibilidade de comparar alternativas contrafactuais, etc</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“Zonas” de autoridade: múltiplos domínios de autoridade oriundas de diferentes fontes</a:t>
            </a:r>
            <a:endParaRPr>
              <a:latin typeface="Open Sans"/>
              <a:ea typeface="Open Sans"/>
              <a:cs typeface="Open Sans"/>
              <a:sym typeface="Open Sans"/>
            </a:endParaRPr>
          </a:p>
        </p:txBody>
      </p:sp>
      <p:pic>
        <p:nvPicPr>
          <p:cNvPr id="159" name="Google Shape;159;p25"/>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A Crítica de Herbert Simon</a:t>
            </a:r>
            <a:endParaRPr>
              <a:latin typeface="Open Sans"/>
              <a:ea typeface="Open Sans"/>
              <a:cs typeface="Open Sans"/>
              <a:sym typeface="Open Sans"/>
            </a:endParaRPr>
          </a:p>
        </p:txBody>
      </p:sp>
      <p:sp>
        <p:nvSpPr>
          <p:cNvPr id="166" name="Google Shape;166;p26"/>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lnSpcReduction="20000"/>
          </a:bodyPr>
          <a:lstStyle/>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Dadas a impossibilidade - ou ao menos grande dificuldade - de se visualizar a estratégia racional perfeita para as situações que envolvem a burocracia, é impossível estimar qual opção teria o melhor custo-benefício entre todas as soluções possíveis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Apenas funções de produção já bem conhecidas, com propriedades amplamente testadas, poderiam passar por esse critério</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Embora Simon admita que há uma infinidade de tipos de organizações possíveis, ele não explora as possíveis causas e efeitos dessa diversidade</a:t>
            </a:r>
            <a:endParaRPr>
              <a:latin typeface="Open Sans"/>
              <a:ea typeface="Open Sans"/>
              <a:cs typeface="Open Sans"/>
              <a:sym typeface="Open Sans"/>
            </a:endParaRPr>
          </a:p>
        </p:txBody>
      </p:sp>
      <p:pic>
        <p:nvPicPr>
          <p:cNvPr id="167" name="Google Shape;167;p26"/>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900"/>
              <a:buFont typeface="Calibri"/>
              <a:buNone/>
            </a:pPr>
            <a:r>
              <a:rPr b="1" i="0" lang="en-US" sz="3600" u="none" cap="none" strike="noStrike">
                <a:solidFill>
                  <a:schemeClr val="dk1"/>
                </a:solidFill>
                <a:latin typeface="Open Sans"/>
                <a:ea typeface="Open Sans"/>
                <a:cs typeface="Open Sans"/>
                <a:sym typeface="Open Sans"/>
              </a:rPr>
              <a:t>Questões</a:t>
            </a:r>
            <a:endParaRPr>
              <a:latin typeface="Open Sans"/>
              <a:ea typeface="Open Sans"/>
              <a:cs typeface="Open Sans"/>
              <a:sym typeface="Open Sans"/>
            </a:endParaRPr>
          </a:p>
        </p:txBody>
      </p:sp>
      <p:sp>
        <p:nvSpPr>
          <p:cNvPr id="174" name="Google Shape;174;p27"/>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lnSpcReduction="10000"/>
          </a:bodyPr>
          <a:lstStyle/>
          <a:p>
            <a:pPr indent="-381000" lvl="0" marL="457200" rtl="0" algn="l">
              <a:lnSpc>
                <a:spcPct val="100000"/>
              </a:lnSpc>
              <a:spcBef>
                <a:spcPts val="0"/>
              </a:spcBef>
              <a:spcAft>
                <a:spcPts val="0"/>
              </a:spcAft>
              <a:buClr>
                <a:schemeClr val="dk1"/>
              </a:buClr>
              <a:buSzPts val="2400"/>
              <a:buFont typeface="Open Sans"/>
              <a:buChar char="•"/>
            </a:pPr>
            <a:r>
              <a:rPr lang="en-US" sz="2400">
                <a:latin typeface="Open Sans"/>
                <a:ea typeface="Open Sans"/>
                <a:cs typeface="Open Sans"/>
                <a:sym typeface="Open Sans"/>
              </a:rPr>
              <a:t>Como a discussão entre o paradigma Wilsoniano e policentrismo se relaciona com a dicotomia entre ordem planejada e ordem espontânea?</a:t>
            </a:r>
            <a:endParaRPr sz="2400">
              <a:latin typeface="Open Sans"/>
              <a:ea typeface="Open Sans"/>
              <a:cs typeface="Open Sans"/>
              <a:sym typeface="Open Sans"/>
            </a:endParaRPr>
          </a:p>
          <a:p>
            <a:pPr indent="0" lvl="0" marL="40640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rtl="0" algn="l">
              <a:lnSpc>
                <a:spcPct val="100000"/>
              </a:lnSpc>
              <a:spcBef>
                <a:spcPts val="0"/>
              </a:spcBef>
              <a:spcAft>
                <a:spcPts val="0"/>
              </a:spcAft>
              <a:buClr>
                <a:schemeClr val="dk1"/>
              </a:buClr>
              <a:buSzPts val="2400"/>
              <a:buFont typeface="Open Sans"/>
              <a:buChar char="•"/>
            </a:pPr>
            <a:r>
              <a:rPr lang="en-US" sz="2400">
                <a:latin typeface="Open Sans"/>
                <a:ea typeface="Open Sans"/>
                <a:cs typeface="Open Sans"/>
                <a:sym typeface="Open Sans"/>
              </a:rPr>
              <a:t>Ostrom argumenta que Wilson não construiu uma teoria democrática da burocracia. Em sua opinião, qual o motivo para esta crítica?</a:t>
            </a:r>
            <a:endParaRPr sz="2400">
              <a:latin typeface="Open Sans"/>
              <a:ea typeface="Open Sans"/>
              <a:cs typeface="Open Sans"/>
              <a:sym typeface="Open Sans"/>
            </a:endParaRPr>
          </a:p>
          <a:p>
            <a:pPr indent="0" lvl="0" marL="40640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rtl="0" algn="l">
              <a:lnSpc>
                <a:spcPct val="100000"/>
              </a:lnSpc>
              <a:spcBef>
                <a:spcPts val="0"/>
              </a:spcBef>
              <a:spcAft>
                <a:spcPts val="0"/>
              </a:spcAft>
              <a:buClr>
                <a:schemeClr val="dk1"/>
              </a:buClr>
              <a:buSzPts val="2400"/>
              <a:buFont typeface="Open Sans"/>
              <a:buChar char="•"/>
            </a:pPr>
            <a:r>
              <a:rPr lang="en-US" sz="2400">
                <a:latin typeface="Open Sans"/>
                <a:ea typeface="Open Sans"/>
                <a:cs typeface="Open Sans"/>
                <a:sym typeface="Open Sans"/>
              </a:rPr>
              <a:t>As idéias de Wilson e Weber foram extremamente influentes na ciência política. Curiosidade do professor: qual o impacto, se algum, dos dois autores em suas áreas de atuação?</a:t>
            </a:r>
            <a:endParaRPr>
              <a:latin typeface="Open Sans"/>
              <a:ea typeface="Open Sans"/>
              <a:cs typeface="Open Sans"/>
              <a:sym typeface="Open Sans"/>
            </a:endParaRPr>
          </a:p>
        </p:txBody>
      </p:sp>
      <p:pic>
        <p:nvPicPr>
          <p:cNvPr id="175" name="Google Shape;175;p27"/>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25000"/>
              </a:lnSpc>
              <a:spcBef>
                <a:spcPts val="0"/>
              </a:spcBef>
              <a:spcAft>
                <a:spcPts val="0"/>
              </a:spcAft>
              <a:buClr>
                <a:schemeClr val="dk1"/>
              </a:buClr>
              <a:buSzPts val="810"/>
              <a:buFont typeface="Calibri"/>
              <a:buNone/>
            </a:pPr>
            <a:r>
              <a:t/>
            </a:r>
            <a:endParaRPr b="1" i="0" sz="3600" u="none" cap="none" strike="noStrike">
              <a:solidFill>
                <a:srgbClr val="24292E"/>
              </a:solidFill>
              <a:latin typeface="Open Sans"/>
              <a:ea typeface="Open Sans"/>
              <a:cs typeface="Open Sans"/>
              <a:sym typeface="Open Sans"/>
            </a:endParaRPr>
          </a:p>
          <a:p>
            <a:pPr indent="0" lvl="0" marL="0" marR="0" rtl="0" algn="ctr">
              <a:lnSpc>
                <a:spcPct val="125000"/>
              </a:lnSpc>
              <a:spcBef>
                <a:spcPts val="3000"/>
              </a:spcBef>
              <a:spcAft>
                <a:spcPts val="0"/>
              </a:spcAft>
              <a:buClr>
                <a:schemeClr val="dk1"/>
              </a:buClr>
              <a:buSzPts val="810"/>
              <a:buFont typeface="Arial"/>
              <a:buNone/>
            </a:pPr>
            <a:r>
              <a:rPr b="1" lang="en-US" sz="3600">
                <a:solidFill>
                  <a:srgbClr val="24292E"/>
                </a:solidFill>
                <a:latin typeface="Open Sans"/>
                <a:ea typeface="Open Sans"/>
                <a:cs typeface="Open Sans"/>
                <a:sym typeface="Open Sans"/>
              </a:rPr>
              <a:t>Vincent Ostrom</a:t>
            </a:r>
            <a:endParaRPr>
              <a:latin typeface="Open Sans"/>
              <a:ea typeface="Open Sans"/>
              <a:cs typeface="Open Sans"/>
              <a:sym typeface="Open Sans"/>
            </a:endParaRPr>
          </a:p>
          <a:p>
            <a:pPr indent="0" lvl="0" marL="0" marR="0" rtl="0" algn="ctr">
              <a:lnSpc>
                <a:spcPct val="100000"/>
              </a:lnSpc>
              <a:spcBef>
                <a:spcPts val="1200"/>
              </a:spcBef>
              <a:spcAft>
                <a:spcPts val="0"/>
              </a:spcAft>
              <a:buClr>
                <a:schemeClr val="dk1"/>
              </a:buClr>
              <a:buSzPts val="990"/>
              <a:buFont typeface="Calibri"/>
              <a:buNone/>
            </a:pPr>
            <a:r>
              <a:t/>
            </a:r>
            <a:endParaRPr i="0" sz="4400" u="none" cap="none" strike="noStrike">
              <a:solidFill>
                <a:schemeClr val="dk1"/>
              </a:solidFill>
              <a:latin typeface="Open Sans"/>
              <a:ea typeface="Open Sans"/>
              <a:cs typeface="Open Sans"/>
              <a:sym typeface="Open Sans"/>
            </a:endParaRPr>
          </a:p>
        </p:txBody>
      </p:sp>
      <p:sp>
        <p:nvSpPr>
          <p:cNvPr id="74" name="Google Shape;74;p15"/>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20000"/>
          </a:bodyPr>
          <a:lstStyle/>
          <a:p>
            <a:pPr indent="-345122" lvl="0" marL="457200" marR="0" rtl="0" algn="l">
              <a:lnSpc>
                <a:spcPct val="200000"/>
              </a:lnSpc>
              <a:spcBef>
                <a:spcPts val="0"/>
              </a:spcBef>
              <a:spcAft>
                <a:spcPts val="0"/>
              </a:spcAft>
              <a:buSzPct val="100000"/>
              <a:buFont typeface="Open Sans"/>
              <a:buChar char="•"/>
            </a:pPr>
            <a:r>
              <a:rPr lang="en-US" sz="1983">
                <a:solidFill>
                  <a:srgbClr val="24292E"/>
                </a:solidFill>
                <a:latin typeface="Open Sans"/>
                <a:ea typeface="Open Sans"/>
                <a:cs typeface="Open Sans"/>
                <a:sym typeface="Open Sans"/>
              </a:rPr>
              <a:t>Cientista político americano (1919-2012)</a:t>
            </a:r>
            <a:endParaRPr sz="2983">
              <a:latin typeface="Open Sans"/>
              <a:ea typeface="Open Sans"/>
              <a:cs typeface="Open Sans"/>
              <a:sym typeface="Open Sans"/>
            </a:endParaRPr>
          </a:p>
          <a:p>
            <a:pPr indent="-345122" lvl="0" marL="457200" marR="0" rtl="0" algn="l">
              <a:lnSpc>
                <a:spcPct val="200000"/>
              </a:lnSpc>
              <a:spcBef>
                <a:spcPts val="1500"/>
              </a:spcBef>
              <a:spcAft>
                <a:spcPts val="0"/>
              </a:spcAft>
              <a:buSzPct val="100000"/>
              <a:buFont typeface="Open Sans"/>
              <a:buChar char="•"/>
            </a:pPr>
            <a:r>
              <a:rPr lang="en-US" sz="1983">
                <a:solidFill>
                  <a:srgbClr val="24292E"/>
                </a:solidFill>
                <a:latin typeface="Open Sans"/>
                <a:ea typeface="Open Sans"/>
                <a:cs typeface="Open Sans"/>
                <a:sym typeface="Open Sans"/>
              </a:rPr>
              <a:t>Co-fundador da Public Choice Society</a:t>
            </a:r>
            <a:endParaRPr sz="2983">
              <a:latin typeface="Open Sans"/>
              <a:ea typeface="Open Sans"/>
              <a:cs typeface="Open Sans"/>
              <a:sym typeface="Open Sans"/>
            </a:endParaRPr>
          </a:p>
          <a:p>
            <a:pPr indent="-345122" lvl="0" marL="457200" marR="0" rtl="0" algn="l">
              <a:lnSpc>
                <a:spcPct val="200000"/>
              </a:lnSpc>
              <a:spcBef>
                <a:spcPts val="1500"/>
              </a:spcBef>
              <a:spcAft>
                <a:spcPts val="0"/>
              </a:spcAft>
              <a:buClr>
                <a:srgbClr val="24292E"/>
              </a:buClr>
              <a:buSzPct val="100000"/>
              <a:buFont typeface="Open Sans"/>
              <a:buChar char="•"/>
            </a:pPr>
            <a:r>
              <a:rPr lang="en-US" sz="1983">
                <a:solidFill>
                  <a:srgbClr val="24292E"/>
                </a:solidFill>
                <a:latin typeface="Open Sans"/>
                <a:ea typeface="Open Sans"/>
                <a:cs typeface="Open Sans"/>
                <a:sym typeface="Open Sans"/>
              </a:rPr>
              <a:t>Pesquisador importante em adm pública</a:t>
            </a:r>
            <a:endParaRPr sz="2983">
              <a:latin typeface="Open Sans"/>
              <a:ea typeface="Open Sans"/>
              <a:cs typeface="Open Sans"/>
              <a:sym typeface="Open Sans"/>
            </a:endParaRPr>
          </a:p>
          <a:p>
            <a:pPr indent="-345122" lvl="0" marL="457200" marR="0" rtl="0" algn="l">
              <a:lnSpc>
                <a:spcPct val="200000"/>
              </a:lnSpc>
              <a:spcBef>
                <a:spcPts val="1500"/>
              </a:spcBef>
              <a:spcAft>
                <a:spcPts val="0"/>
              </a:spcAft>
              <a:buClr>
                <a:srgbClr val="24292E"/>
              </a:buClr>
              <a:buSzPct val="100000"/>
              <a:buFont typeface="Open Sans"/>
              <a:buChar char="•"/>
            </a:pPr>
            <a:r>
              <a:rPr lang="en-US" sz="1983">
                <a:solidFill>
                  <a:srgbClr val="24292E"/>
                </a:solidFill>
                <a:latin typeface="Open Sans"/>
                <a:ea typeface="Open Sans"/>
                <a:cs typeface="Open Sans"/>
                <a:sym typeface="Open Sans"/>
              </a:rPr>
              <a:t>Criador do conceito de </a:t>
            </a:r>
            <a:r>
              <a:rPr i="1" lang="en-US" sz="1983">
                <a:solidFill>
                  <a:srgbClr val="24292E"/>
                </a:solidFill>
                <a:latin typeface="Open Sans"/>
                <a:ea typeface="Open Sans"/>
                <a:cs typeface="Open Sans"/>
                <a:sym typeface="Open Sans"/>
              </a:rPr>
              <a:t>policentrismo</a:t>
            </a:r>
            <a:endParaRPr sz="2983">
              <a:latin typeface="Open Sans"/>
              <a:ea typeface="Open Sans"/>
              <a:cs typeface="Open Sans"/>
              <a:sym typeface="Open Sans"/>
            </a:endParaRPr>
          </a:p>
          <a:p>
            <a:pPr indent="-345122" lvl="0" marL="457200" marR="0" rtl="0" algn="l">
              <a:lnSpc>
                <a:spcPct val="200000"/>
              </a:lnSpc>
              <a:spcBef>
                <a:spcPts val="1500"/>
              </a:spcBef>
              <a:spcAft>
                <a:spcPts val="0"/>
              </a:spcAft>
              <a:buClr>
                <a:srgbClr val="24292E"/>
              </a:buClr>
              <a:buSzPct val="100000"/>
              <a:buFont typeface="Open Sans"/>
              <a:buChar char="•"/>
            </a:pPr>
            <a:r>
              <a:rPr lang="en-US" sz="1983">
                <a:solidFill>
                  <a:srgbClr val="24292E"/>
                </a:solidFill>
                <a:latin typeface="Open Sans"/>
                <a:ea typeface="Open Sans"/>
                <a:cs typeface="Open Sans"/>
                <a:sym typeface="Open Sans"/>
              </a:rPr>
              <a:t> Co-autor e marido de Elinor Ostrom</a:t>
            </a:r>
            <a:endParaRPr sz="2983">
              <a:latin typeface="Open Sans"/>
              <a:ea typeface="Open Sans"/>
              <a:cs typeface="Open Sans"/>
              <a:sym typeface="Open Sans"/>
            </a:endParaRPr>
          </a:p>
          <a:p>
            <a:pPr indent="-139700" lvl="0" marL="342900" marR="0" rtl="0" algn="l">
              <a:lnSpc>
                <a:spcPct val="100000"/>
              </a:lnSpc>
              <a:spcBef>
                <a:spcPts val="1200"/>
              </a:spcBef>
              <a:spcAft>
                <a:spcPts val="0"/>
              </a:spcAft>
              <a:buClr>
                <a:schemeClr val="dk1"/>
              </a:buClr>
              <a:buSzPts val="740"/>
              <a:buFont typeface="Arial"/>
              <a:buNone/>
            </a:pPr>
            <a:r>
              <a:t/>
            </a:r>
            <a:endParaRPr b="0" i="0" sz="3200" u="none" cap="none" strike="noStrike">
              <a:solidFill>
                <a:schemeClr val="dk1"/>
              </a:solidFill>
              <a:latin typeface="Calibri"/>
              <a:ea typeface="Calibri"/>
              <a:cs typeface="Calibri"/>
              <a:sym typeface="Calibri"/>
            </a:endParaRPr>
          </a:p>
        </p:txBody>
      </p:sp>
      <p:pic>
        <p:nvPicPr>
          <p:cNvPr descr="DSC_0153.jpg" id="75" name="Google Shape;75;p15"/>
          <p:cNvPicPr preferRelativeResize="0"/>
          <p:nvPr/>
        </p:nvPicPr>
        <p:blipFill rotWithShape="1">
          <a:blip r:embed="rId3">
            <a:alphaModFix/>
          </a:blip>
          <a:srcRect b="0" l="0" r="0" t="0"/>
          <a:stretch/>
        </p:blipFill>
        <p:spPr>
          <a:xfrm>
            <a:off x="5559249" y="1886824"/>
            <a:ext cx="3584746" cy="3519799"/>
          </a:xfrm>
          <a:prstGeom prst="rect">
            <a:avLst/>
          </a:prstGeom>
          <a:noFill/>
          <a:ln>
            <a:noFill/>
          </a:ln>
        </p:spPr>
      </p:pic>
      <p:pic>
        <p:nvPicPr>
          <p:cNvPr id="76" name="Google Shape;76;p15"/>
          <p:cNvPicPr preferRelativeResize="0"/>
          <p:nvPr/>
        </p:nvPicPr>
        <p:blipFill>
          <a:blip r:embed="rId4">
            <a:alphaModFix/>
          </a:blip>
          <a:stretch>
            <a:fillRect/>
          </a:stretch>
        </p:blipFill>
        <p:spPr>
          <a:xfrm>
            <a:off x="152400" y="5944000"/>
            <a:ext cx="2537249" cy="761601"/>
          </a:xfrm>
          <a:prstGeom prst="rect">
            <a:avLst/>
          </a:prstGeom>
          <a:noFill/>
          <a:ln cap="flat" cmpd="sng" w="9525">
            <a:solidFill>
              <a:srgbClr val="FFFFFF"/>
            </a:solidFill>
            <a:prstDash val="solid"/>
            <a:round/>
            <a:headEnd len="sm" w="sm" type="none"/>
            <a:tailEnd len="sm" w="sm" type="none"/>
          </a:ln>
        </p:spPr>
      </p:pic>
      <p:pic>
        <p:nvPicPr>
          <p:cNvPr id="77" name="Google Shape;77;p15"/>
          <p:cNvPicPr preferRelativeResize="0"/>
          <p:nvPr/>
        </p:nvPicPr>
        <p:blipFill>
          <a:blip r:embed="rId4">
            <a:alphaModFix/>
          </a:blip>
          <a:stretch>
            <a:fillRect/>
          </a:stretch>
        </p:blipFill>
        <p:spPr>
          <a:xfrm>
            <a:off x="304800" y="6096400"/>
            <a:ext cx="2537249" cy="761601"/>
          </a:xfrm>
          <a:prstGeom prst="rect">
            <a:avLst/>
          </a:prstGeom>
          <a:noFill/>
          <a:ln cap="flat" cmpd="sng" w="9525">
            <a:solidFill>
              <a:srgbClr val="FFFFFF"/>
            </a:solidFill>
            <a:prstDash val="solid"/>
            <a:round/>
            <a:headEnd len="sm" w="sm" type="none"/>
            <a:tailEnd len="sm" w="sm" type="none"/>
          </a:ln>
        </p:spPr>
      </p:pic>
      <p:pic>
        <p:nvPicPr>
          <p:cNvPr id="78" name="Google Shape;78;p15"/>
          <p:cNvPicPr preferRelativeResize="0"/>
          <p:nvPr/>
        </p:nvPicPr>
        <p:blipFill>
          <a:blip r:embed="rId5">
            <a:alphaModFix/>
          </a:blip>
          <a:stretch>
            <a:fillRect/>
          </a:stretch>
        </p:blipFill>
        <p:spPr>
          <a:xfrm>
            <a:off x="59250" y="6140575"/>
            <a:ext cx="2374223" cy="712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25000"/>
              </a:lnSpc>
              <a:spcBef>
                <a:spcPts val="0"/>
              </a:spcBef>
              <a:spcAft>
                <a:spcPts val="0"/>
              </a:spcAft>
              <a:buClr>
                <a:srgbClr val="000000"/>
              </a:buClr>
              <a:buSzPts val="810"/>
              <a:buFont typeface="Arial"/>
              <a:buNone/>
            </a:pPr>
            <a:r>
              <a:rPr b="1" lang="en-US" sz="3600">
                <a:latin typeface="Open Sans"/>
                <a:ea typeface="Open Sans"/>
                <a:cs typeface="Open Sans"/>
                <a:sym typeface="Open Sans"/>
              </a:rPr>
              <a:t>V. Ostrom - </a:t>
            </a:r>
            <a:r>
              <a:rPr b="1" lang="en-US" sz="3600">
                <a:solidFill>
                  <a:srgbClr val="24292E"/>
                </a:solidFill>
                <a:latin typeface="Open Sans"/>
                <a:ea typeface="Open Sans"/>
                <a:cs typeface="Open Sans"/>
                <a:sym typeface="Open Sans"/>
              </a:rPr>
              <a:t>The Intellectual Crisis in American Public Administration (1973)</a:t>
            </a:r>
            <a:endParaRPr>
              <a:latin typeface="Open Sans"/>
              <a:ea typeface="Open Sans"/>
              <a:cs typeface="Open Sans"/>
              <a:sym typeface="Open Sans"/>
            </a:endParaRPr>
          </a:p>
        </p:txBody>
      </p:sp>
      <p:sp>
        <p:nvSpPr>
          <p:cNvPr id="85" name="Google Shape;85;p16"/>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20000"/>
          </a:bodyPr>
          <a:lstStyle/>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Burocracia vem crescendo de tamanho e de importância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Ostrom questiona se a teoria de administração pública (AP) está apta a este desafio e se a burocracia irá ou não melhorar o bem-estar dos cidadãos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Ostrom afirma que a AP americana encontra-se em um “estado de crise permanente”</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A crise é basicamente de confiança: o paradigma Wilsoniano da AP não correspondeu às expectativas dos cidadãos e está sendo duramente criticado por Simon, Waldo e outros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Ostrom propõe uma solução radical: é preciso formular um novo paradigma, em termos Kuhnianos, para a AP</a:t>
            </a:r>
            <a:endParaRPr>
              <a:latin typeface="Open Sans"/>
              <a:ea typeface="Open Sans"/>
              <a:cs typeface="Open Sans"/>
              <a:sym typeface="Open Sans"/>
            </a:endParaRPr>
          </a:p>
        </p:txBody>
      </p:sp>
      <p:pic>
        <p:nvPicPr>
          <p:cNvPr id="86" name="Google Shape;86;p16"/>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O Paradigma Wilsoniano</a:t>
            </a:r>
            <a:endParaRPr>
              <a:latin typeface="Open Sans"/>
              <a:ea typeface="Open Sans"/>
              <a:cs typeface="Open Sans"/>
              <a:sym typeface="Open Sans"/>
            </a:endParaRPr>
          </a:p>
        </p:txBody>
      </p:sp>
      <p:sp>
        <p:nvSpPr>
          <p:cNvPr id="93" name="Google Shape;93;p17"/>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lnSpcReduction="20000"/>
          </a:bodyPr>
          <a:lstStyle/>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Até meados dos anos 1970, o paradigma dominante na teoria de AP americana foi aquele criado por Woodrow Wilson em seu “The Study of Administration” (1887)</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Para Wilson, o centro do poder político estaria no congresso, o qual deveria ser seguido com obediência absoluta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Curiosamente, Wilson é </a:t>
            </a:r>
            <a:r>
              <a:rPr i="1" lang="en-US" sz="2400">
                <a:latin typeface="Open Sans"/>
                <a:ea typeface="Open Sans"/>
                <a:cs typeface="Open Sans"/>
                <a:sym typeface="Open Sans"/>
              </a:rPr>
              <a:t>contrário</a:t>
            </a:r>
            <a:r>
              <a:rPr lang="en-US" sz="2400">
                <a:latin typeface="Open Sans"/>
                <a:ea typeface="Open Sans"/>
                <a:cs typeface="Open Sans"/>
                <a:sym typeface="Open Sans"/>
              </a:rPr>
              <a:t> a uma forte divisão de poderes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a:t>
            </a:r>
            <a:r>
              <a:rPr i="1" lang="en-US" sz="2400">
                <a:latin typeface="Open Sans"/>
                <a:ea typeface="Open Sans"/>
                <a:cs typeface="Open Sans"/>
                <a:sym typeface="Open Sans"/>
              </a:rPr>
              <a:t>The more power is divided the more irresponsible it becomes</a:t>
            </a:r>
            <a:r>
              <a:rPr lang="en-US" sz="2400">
                <a:latin typeface="Open Sans"/>
                <a:ea typeface="Open Sans"/>
                <a:cs typeface="Open Sans"/>
                <a:sym typeface="Open Sans"/>
              </a:rPr>
              <a:t>”</a:t>
            </a:r>
            <a:endParaRPr>
              <a:latin typeface="Open Sans"/>
              <a:ea typeface="Open Sans"/>
              <a:cs typeface="Open Sans"/>
              <a:sym typeface="Open Sans"/>
            </a:endParaRPr>
          </a:p>
        </p:txBody>
      </p:sp>
      <p:pic>
        <p:nvPicPr>
          <p:cNvPr id="94" name="Google Shape;94;p17"/>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O Paradigma Wilsoniano</a:t>
            </a:r>
            <a:endParaRPr>
              <a:latin typeface="Open Sans"/>
              <a:ea typeface="Open Sans"/>
              <a:cs typeface="Open Sans"/>
              <a:sym typeface="Open Sans"/>
            </a:endParaRPr>
          </a:p>
        </p:txBody>
      </p:sp>
      <p:sp>
        <p:nvSpPr>
          <p:cNvPr id="101" name="Google Shape;101;p18"/>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85000" lnSpcReduction="10000"/>
          </a:bodyPr>
          <a:lstStyle/>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Se por um lado Wilson critica a separação de poderes na política - uma vez que apenas o congresso emana diretamente do povo - ele sugere uma </a:t>
            </a:r>
            <a:r>
              <a:rPr i="1" lang="en-US" sz="2400">
                <a:latin typeface="Open Sans"/>
                <a:ea typeface="Open Sans"/>
                <a:cs typeface="Open Sans"/>
                <a:sym typeface="Open Sans"/>
              </a:rPr>
              <a:t>forte divisão</a:t>
            </a:r>
            <a:r>
              <a:rPr lang="en-US" sz="2400">
                <a:latin typeface="Open Sans"/>
                <a:ea typeface="Open Sans"/>
                <a:cs typeface="Open Sans"/>
                <a:sym typeface="Open Sans"/>
              </a:rPr>
              <a:t> entre os campos da política e da administração pública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Wilson começa com o pressuposto de que embora os sistemas políticos variem de um país para outro, </a:t>
            </a:r>
            <a:r>
              <a:rPr i="1" lang="en-US" sz="2400">
                <a:latin typeface="Open Sans"/>
                <a:ea typeface="Open Sans"/>
                <a:cs typeface="Open Sans"/>
                <a:sym typeface="Open Sans"/>
              </a:rPr>
              <a:t>os princípios da AP são basicamente os mesmos</a:t>
            </a:r>
            <a:r>
              <a:rPr lang="en-US" sz="2400">
                <a:latin typeface="Open Sans"/>
                <a:ea typeface="Open Sans"/>
                <a:cs typeface="Open Sans"/>
                <a:sym typeface="Open Sans"/>
              </a:rPr>
              <a:t> em todos os lugares</a:t>
            </a:r>
            <a:endParaRPr sz="2400">
              <a:latin typeface="Open Sans"/>
              <a:ea typeface="Open Sans"/>
              <a:cs typeface="Open Sans"/>
              <a:sym typeface="Open Sans"/>
            </a:endParaRPr>
          </a:p>
          <a:p>
            <a:pPr indent="0" lvl="0" marL="40640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Para ele, existem </a:t>
            </a:r>
            <a:r>
              <a:rPr i="1" lang="en-US" sz="2400">
                <a:latin typeface="Open Sans"/>
                <a:ea typeface="Open Sans"/>
                <a:cs typeface="Open Sans"/>
                <a:sym typeface="Open Sans"/>
              </a:rPr>
              <a:t>leis gerais da AP</a:t>
            </a:r>
            <a:r>
              <a:rPr lang="en-US" sz="2400">
                <a:latin typeface="Open Sans"/>
                <a:ea typeface="Open Sans"/>
                <a:cs typeface="Open Sans"/>
                <a:sym typeface="Open Sans"/>
              </a:rPr>
              <a:t> que podem ser aplicadas e mensuradas em todos os lugares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5814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Segundo Ostrom, Wilson concebe uma teoria democrática da política mas não uma teoria democrática da AP</a:t>
            </a:r>
            <a:endParaRPr>
              <a:latin typeface="Open Sans"/>
              <a:ea typeface="Open Sans"/>
              <a:cs typeface="Open Sans"/>
              <a:sym typeface="Open Sans"/>
            </a:endParaRPr>
          </a:p>
        </p:txBody>
      </p:sp>
      <p:pic>
        <p:nvPicPr>
          <p:cNvPr id="102" name="Google Shape;102;p18"/>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O Paradigma Wilsoniano</a:t>
            </a:r>
            <a:endParaRPr>
              <a:latin typeface="Open Sans"/>
              <a:ea typeface="Open Sans"/>
              <a:cs typeface="Open Sans"/>
              <a:sym typeface="Open Sans"/>
            </a:endParaRPr>
          </a:p>
        </p:txBody>
      </p:sp>
      <p:sp>
        <p:nvSpPr>
          <p:cNvPr id="109" name="Google Shape;109;p19"/>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De acordo com este paradigma, a “boa administração” é consiste em:</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Comando hierárquico e disciplina;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Treinamento para os ocupantes da burocracia;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Foco em eficiência, esta medida geralmente em termos estritos de custo-benefício</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Em resumo, Wilson argumenta que há apenas um centro político, definido pela constituição, e este determina a esfera de atuação da burocracia. Burocracias ordenadas segundo os princípios acima, válidos universalmente, são uma condição necessária para a civilização moderna</a:t>
            </a:r>
            <a:endParaRPr>
              <a:latin typeface="Open Sans"/>
              <a:ea typeface="Open Sans"/>
              <a:cs typeface="Open Sans"/>
              <a:sym typeface="Open Sans"/>
            </a:endParaRPr>
          </a:p>
        </p:txBody>
      </p:sp>
      <p:pic>
        <p:nvPicPr>
          <p:cNvPr id="110" name="Google Shape;110;p19"/>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Weber e a Sociologia da Burocracia</a:t>
            </a:r>
            <a:endParaRPr>
              <a:latin typeface="Open Sans"/>
              <a:ea typeface="Open Sans"/>
              <a:cs typeface="Open Sans"/>
              <a:sym typeface="Open Sans"/>
            </a:endParaRPr>
          </a:p>
        </p:txBody>
      </p:sp>
      <p:sp>
        <p:nvSpPr>
          <p:cNvPr id="117" name="Google Shape;117;p20"/>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lnSpcReduction="20000"/>
          </a:bodyPr>
          <a:lstStyle/>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Max Weber também é conhecido por ser trabalho a respeito da burocracia, publicado em </a:t>
            </a:r>
            <a:r>
              <a:rPr i="1" lang="en-US" sz="2400">
                <a:latin typeface="Open Sans"/>
                <a:ea typeface="Open Sans"/>
                <a:cs typeface="Open Sans"/>
                <a:sym typeface="Open Sans"/>
              </a:rPr>
              <a:t>Economia e Sociedade </a:t>
            </a:r>
            <a:r>
              <a:rPr lang="en-US" sz="2400">
                <a:latin typeface="Open Sans"/>
                <a:ea typeface="Open Sans"/>
                <a:cs typeface="Open Sans"/>
                <a:sym typeface="Open Sans"/>
              </a:rPr>
              <a:t>(1919), traduzido nos EUA nos anos 1960</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Para Weber, a burocracia também é uma condição necessária para a civilização moderna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A burocracia aparece em sua obra como um estágio superior, mais racional, de organização social</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Como Wilson, Weber também enfatiza a necessidade de hierarquia, especialização e diferenciação das atividades políticas das burocráticas</a:t>
            </a:r>
            <a:endParaRPr>
              <a:latin typeface="Open Sans"/>
              <a:ea typeface="Open Sans"/>
              <a:cs typeface="Open Sans"/>
              <a:sym typeface="Open Sans"/>
            </a:endParaRPr>
          </a:p>
        </p:txBody>
      </p:sp>
      <p:pic>
        <p:nvPicPr>
          <p:cNvPr id="118" name="Google Shape;118;p20"/>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a:bodyPr>
          <a:lstStyle/>
          <a:p>
            <a:pPr indent="0" lvl="0" marL="0" marR="0" rtl="0" algn="ctr">
              <a:lnSpc>
                <a:spcPct val="125000"/>
              </a:lnSpc>
              <a:spcBef>
                <a:spcPts val="0"/>
              </a:spcBef>
              <a:spcAft>
                <a:spcPts val="0"/>
              </a:spcAft>
              <a:buClr>
                <a:srgbClr val="000000"/>
              </a:buClr>
              <a:buSzPts val="900"/>
              <a:buFont typeface="Arial"/>
              <a:buNone/>
            </a:pPr>
            <a:r>
              <a:rPr b="1" lang="en-US" sz="3600">
                <a:latin typeface="Open Sans"/>
                <a:ea typeface="Open Sans"/>
                <a:cs typeface="Open Sans"/>
                <a:sym typeface="Open Sans"/>
              </a:rPr>
              <a:t>Weber e a Sociologia da Burocracia</a:t>
            </a:r>
            <a:endParaRPr>
              <a:latin typeface="Open Sans"/>
              <a:ea typeface="Open Sans"/>
              <a:cs typeface="Open Sans"/>
              <a:sym typeface="Open Sans"/>
            </a:endParaRPr>
          </a:p>
        </p:txBody>
      </p:sp>
      <p:sp>
        <p:nvSpPr>
          <p:cNvPr id="125" name="Google Shape;125;p21"/>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lnSpcReduction="20000"/>
          </a:bodyPr>
          <a:lstStyle/>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Ao contrário de Wilson, Weber nota que o desenvolvimento da burocracia pode acarretar problemas para a ordem democrática</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Primeiramente, Weber afirma que a burocracia, uma vez estabelecida, é virtualmente indestrutível. O Estado depende cada vez mais de suas atribuições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Muitas das decisões democráticas, que deveriam ser matéria de deliberação popular ou legislativa, acabam sendo tomadas pela burocracia, a qual segue princípios hierárquicos, anti-democráticos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81000" lvl="0" marL="457200" marR="0" rtl="0" algn="l">
              <a:lnSpc>
                <a:spcPct val="100000"/>
              </a:lnSpc>
              <a:spcBef>
                <a:spcPts val="0"/>
              </a:spcBef>
              <a:spcAft>
                <a:spcPts val="0"/>
              </a:spcAft>
              <a:buSzPts val="2400"/>
              <a:buFont typeface="Open Sans"/>
              <a:buChar char="•"/>
            </a:pPr>
            <a:r>
              <a:rPr lang="en-US" sz="2400">
                <a:latin typeface="Open Sans"/>
                <a:ea typeface="Open Sans"/>
                <a:cs typeface="Open Sans"/>
                <a:sym typeface="Open Sans"/>
              </a:rPr>
              <a:t>A burocracia leva à alienação do burocrata individual</a:t>
            </a:r>
            <a:endParaRPr>
              <a:latin typeface="Open Sans"/>
              <a:ea typeface="Open Sans"/>
              <a:cs typeface="Open Sans"/>
              <a:sym typeface="Open Sans"/>
            </a:endParaRPr>
          </a:p>
        </p:txBody>
      </p:sp>
      <p:pic>
        <p:nvPicPr>
          <p:cNvPr id="126" name="Google Shape;126;p21"/>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25000"/>
              </a:lnSpc>
              <a:spcBef>
                <a:spcPts val="0"/>
              </a:spcBef>
              <a:spcAft>
                <a:spcPts val="0"/>
              </a:spcAft>
              <a:buClr>
                <a:srgbClr val="000000"/>
              </a:buClr>
              <a:buSzPts val="810"/>
              <a:buFont typeface="Arial"/>
              <a:buNone/>
            </a:pPr>
            <a:r>
              <a:rPr b="1" lang="en-US" sz="3600">
                <a:latin typeface="Open Sans"/>
                <a:ea typeface="Open Sans"/>
                <a:cs typeface="Open Sans"/>
                <a:sym typeface="Open Sans"/>
              </a:rPr>
              <a:t>A Tradição de Pesquisa em AP nos EUA</a:t>
            </a:r>
            <a:endParaRPr>
              <a:latin typeface="Open Sans"/>
              <a:ea typeface="Open Sans"/>
              <a:cs typeface="Open Sans"/>
              <a:sym typeface="Open Sans"/>
            </a:endParaRPr>
          </a:p>
        </p:txBody>
      </p:sp>
      <p:sp>
        <p:nvSpPr>
          <p:cNvPr id="133" name="Google Shape;133;p22"/>
          <p:cNvSpPr txBox="1"/>
          <p:nvPr>
            <p:ph idx="1" type="body"/>
          </p:nvPr>
        </p:nvSpPr>
        <p:spPr>
          <a:xfrm>
            <a:off x="457200" y="1665725"/>
            <a:ext cx="8229600" cy="43368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Em geral, os americanos não davam atenção aos problemas da burocracia levantados por Weber</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O estudo de AP nos EUA era marcado por um conteúdo fortemente normativo, sem grande interesse em derivar hipóteses testáveis e verificar o comportamento de fato dos burocratas</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Os estudos basicamente consistiam em escolher um órgão burocrático em específico e avaliar se este funcionava de acordo com os princípios delineados por Wilson</a:t>
            </a:r>
            <a:endParaRPr sz="2400">
              <a:latin typeface="Open Sans"/>
              <a:ea typeface="Open Sans"/>
              <a:cs typeface="Open Sans"/>
              <a:sym typeface="Open Sans"/>
            </a:endParaRPr>
          </a:p>
          <a:p>
            <a:pPr indent="0" lvl="0" marL="406400" marR="0" rtl="0" algn="l">
              <a:lnSpc>
                <a:spcPct val="100000"/>
              </a:lnSpc>
              <a:spcBef>
                <a:spcPts val="0"/>
              </a:spcBef>
              <a:spcAft>
                <a:spcPts val="0"/>
              </a:spcAft>
              <a:buNone/>
            </a:pPr>
            <a:r>
              <a:t/>
            </a:r>
            <a:endParaRPr sz="2400">
              <a:latin typeface="Open Sans"/>
              <a:ea typeface="Open Sans"/>
              <a:cs typeface="Open Sans"/>
              <a:sym typeface="Open Sans"/>
            </a:endParaRPr>
          </a:p>
          <a:p>
            <a:pPr indent="-369570" lvl="0" marL="457200" marR="0" rtl="0" algn="l">
              <a:lnSpc>
                <a:spcPct val="100000"/>
              </a:lnSpc>
              <a:spcBef>
                <a:spcPts val="0"/>
              </a:spcBef>
              <a:spcAft>
                <a:spcPts val="0"/>
              </a:spcAft>
              <a:buSzPct val="100000"/>
              <a:buFont typeface="Open Sans"/>
              <a:buChar char="•"/>
            </a:pPr>
            <a:r>
              <a:rPr lang="en-US" sz="2400">
                <a:latin typeface="Open Sans"/>
                <a:ea typeface="Open Sans"/>
                <a:cs typeface="Open Sans"/>
                <a:sym typeface="Open Sans"/>
              </a:rPr>
              <a:t>Serviços providos por mais de uma agência, duplicações e sobreposições eram vistos como óbvias ineficiências</a:t>
            </a:r>
            <a:endParaRPr>
              <a:latin typeface="Open Sans"/>
              <a:ea typeface="Open Sans"/>
              <a:cs typeface="Open Sans"/>
              <a:sym typeface="Open Sans"/>
            </a:endParaRPr>
          </a:p>
        </p:txBody>
      </p:sp>
      <p:pic>
        <p:nvPicPr>
          <p:cNvPr id="134" name="Google Shape;134;p22"/>
          <p:cNvPicPr preferRelativeResize="0"/>
          <p:nvPr/>
        </p:nvPicPr>
        <p:blipFill>
          <a:blip r:embed="rId3">
            <a:alphaModFix/>
          </a:blip>
          <a:stretch>
            <a:fillRect/>
          </a:stretch>
        </p:blipFill>
        <p:spPr>
          <a:xfrm>
            <a:off x="59250" y="6140575"/>
            <a:ext cx="2374223" cy="712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