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5 - </a:t>
            </a:r>
            <a:r>
              <a:rPr lang="en-US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IAD Framework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Larry Kiser &amp; Elinor Ostrom - The Three Worlds of Action: A Metatheoretical Synthesis of Institutional Approaches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6140575"/>
            <a:ext cx="2374223" cy="7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Atributos do Indivíduo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Não se assume que o indivíduo seja perfeitamente racional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Aqui, segue-se o modelo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bounded rationality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que discutimos na aula passada: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Indivíduos tentam tomar decisões racionais, mas são limitados por 3 motivos: 1) informação imperfeita ou errônea; 2) a capacidade humana limitada de avaliar e entender a informação à disposição; 3) tempo limitado para tomar uma decisão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Assim, indivíduos acabam por tomar apenas decisões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satisfatórias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nunca perfeitamente maximizadoras</a:t>
            </a:r>
            <a:r>
              <a:rPr lang="en-US" sz="2400">
                <a:highlight>
                  <a:srgbClr val="ECECEC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Atributos do Indivíduo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analistas precisam justificar/assumir posições acerca do: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nível de informação dos indivíduos;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valor que o indivíduo dá a possíveis alternativas;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processo de cálculo individual, quais os custos e benefícios de selecionar diferentes opções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Atributos da Situação de Decisão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preciso considerar, entre outros: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número de atores envolvidos;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tipos de escolhas disponíveis;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complexidade;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repetição (se a tarefa é única ou contínua);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tipos de resultado (soma-zero, positivo, etc);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duração, estabilidade, possibilidade de reversão e vulnerabilidade do resultado;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possibilidade de comunicação entre os participantes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Ações e Estratégias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teoria dos jogos, ação é um único movimento, enquanto estratégias são sequências de movimentos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estratégias podem ser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puras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nas quais um agente repete a mesma ação todas as vezes, ou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mistas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onde ele varia suas ações ou aleatoriamente, ou de acordo com algum plano determinado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Dilema do prisioneiro,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tit-for-tat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estratégia de Markov são alguns exemplos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Resultados Agregados: O Modelo de Segregação de Schelling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Nem sempre o processo de agregar atitudes individuais leva a resultados coletivos esperados ou triviais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exemplo mais claro é o modelo de segregação de Thomas Schelling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Nele, há 2 tipos de agentes, X e Y. Ambos são tolerantes com diversidade e aceitam viver em uma vizinhança com até 70% de membros do outro grupo. Contudo, se menos de 30% de seus vizinhos for de seu mesmo grupo, X ou Y se muda para uma localidade vazia. O jogo continua até atingir o equilíbrio, onde nenhum agente tem incentivo para se mudar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Qual o resultado esperado? Ver: http://ncase.me/polygons/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Resultados Agregados: O Modelo de Segregação de Schelling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t/>
            </a:r>
            <a:endParaRPr sz="2400"/>
          </a:p>
        </p:txBody>
      </p:sp>
      <p:pic>
        <p:nvPicPr>
          <p:cNvPr descr="Screenshot from 2017-04-12 01-30-24.png"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5725"/>
            <a:ext cx="9144001" cy="42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Resultados Agregados: O Modelo de Segregação de Schelling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t/>
            </a:r>
            <a:endParaRPr sz="2400"/>
          </a:p>
        </p:txBody>
      </p:sp>
      <p:pic>
        <p:nvPicPr>
          <p:cNvPr descr="Screenshot from 2017-04-12 01-30-34.png"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5725"/>
            <a:ext cx="9144001" cy="427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Resultados Agregados: O Modelo de Segregação de Schelling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t/>
            </a:r>
            <a:endParaRPr sz="2400"/>
          </a:p>
        </p:txBody>
      </p:sp>
      <p:pic>
        <p:nvPicPr>
          <p:cNvPr descr="Screenshot from 2017-04-12 01-30-45.png"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5725"/>
            <a:ext cx="9144000" cy="42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Resultados Agregados: O Modelo de Segregação de Schelling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t/>
            </a:r>
            <a:endParaRPr sz="2400"/>
          </a:p>
        </p:txBody>
      </p:sp>
      <p:pic>
        <p:nvPicPr>
          <p:cNvPr descr="Screenshot from 2017-04-12 01-32-13.png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5725"/>
            <a:ext cx="9144000" cy="42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/>
              <a:t>Arranjos Institucionais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Regras que organizam as decisões dos indivíduos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Mecanismos de punição e </a:t>
            </a:r>
            <a:r>
              <a:rPr i="1" lang="en-US" sz="2400"/>
              <a:t>enforcement</a:t>
            </a:r>
            <a:r>
              <a:rPr lang="en-US" sz="2400"/>
              <a:t>;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Regras de entrada e saída;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Procedimentos;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Delegação de autoridade;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Agregação de ações individuais;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Escopo das decisões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2429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</a:pPr>
            <a:r>
              <a:rPr b="1" lang="en-US" sz="36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Elinor Ostrom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147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935"/>
              <a:buFont typeface="Open Sans"/>
              <a:buChar char="•"/>
            </a:pPr>
            <a:r>
              <a:rPr lang="en-US" sz="1935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Cientista política americana (1933-2012)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51472" lvl="0" marL="457200" marR="0" rtl="0" algn="l">
              <a:lnSpc>
                <a:spcPct val="180000"/>
              </a:lnSpc>
              <a:spcBef>
                <a:spcPts val="1500"/>
              </a:spcBef>
              <a:spcAft>
                <a:spcPts val="0"/>
              </a:spcAft>
              <a:buSzPts val="1935"/>
              <a:buFont typeface="Open Sans"/>
              <a:buChar char="•"/>
            </a:pPr>
            <a:r>
              <a:rPr lang="en-US" sz="1935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Prêmio Nobel de Economia em 2009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51472" lvl="0" marL="457200" rtl="0" algn="l">
              <a:lnSpc>
                <a:spcPct val="180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ts val="1935"/>
              <a:buFont typeface="Open Sans"/>
              <a:buChar char="•"/>
            </a:pPr>
            <a:r>
              <a:rPr i="1" lang="en-US" sz="1935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Governing the commons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51472" lvl="0" marL="457200" rtl="0" algn="l">
              <a:lnSpc>
                <a:spcPct val="180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ts val="1935"/>
              <a:buFont typeface="Open Sans"/>
              <a:buChar char="•"/>
            </a:pPr>
            <a:r>
              <a:rPr lang="en-US" sz="1935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Co-fundadora da Public Choice Society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51472" lvl="0" marL="457200" marR="0" rtl="0" algn="l">
              <a:lnSpc>
                <a:spcPct val="180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ts val="1935"/>
              <a:buFont typeface="Open Sans"/>
              <a:buChar char="•"/>
            </a:pPr>
            <a:r>
              <a:rPr lang="en-US" sz="1935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 Co-autora e esposa de Vincent Ostrom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40"/>
              <a:buFont typeface="Arial"/>
              <a:buNone/>
            </a:pPr>
            <a:r>
              <a:t/>
            </a:r>
            <a:endParaRPr i="0" sz="286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Elinor Ostrom_50P_8442.jp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8775" y="1772524"/>
            <a:ext cx="3371175" cy="36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Atributos dos Eventos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Aqui Ostrom traz uma nova tipologia de classificação de bens que vai além dos tradicionais bens públicos e bens privados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Bens públicos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consumo não-rival e impossibilidade de exclusão (defesa nacional, ar limpo)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Bens privados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consumo rival e facilidade de exclusão (bens de consumo regulares, automóveis, celulares, alimentos, etc)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Bens de clube (club/toll goods)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bens públicos mas com possibilidade de exclusão (transmissão de TV, energia elétrica)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Recursos comuns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consumo rival e impossibilidade de exclusão (peixes em um lago público, água de aquífero)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Arranjos Institucionais e Bens Públicos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Bens não-rivais com impossibilidade de exclusão são difíceis de manejar, pois já incentivos para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free-riding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ou seja, usufruir sem contribuir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Pela ausência de preço, é difícil para o mercado fornecer esse tipo de bem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Geralmente, esse tipo de bem requer algum tipo de sanção para evitar o abuso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geral, são oferecidos pelo estado por meio de taxação e com punição aos não contribuintes/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free riders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Problemas: como garantir a qualidade do bem público oferecido?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Comunidade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comunidade também varia de acordo com: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Seu entendimento das normas e sua concordância com os valores nelas embutidas;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nível de conhecimento geral das regras;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distribuição inicial de recursos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Os 3 Mundos, Novamente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Nível constitucional: mecanismos primários de decisão coletiva. Por exemplo, a instituição deve ser criada por maioria simples, qualificada, unanimidade, por ditadura de 1 indivíduo,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Nível de decisão coletiva: quais são as regras que organizam a instituição e orientaram seus membros? Quais são os cargos a serem ocupados, por quem, para quais fins, que bens serão produzidos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Nível operacional: como serão produzidos os bens, com quais recursos, sob qual regime, em que circunstâncias, quais os mecanismos de auditoria e fiscalização, avaliação de resultados, entre outros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Algum ponto que vocês acharam particularmente bom (ou fraco) na análise?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interagem os 3 níveis nas instituições políticas, por exemplo?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Kiser &amp; Ostrom - The Three Worlds of Action </a:t>
            </a:r>
            <a:r>
              <a:rPr b="1" lang="en-US" sz="36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(1982)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Elinor Ostrom escreveu uma longa lista de trabalhos aplicados em análise institutional, mas ela também se dedicou aos aspectos teóricos do tema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texto em questão ela trata de aspectos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metateóricos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da análise de instituições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Metateoria: uma combinação de diferentes abordagens teóricas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os outros autores que vimos no curso, E. Ostrom também articula sua pesquisa a partir dos indivíduos, ou o que ela chama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“microinstitutional approach”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Porém, a ênfase é dada nas situações onde a tomada de decisão é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interdependente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ou seja, nas instituições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Kiser &amp; Ostrom - The Three Worlds of Action </a:t>
            </a:r>
            <a:r>
              <a:rPr b="1" lang="en-US" sz="36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(1982)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Análises de decisões interdependentes podem ser muito complexas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Modelos ajudam a enfatizar os aspectos mais relevantes do problema em questão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Kiser &amp; Ostrom aqui não estão formulando um modelo propriamente dito, mas um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arcabouço teórico (framework)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diferença entre ambos está em que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framework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tem sentido mais genérico, sendo apenas uma moldura ampla que dá os elementos básicos para que demais autores formulem modelos mais específicos a serem testados empiricamente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lembrete de George Box: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George Box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box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524000"/>
            <a:ext cx="8096250" cy="4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As 5 Partes da Análise Institucional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teorias de análise institucional possuem 5 elementos: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O/A tomador/a de decisão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grupo afetado pela decisão interdependente dos indivíduos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Eventos, bens ou serviços que os indivíduos que interagem entre si produzem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Arranjos institucionais que guiam as decisões individuais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situação onde os indivíduos tomam decisões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Cientistas sociais nem sempre prestam atenção a todas essas dimensões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importante lembrar que há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feedback entre as partes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As 5 Partes da Análise Institucional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Screenshot from 2017-04-12 00-02-12.png"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88650"/>
            <a:ext cx="8229599" cy="44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Os 3 Mundos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O nível constitucional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que explica o desenho das instituições e processos de decisão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O nível de ação coletiva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que explica a autoridade nos processos de decisão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O nível operacional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que explica as ações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Os 3 Mundos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Screenshot from 2017-04-12 00-09-33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50" y="1417625"/>
            <a:ext cx="8478701" cy="441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