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y="6858000" cx="9144000"/>
  <p:notesSz cx="6858000" cy="9144000"/>
  <p:embeddedFontLst>
    <p:embeddedFont>
      <p:font typeface="Open Sans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font" Target="fonts/OpenSans-regular.fntdata"/><Relationship Id="rId21" Type="http://schemas.openxmlformats.org/officeDocument/2006/relationships/slide" Target="slides/slide17.xml"/><Relationship Id="rId24" Type="http://schemas.openxmlformats.org/officeDocument/2006/relationships/font" Target="fonts/OpenSans-italic.fntdata"/><Relationship Id="rId23" Type="http://schemas.openxmlformats.org/officeDocument/2006/relationships/font" Target="fonts/OpenSans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schemas.openxmlformats.org/officeDocument/2006/relationships/font" Target="fonts/OpenSans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" name="Google Shape;134;p10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10:notes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" name="Google Shape;142;p11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11:notes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0" name="Google Shape;150;p12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12:notes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8" name="Google Shape;158;p13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13:notes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6" name="Google Shape;166;p1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14:notes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4" name="Google Shape;174;p15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15:notes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2" name="Google Shape;182;p16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16:notes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0" name="Google Shape;190;p17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17:notes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" name="Google Shape;69;p2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2:notes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" name="Google Shape;78;p3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3:notes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4:notes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Google Shape;94;p5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5:notes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p6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6:notes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p7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7:notes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p8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8:notes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Google Shape;126;p9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9:notes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/>
        </p:txBody>
      </p:sp>
      <p:sp>
        <p:nvSpPr>
          <p:cNvPr id="56" name="Google Shape;56;p13"/>
          <p:cNvSpPr txBox="1"/>
          <p:nvPr>
            <p:ph idx="1" type="body"/>
          </p:nvPr>
        </p:nvSpPr>
        <p:spPr>
          <a:xfrm rot="5400000">
            <a:off x="2308948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1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1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1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rPr b="1" i="0" lang="en-US" sz="4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Sessão 13 - O Desenho das Instituições 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5" name="Google Shape;65;p14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5"/>
              <a:buFont typeface="Arial"/>
              <a:buNone/>
            </a:pPr>
            <a:r>
              <a:rPr i="0" lang="en-US" sz="2400" u="none" cap="none" strike="noStrike">
                <a:solidFill>
                  <a:srgbClr val="24292E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Mancur Olson - Dictatorship, Democracy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5"/>
              <a:buFont typeface="Arial"/>
              <a:buNone/>
            </a:pPr>
            <a:r>
              <a:rPr i="0" lang="en-US" sz="2400" u="none" cap="none" strike="noStrike">
                <a:solidFill>
                  <a:srgbClr val="24292E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 and Development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5"/>
              <a:buFont typeface="Arial"/>
              <a:buNone/>
            </a:pPr>
            <a:r>
              <a:t/>
            </a:r>
            <a:endParaRPr i="0" sz="2400" u="none" cap="none" strike="noStrike">
              <a:solidFill>
                <a:srgbClr val="24292E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080299"/>
            <a:ext cx="2083148" cy="625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Arial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Dictatorship, Democracy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Arial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and Development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8" name="Google Shape;138;p23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5814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i="0" lang="en-US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Ainda com a extração de renda monopolista, Olson afirma que usar a metáfora do “estado como extração de recursos” é falsa, pois diminui a diferença da segurança como bem público se comparada à anarquia (hobbesiana)</a:t>
            </a:r>
            <a:endParaRPr i="0" sz="24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609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5814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i="0" lang="en-US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Mas ainda assim, súditos que vivem em uma autocracia ainda pagam altos impostos, estão sujeitos a terem suas posses expropriadas, etc</a:t>
            </a:r>
            <a:endParaRPr i="0" sz="24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609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5814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i="0" lang="en-US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Como garantir o lucro no longo prazo?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39" name="Google Shape;13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080299"/>
            <a:ext cx="2083148" cy="625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Arial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Dictatorship, Democracy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Arial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and Development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6" name="Google Shape;146;p24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5814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i="0" lang="en-US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Este problema, o lucro monopolista do </a:t>
            </a:r>
            <a:r>
              <a:rPr i="1" lang="en-US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stationary bandit</a:t>
            </a:r>
            <a:r>
              <a:rPr i="0" lang="en-US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não tende a ocorrer em democracias</a:t>
            </a:r>
            <a:endParaRPr i="0" sz="24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609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5814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i="0" lang="en-US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Um dos motivos é que em uma democracia com dois partidos o governante precisa convencer o eleitor mediano (50%+1) para votar em sua plataforma</a:t>
            </a:r>
            <a:endParaRPr i="0" sz="24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609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5814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i="0" lang="en-US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Este, em geral, é avesso ao aumento da carga de impostos, assim o governante democrático tem menos lucros do que o ponto ótimo do monopolista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47" name="Google Shape;14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080299"/>
            <a:ext cx="2083148" cy="625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Arial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Dictatorship, Democracy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Arial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and Development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4" name="Google Shape;154;p25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5814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i="0" lang="en-US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 aumento de renda via mercado também é maior nas democracias, o que reduz ainda mais o incentivo do governante aumentar a riqueza por via de extração</a:t>
            </a:r>
            <a:endParaRPr i="0" sz="24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609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5814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i="0" lang="en-US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 democracia, entretanto, não irá distribuir esta renda adicional igualmente entre todos os cidadãos</a:t>
            </a:r>
            <a:endParaRPr i="0" sz="24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609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5814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i="0" lang="en-US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Lobistas, os quais investem pesadamente em </a:t>
            </a:r>
            <a:r>
              <a:rPr i="1" lang="en-US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rent-seeking</a:t>
            </a:r>
            <a:r>
              <a:rPr i="0" lang="en-US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tendem a ter lucros proporcionalmente maiores. Mas ainda assim há mais redistribuição do que em ditadura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55" name="Google Shape;15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080299"/>
            <a:ext cx="2083148" cy="625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Arial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Dictatorship, Democracy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Arial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and Development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2" name="Google Shape;162;p26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5814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i="0" lang="en-US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 como mudar o comportamento de um ditador para que ele se torne menos opressor contra o povo?</a:t>
            </a:r>
            <a:endParaRPr i="0" sz="24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609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5814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i="0" lang="en-US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Uma boa resposta está nos horizontes para cooperação</a:t>
            </a:r>
            <a:endParaRPr i="0" sz="24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609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5814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i="0" lang="en-US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Se o governante absoluto imagina que seu tempo de governo será curto, provavelmente por problemas de sucessão, ele ou ela terá incentivos para extrair o maior montante de renda possível. O oposto é verdadeiro: se o horizonte é longo, é racional ser comedido na taxação dos indivíduos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63" name="Google Shape;16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080299"/>
            <a:ext cx="2083148" cy="625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Arial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Dictatorship, Democracy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Arial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and Development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0" name="Google Shape;170;p27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-34671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i="0" lang="en-US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Explicar a origem do estado é tarefa mais fácil do que a transição de ditadura para democracia</a:t>
            </a:r>
            <a:endParaRPr i="0" sz="24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609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4671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i="0" lang="en-US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Não basta vontade popular para que um governante autoritário abandone o posto</a:t>
            </a:r>
            <a:endParaRPr i="0" sz="24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609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4671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i="0" lang="en-US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Como dito pelo próprio Olson anteriormente, há enormes problemas de ação coletiva em populações diversas</a:t>
            </a:r>
            <a:endParaRPr i="0" sz="24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609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4671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i="0" lang="en-US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 resposta está então na </a:t>
            </a:r>
            <a:r>
              <a:rPr i="1" lang="en-US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ausência de condições para o surgimento do governo autoritário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71" name="Google Shape;17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080299"/>
            <a:ext cx="2083148" cy="625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Arial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Dictatorship, Democracy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Arial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and Development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8" name="Google Shape;178;p28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5814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i="0" lang="en-US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 resposta de Olson está na </a:t>
            </a:r>
            <a:r>
              <a:rPr i="1" lang="en-US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divisão de poder</a:t>
            </a:r>
            <a:r>
              <a:rPr i="0" lang="en-US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: se há fragmentação do poder em diversos centros, há pouca tendência do governo torna-se autoritário</a:t>
            </a:r>
            <a:endParaRPr i="0" sz="24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609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5814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i="0" lang="en-US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Em suma, é o argumento clássico que se encontra desde Montesquieu, no qual a divisão do poder é o principal mecanismo de sustentação da democracia</a:t>
            </a:r>
            <a:endParaRPr i="0" sz="24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609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5814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i="0" lang="en-US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Se há uma série de “mini-déspotas” locais, a melhor solução é uma trégua entre eles (contrato hobbesiano de 2o grau?)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79" name="Google Shape;17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080299"/>
            <a:ext cx="2083148" cy="625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Arial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Dictatorship, Democracy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Arial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and Development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6" name="Google Shape;186;p29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-36957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i="0" lang="en-US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Por fim, Olson ressalta a correlação entre democracia e desenvolvimento econômico: países livres são, em média, mais ricos do que os autoritários, e assim cria-se mais incentivos para que os governantes sigam as normas e não maximizem diretamente seus ganhos</a:t>
            </a:r>
            <a:endParaRPr i="0" sz="24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609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6957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i="0" lang="en-US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Esta lição pode servir para diversos países em transição, pois à época muito se debatia a viabilidade do regime democrático nas antigas repúblicas socialistas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87" name="Google Shape;18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080299"/>
            <a:ext cx="2083148" cy="625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Questões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4" name="Google Shape;194;p30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-36957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i="0" lang="en-US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Outro interessante ponto de Olson é a ligação entre riqueza material e democracia. Ela é bastante clara na literatura, mas o eixo de causalidade ainda é controverso para vários autores. É a democracia que causa crescimento econômico, ou crescimento que gera excedente e possibilita o cidadão a exigir mais direitos?</a:t>
            </a:r>
            <a:endParaRPr i="0" sz="24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609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6957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i="0" lang="en-US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Como evitar a tirania da maioria dentro da teoria esboçada por Olson?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95" name="Google Shape;19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080299"/>
            <a:ext cx="2083148" cy="625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Mancur Olson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6957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i="0" lang="en-US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Economista americano (1932-1998)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6957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i="1" lang="en-US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The Logic of Collective Action </a:t>
            </a:r>
            <a:r>
              <a:rPr i="0" lang="en-US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(1965)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6957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i="1" lang="en-US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Extremamente</a:t>
            </a:r>
            <a:r>
              <a:rPr i="0" lang="en-US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influente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6957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i="0" lang="en-US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Muito citado por autores da </a:t>
            </a:r>
            <a:r>
              <a:rPr i="1" lang="en-US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public choice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6957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i="0" lang="en-US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Também importante por seu trabalho como </a:t>
            </a:r>
            <a:r>
              <a:rPr i="1" lang="en-US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policy-maker</a:t>
            </a:r>
            <a:r>
              <a:rPr i="0" lang="en-US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no </a:t>
            </a:r>
            <a:r>
              <a:rPr i="0" lang="en-US" sz="2400" u="none" cap="none" strike="noStrike">
                <a:solidFill>
                  <a:srgbClr val="222222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Center for Institutional Reform in the Informal Sector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descr="Mancur_Olson.jpg" id="74" name="Google Shape;74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09450" y="752700"/>
            <a:ext cx="2734550" cy="286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6080299"/>
            <a:ext cx="2083148" cy="625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Arial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Dictatorship, Democracy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Arial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and Development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5814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i="0" lang="en-US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Olson publicou este texto na </a:t>
            </a:r>
            <a:r>
              <a:rPr i="1" lang="en-US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American Political Science Review</a:t>
            </a:r>
            <a:r>
              <a:rPr i="0" lang="en-US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em 1993, após um tempo de reflexão sobre seu trabalho no think tank que estudava países em transição</a:t>
            </a:r>
            <a:endParaRPr i="0" sz="24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609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5814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i="0" lang="en-US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 artigo tem como fio condutor as duas maiores perguntas teóricas da ciência política moderna:</a:t>
            </a:r>
            <a:endParaRPr i="0" sz="24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609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5814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i="1" lang="en-US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Como surgem os estados?</a:t>
            </a:r>
            <a:endParaRPr i="1" sz="24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609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400">
              <a:latin typeface="Open Sans"/>
              <a:ea typeface="Open Sans"/>
              <a:cs typeface="Open Sans"/>
              <a:sym typeface="Open Sans"/>
            </a:endParaRPr>
          </a:p>
          <a:p>
            <a:pPr indent="-35814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i="1" lang="en-US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Como uma ditadura dá lugar a uma democracia?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080299"/>
            <a:ext cx="2083148" cy="625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Arial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Dictatorship, Democracy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Arial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and Development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-33528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i="0" lang="en-US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Nenhuma sociedade funciona bem caso esteja em estado hobbesiano. Este é o primeiro pressuposto de Olson</a:t>
            </a:r>
            <a:endParaRPr i="0" sz="24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609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3528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i="0" lang="en-US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 competição anárquica, segundo o autor, leva ao estado de natureza que já descrevemos diversas vezes</a:t>
            </a:r>
            <a:endParaRPr i="0" sz="24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609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3528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i="0" lang="en-US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Mas qual seria então a saída? O contrato?</a:t>
            </a:r>
            <a:endParaRPr i="0" sz="24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609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3528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i="0" lang="en-US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Olson então discute o quão válida seria a saída contratualista</a:t>
            </a:r>
            <a:endParaRPr i="0" sz="24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609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3528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i="0" lang="en-US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Enquanto ele pode funcionar bem nas sociedades pequenas, nas grandes ele parece inviável. Por qual motivo?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080299"/>
            <a:ext cx="2083148" cy="625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Arial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Dictatorship, Democracy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Arial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and Development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5814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i="0" lang="en-US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Os acordos auto-regulados, segundo Olson, só funcionam em comunidades menores pois os benefícios são maiores do que os custos</a:t>
            </a:r>
            <a:endParaRPr i="0" sz="24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609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5814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i="0" lang="en-US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Já em sociedades diversas, cada indivíduo sacrifica muito de sua liberdade para ter benefícios pequenos, e ele/ela poderia facilmente adotar estratégias de dilema do prisioneiro e prejudicar seus vizinhos</a:t>
            </a:r>
            <a:endParaRPr i="0" sz="24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609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5814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i="0" lang="en-US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Assim, Olson </a:t>
            </a:r>
            <a:r>
              <a:rPr i="1" lang="en-US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não acredita que o estado nasce pela vontade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9" name="Google Shape;9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080299"/>
            <a:ext cx="2083148" cy="625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Arial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Dictatorship, Democracy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Arial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and Development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6" name="Google Shape;106;p19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-34671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i="0" lang="en-US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Olson então traça sua mais famosa distinção teórica: </a:t>
            </a:r>
            <a:r>
              <a:rPr i="1" lang="en-US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roving bandit versus stationary bandit</a:t>
            </a:r>
            <a:endParaRPr i="1" sz="24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609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400">
              <a:latin typeface="Open Sans"/>
              <a:ea typeface="Open Sans"/>
              <a:cs typeface="Open Sans"/>
              <a:sym typeface="Open Sans"/>
            </a:endParaRPr>
          </a:p>
          <a:p>
            <a:pPr indent="-34671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i="1" lang="en-US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Roving bandits</a:t>
            </a:r>
            <a:r>
              <a:rPr i="0" lang="en-US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são bandidos que saqueiam comunidades aleatoriamente, indo de uma para a outra</a:t>
            </a:r>
            <a:endParaRPr i="0" sz="24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609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4671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i="1" lang="en-US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Stationary bandits</a:t>
            </a:r>
            <a:r>
              <a:rPr i="0" lang="en-US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são aqueles que se instalam em uma comunidade e dela extraem renda permanente, como um </a:t>
            </a:r>
            <a:r>
              <a:rPr i="1" lang="en-US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warlord</a:t>
            </a:r>
            <a:endParaRPr i="1" sz="24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609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400">
              <a:latin typeface="Open Sans"/>
              <a:ea typeface="Open Sans"/>
              <a:cs typeface="Open Sans"/>
              <a:sym typeface="Open Sans"/>
            </a:endParaRPr>
          </a:p>
          <a:p>
            <a:pPr indent="-34671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i="0" lang="en-US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Seriam </a:t>
            </a:r>
            <a:r>
              <a:rPr i="1" lang="en-US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stationary bandits </a:t>
            </a:r>
            <a:r>
              <a:rPr i="0" lang="en-US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melhores do que </a:t>
            </a:r>
            <a:r>
              <a:rPr i="1" lang="en-US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roving bandits</a:t>
            </a:r>
            <a:r>
              <a:rPr i="0" lang="en-US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?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07" name="Google Shape;10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080299"/>
            <a:ext cx="2083148" cy="625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Arial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Dictatorship, Democracy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Arial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and Development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4" name="Google Shape;114;p20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5814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i="0" lang="en-US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Para Olson, </a:t>
            </a:r>
            <a:r>
              <a:rPr i="1" lang="en-US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sim</a:t>
            </a:r>
            <a:r>
              <a:rPr i="0" lang="en-US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i="1" lang="en-US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stationary bandits</a:t>
            </a:r>
            <a:r>
              <a:rPr i="0" lang="en-US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são melhores</a:t>
            </a:r>
            <a:endParaRPr i="0" sz="24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609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5814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i="1" lang="en-US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Stationary bandits</a:t>
            </a:r>
            <a:r>
              <a:rPr i="0" lang="en-US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têm interesse em estimular o crescimento da economia local no longo prazo pois assim seu patrimônio total aumentaria</a:t>
            </a:r>
            <a:endParaRPr i="0" sz="24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609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5814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i="0" lang="en-US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Já </a:t>
            </a:r>
            <a:r>
              <a:rPr i="1" lang="en-US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roving bandits </a:t>
            </a:r>
            <a:r>
              <a:rPr i="0" lang="en-US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acabam por dar incentivos contrários à população: sabendo que sua renda será em breve apropriada pelos saqueadores, um indivíduo racional não teria incentivo para produzir acima da subsistência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15" name="Google Shape;11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080299"/>
            <a:ext cx="2083148" cy="625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Arial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Dictatorship, Democracy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Arial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and Development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2" name="Google Shape;122;p21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5814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i="0" lang="en-US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Em troca de rendas maiores, o </a:t>
            </a:r>
            <a:r>
              <a:rPr i="1" lang="en-US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stationary bandit</a:t>
            </a:r>
            <a:r>
              <a:rPr i="0" lang="en-US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tem interesse em proteger a população dos </a:t>
            </a:r>
            <a:r>
              <a:rPr i="1" lang="en-US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roving bandits</a:t>
            </a:r>
            <a:r>
              <a:rPr i="0" lang="en-US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pois assim ele também garante seu lucro</a:t>
            </a:r>
            <a:endParaRPr i="0" sz="24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609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5814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i="0" lang="en-US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Com isso, está eliminado o estado de anarquia hobbesiano, não via contrato, mas via dominação</a:t>
            </a:r>
            <a:endParaRPr i="0" sz="24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609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5814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i="0" lang="en-US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Curiosamente, Olson chama isso de </a:t>
            </a:r>
            <a:r>
              <a:rPr i="1" lang="en-US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invisible hand</a:t>
            </a:r>
            <a:r>
              <a:rPr i="0" lang="en-US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: racionalmente, um </a:t>
            </a:r>
            <a:r>
              <a:rPr i="1" lang="en-US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stationary bandit</a:t>
            </a:r>
            <a:r>
              <a:rPr i="0" lang="en-US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é levado a prover bens públicos para os indivíduos em seus domínios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23" name="Google Shape;12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080299"/>
            <a:ext cx="2083148" cy="625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Arial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Dictatorship, Democracy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Arial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and Development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0" name="Google Shape;130;p22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-34671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i="0" lang="en-US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Olson entende que é possível conciliar o interesse do </a:t>
            </a:r>
            <a:r>
              <a:rPr i="1" lang="en-US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stationary bandit</a:t>
            </a:r>
            <a:r>
              <a:rPr i="0" lang="en-US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com o da população</a:t>
            </a:r>
            <a:endParaRPr i="0" sz="24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609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4671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i="0" lang="en-US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Mas se fosse este o caso, por que algumas ditaduras extraem quantidades enormes de renda da população?</a:t>
            </a:r>
            <a:endParaRPr i="0" sz="24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609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4671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i="0" lang="en-US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Por qual motivo alguns líderes vivem em palácios e gastam em projetos inúteis?</a:t>
            </a:r>
            <a:endParaRPr i="0" sz="24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609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4671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i="0" lang="en-US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 chave é que ditadores querem renda em troca de serviço de proteção… </a:t>
            </a:r>
            <a:r>
              <a:rPr i="1" lang="en-US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mas renda monopolista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31" name="Google Shape;13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080299"/>
            <a:ext cx="2083148" cy="625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