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35" name="Google Shape;135;p1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43" name="Google Shape;143;p1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51" name="Google Shape;151;p1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59" name="Google Shape;159;p1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67" name="Google Shape;167;p1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75" name="Google Shape;175;p15: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83" name="Google Shape;183;p1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91" name="Google Shape;191;p1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200" name="Google Shape;200;p1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209" name="Google Shape;209;p1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70" name="Google Shape;70;p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79" name="Google Shape;79;p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Google Shape;87;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95" name="Google Shape;95;p5: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03" name="Google Shape;103;p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11" name="Google Shape;111;p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19" name="Google Shape;119;p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27" name="Google Shape;127;p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56" name="Google Shape;56;p13"/>
          <p:cNvSpPr txBox="1"/>
          <p:nvPr>
            <p:ph idx="1" type="body"/>
          </p:nvPr>
        </p:nvSpPr>
        <p:spPr>
          <a:xfrm rot="5400000">
            <a:off x="2308948" y="-251550"/>
            <a:ext cx="4526100" cy="8229600"/>
          </a:xfrm>
          <a:prstGeom prst="rect">
            <a:avLst/>
          </a:prstGeom>
          <a:noFill/>
          <a:ln>
            <a:noFill/>
          </a:ln>
        </p:spPr>
        <p:txBody>
          <a:bodyPr anchorCtr="0" anchor="t" bIns="91425" lIns="91425" spcFirstLastPara="1" rIns="91425" wrap="square" tIns="91425">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1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C0C0C"/>
              </a:buClr>
              <a:buSzPts val="1200"/>
              <a:buFont typeface="Calibri"/>
              <a:buNone/>
              <a:defRPr b="0" i="0" sz="12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www.youtube.com/watch?v=msQ_khFmKtU"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www.youtube.com/watch?v=msQ_khFmKtU" TargetMode="External"/><Relationship Id="rId4" Type="http://schemas.openxmlformats.org/officeDocument/2006/relationships/image" Target="../media/image3.jp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100"/>
              <a:buFont typeface="Calibri"/>
              <a:buNone/>
            </a:pPr>
            <a:r>
              <a:rPr b="1" i="0" lang="en-US" sz="4800" u="none" cap="none" strike="noStrike">
                <a:solidFill>
                  <a:srgbClr val="000000"/>
                </a:solidFill>
                <a:latin typeface="Open Sans"/>
                <a:ea typeface="Open Sans"/>
                <a:cs typeface="Open Sans"/>
                <a:sym typeface="Open Sans"/>
              </a:rPr>
              <a:t>Sessão </a:t>
            </a:r>
            <a:r>
              <a:rPr b="1" lang="en-US" sz="4800">
                <a:solidFill>
                  <a:srgbClr val="000000"/>
                </a:solidFill>
                <a:latin typeface="Open Sans"/>
                <a:ea typeface="Open Sans"/>
                <a:cs typeface="Open Sans"/>
                <a:sym typeface="Open Sans"/>
              </a:rPr>
              <a:t>14 - O Desenho das Instituições </a:t>
            </a:r>
            <a:endParaRPr b="1" sz="4800">
              <a:latin typeface="Open Sans"/>
              <a:ea typeface="Open Sans"/>
              <a:cs typeface="Open Sans"/>
              <a:sym typeface="Open Sans"/>
            </a:endParaRPr>
          </a:p>
        </p:txBody>
      </p:sp>
      <p:sp>
        <p:nvSpPr>
          <p:cNvPr id="65" name="Google Shape;65;p1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100000"/>
              </a:lnSpc>
              <a:spcBef>
                <a:spcPts val="0"/>
              </a:spcBef>
              <a:spcAft>
                <a:spcPts val="0"/>
              </a:spcAft>
              <a:buClr>
                <a:schemeClr val="dk1"/>
              </a:buClr>
              <a:buSzPts val="555"/>
              <a:buFont typeface="Arial"/>
              <a:buNone/>
            </a:pPr>
            <a:r>
              <a:t/>
            </a:r>
            <a:endParaRPr sz="2400">
              <a:solidFill>
                <a:srgbClr val="24292E"/>
              </a:solidFill>
              <a:highlight>
                <a:srgbClr val="FFFFFF"/>
              </a:highlight>
              <a:latin typeface="Open Sans"/>
              <a:ea typeface="Open Sans"/>
              <a:cs typeface="Open Sans"/>
              <a:sym typeface="Open Sans"/>
            </a:endParaRPr>
          </a:p>
          <a:p>
            <a:pPr indent="0" lvl="0" marL="0" rtl="0" algn="ctr">
              <a:lnSpc>
                <a:spcPct val="100000"/>
              </a:lnSpc>
              <a:spcBef>
                <a:spcPts val="0"/>
              </a:spcBef>
              <a:spcAft>
                <a:spcPts val="0"/>
              </a:spcAft>
              <a:buClr>
                <a:schemeClr val="dk1"/>
              </a:buClr>
              <a:buSzPts val="555"/>
              <a:buFont typeface="Arial"/>
              <a:buNone/>
            </a:pPr>
            <a:r>
              <a:rPr lang="en-US" sz="2400">
                <a:solidFill>
                  <a:srgbClr val="24292E"/>
                </a:solidFill>
                <a:latin typeface="Open Sans"/>
                <a:ea typeface="Open Sans"/>
                <a:cs typeface="Open Sans"/>
                <a:sym typeface="Open Sans"/>
              </a:rPr>
              <a:t>Anthony Ogus - Economics and the Design of Regulatory Law</a:t>
            </a:r>
            <a:endParaRPr>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555"/>
              <a:buFont typeface="Arial"/>
              <a:buNone/>
            </a:pPr>
            <a:r>
              <a:t/>
            </a:r>
            <a:endParaRPr sz="2400">
              <a:solidFill>
                <a:srgbClr val="24292E"/>
              </a:solidFill>
              <a:highlight>
                <a:srgbClr val="FFFFFF"/>
              </a:highlight>
              <a:latin typeface="Open Sans"/>
              <a:ea typeface="Open Sans"/>
              <a:cs typeface="Open Sans"/>
              <a:sym typeface="Open Sans"/>
            </a:endParaRPr>
          </a:p>
        </p:txBody>
      </p:sp>
      <p:pic>
        <p:nvPicPr>
          <p:cNvPr id="66" name="Google Shape;66;p14"/>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38" name="Google Shape;138;p23"/>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 primeiro aspecto da </a:t>
            </a:r>
            <a:r>
              <a:rPr i="1" lang="en-US" sz="2400">
                <a:latin typeface="Open Sans"/>
                <a:ea typeface="Open Sans"/>
                <a:cs typeface="Open Sans"/>
                <a:sym typeface="Open Sans"/>
              </a:rPr>
              <a:t>regulatory failure</a:t>
            </a:r>
            <a:r>
              <a:rPr lang="en-US" sz="2400">
                <a:latin typeface="Open Sans"/>
                <a:ea typeface="Open Sans"/>
                <a:cs typeface="Open Sans"/>
                <a:sym typeface="Open Sans"/>
              </a:rPr>
              <a:t> vem da </a:t>
            </a:r>
            <a:r>
              <a:rPr i="1" lang="en-US" sz="2400">
                <a:latin typeface="Open Sans"/>
                <a:ea typeface="Open Sans"/>
                <a:cs typeface="Open Sans"/>
                <a:sym typeface="Open Sans"/>
              </a:rPr>
              <a:t>regulatory capture</a:t>
            </a:r>
            <a:r>
              <a:rPr lang="en-US" sz="2400">
                <a:latin typeface="Open Sans"/>
                <a:ea typeface="Open Sans"/>
                <a:cs typeface="Open Sans"/>
                <a:sym typeface="Open Sans"/>
              </a:rPr>
              <a:t>, ou seja, a noção de que agências reguladoras também são capturadas por interesses privados e passam a atuar para defender tais interesses e não a vontade geral</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Agências poderiam ser capturadas de diversas formas, via propinas, indicações políticas, contribuições para eleições, negociatas com membros das reguladoras, etc</a:t>
            </a:r>
            <a:endParaRPr>
              <a:latin typeface="Open Sans"/>
              <a:ea typeface="Open Sans"/>
              <a:cs typeface="Open Sans"/>
              <a:sym typeface="Open Sans"/>
            </a:endParaRPr>
          </a:p>
        </p:txBody>
      </p:sp>
      <p:pic>
        <p:nvPicPr>
          <p:cNvPr id="139" name="Google Shape;139;p23"/>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46" name="Google Shape;146;p24"/>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Chega então uma nova forma de se entender a regulação: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Vários dos serviços então sob o monopólio do estado passam a ser fornecidos por empresas privadas (água, luz, saúde pública, etc), e a regulação então se foca em manter condições competitivas para o mercado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 avaliação da qualidade e dos riscos tornam-se objeto de regulação apenas quando o mercado não opera com razoável nível de competição</a:t>
            </a:r>
            <a:endParaRPr>
              <a:latin typeface="Open Sans"/>
              <a:ea typeface="Open Sans"/>
              <a:cs typeface="Open Sans"/>
              <a:sym typeface="Open Sans"/>
            </a:endParaRPr>
          </a:p>
        </p:txBody>
      </p:sp>
      <p:pic>
        <p:nvPicPr>
          <p:cNvPr id="147" name="Google Shape;147;p24"/>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54" name="Google Shape;154;p25"/>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i="1" lang="en-US" sz="2400">
                <a:latin typeface="Open Sans"/>
                <a:ea typeface="Open Sans"/>
                <a:cs typeface="Open Sans"/>
                <a:sym typeface="Open Sans"/>
              </a:rPr>
              <a:t>Regulação social</a:t>
            </a:r>
            <a:r>
              <a:rPr lang="en-US" sz="2400">
                <a:latin typeface="Open Sans"/>
                <a:ea typeface="Open Sans"/>
                <a:cs typeface="Open Sans"/>
                <a:sym typeface="Open Sans"/>
              </a:rPr>
              <a:t>: alguns dos incentivos sociais passam a ser substituídos por incentivos financeiros, tal como bônus por produtividade</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As indústrias e a sociedade civil adotam o princípio de “</a:t>
            </a:r>
            <a:r>
              <a:rPr i="1" lang="en-US" sz="2400">
                <a:latin typeface="Open Sans"/>
                <a:ea typeface="Open Sans"/>
                <a:cs typeface="Open Sans"/>
                <a:sym typeface="Open Sans"/>
              </a:rPr>
              <a:t>co-regulamentação</a:t>
            </a:r>
            <a:r>
              <a:rPr lang="en-US" sz="2400">
                <a:latin typeface="Open Sans"/>
                <a:ea typeface="Open Sans"/>
                <a:cs typeface="Open Sans"/>
                <a:sym typeface="Open Sans"/>
              </a:rPr>
              <a:t>”, na qual as decisões são tomadas em conjunto com diversos atores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 estado afirma apenas quais são os objetivos centrais do serviço, deixando o resto a cargo dos fornecedores</a:t>
            </a:r>
            <a:endParaRPr>
              <a:latin typeface="Open Sans"/>
              <a:ea typeface="Open Sans"/>
              <a:cs typeface="Open Sans"/>
              <a:sym typeface="Open Sans"/>
            </a:endParaRPr>
          </a:p>
        </p:txBody>
      </p:sp>
      <p:pic>
        <p:nvPicPr>
          <p:cNvPr id="155" name="Google Shape;155;p25"/>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62" name="Google Shape;162;p26"/>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Uma das mudanças principais deste novo paradigma da regulação é o foco no custo-benefício da regulação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Obter informações necessárias, prover os incentivos corretos, entender os custos indiretos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Há também </a:t>
            </a:r>
            <a:r>
              <a:rPr i="1" lang="en-US" sz="2400">
                <a:latin typeface="Open Sans"/>
                <a:ea typeface="Open Sans"/>
                <a:cs typeface="Open Sans"/>
                <a:sym typeface="Open Sans"/>
              </a:rPr>
              <a:t>deadweight</a:t>
            </a:r>
            <a:r>
              <a:rPr lang="en-US" sz="2400">
                <a:latin typeface="Open Sans"/>
                <a:ea typeface="Open Sans"/>
                <a:cs typeface="Open Sans"/>
                <a:sym typeface="Open Sans"/>
              </a:rPr>
              <a:t> </a:t>
            </a:r>
            <a:r>
              <a:rPr i="1" lang="en-US" sz="2400">
                <a:latin typeface="Open Sans"/>
                <a:ea typeface="Open Sans"/>
                <a:cs typeface="Open Sans"/>
                <a:sym typeface="Open Sans"/>
              </a:rPr>
              <a:t>losses</a:t>
            </a:r>
            <a:r>
              <a:rPr lang="en-US" sz="2400">
                <a:latin typeface="Open Sans"/>
                <a:ea typeface="Open Sans"/>
                <a:cs typeface="Open Sans"/>
                <a:sym typeface="Open Sans"/>
              </a:rPr>
              <a:t> causadas pela redução da concorrência, aumento de preços finais pelo acréscimo de custos de </a:t>
            </a:r>
            <a:r>
              <a:rPr i="1" lang="en-US" sz="2400">
                <a:latin typeface="Open Sans"/>
                <a:ea typeface="Open Sans"/>
                <a:cs typeface="Open Sans"/>
                <a:sym typeface="Open Sans"/>
              </a:rPr>
              <a:t>compliance</a:t>
            </a:r>
            <a:r>
              <a:rPr lang="en-US" sz="2400">
                <a:latin typeface="Open Sans"/>
                <a:ea typeface="Open Sans"/>
                <a:cs typeface="Open Sans"/>
                <a:sym typeface="Open Sans"/>
              </a:rPr>
              <a:t>, etc</a:t>
            </a:r>
            <a:endParaRPr>
              <a:latin typeface="Open Sans"/>
              <a:ea typeface="Open Sans"/>
              <a:cs typeface="Open Sans"/>
              <a:sym typeface="Open Sans"/>
            </a:endParaRPr>
          </a:p>
        </p:txBody>
      </p:sp>
      <p:pic>
        <p:nvPicPr>
          <p:cNvPr id="163" name="Google Shape;163;p26"/>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70" name="Google Shape;170;p27"/>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Qual o melhor modo de aplicar punições aos que descumprem os regulamentos?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Ainda hoje é comum o argumento de que o correto é dar multas vultosas às empresas a fim de exemplificar a conduta aos outros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Ogus, em contraste, afirma que uma melhor alternativa seria aplicar punições menores mas com grande certeza, baseando-se em Gary Becker</a:t>
            </a:r>
            <a:endParaRPr>
              <a:latin typeface="Open Sans"/>
              <a:ea typeface="Open Sans"/>
              <a:cs typeface="Open Sans"/>
              <a:sym typeface="Open Sans"/>
            </a:endParaRPr>
          </a:p>
        </p:txBody>
      </p:sp>
      <p:pic>
        <p:nvPicPr>
          <p:cNvPr id="171" name="Google Shape;171;p27"/>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78" name="Google Shape;178;p28"/>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Por fim, Ogus discute problemas relacionados à economia comportamental e paternalismo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Autores como Kahneman e Tversky afirmam que os indivíduos são excessivamente avessos a risco, o que acarreta em grandes custos de monitoramento e </a:t>
            </a:r>
            <a:r>
              <a:rPr i="1" lang="en-US" sz="2400">
                <a:latin typeface="Open Sans"/>
                <a:ea typeface="Open Sans"/>
                <a:cs typeface="Open Sans"/>
                <a:sym typeface="Open Sans"/>
              </a:rPr>
              <a:t>trade-off</a:t>
            </a:r>
            <a:r>
              <a:rPr lang="en-US" sz="2400">
                <a:latin typeface="Open Sans"/>
                <a:ea typeface="Open Sans"/>
                <a:cs typeface="Open Sans"/>
                <a:sym typeface="Open Sans"/>
              </a:rPr>
              <a:t> enviesados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Também, a percepção de risco também é ruim entre os indivíduos o que os leva a alocar recursos de forma ineficiente</a:t>
            </a:r>
            <a:endParaRPr>
              <a:latin typeface="Open Sans"/>
              <a:ea typeface="Open Sans"/>
              <a:cs typeface="Open Sans"/>
              <a:sym typeface="Open Sans"/>
            </a:endParaRPr>
          </a:p>
        </p:txBody>
      </p:sp>
      <p:pic>
        <p:nvPicPr>
          <p:cNvPr id="179" name="Google Shape;179;p28"/>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86" name="Google Shape;186;p29"/>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Esta aversão ao risco também alimenta um comportamento paternalista da parte dos reguladores: os problemas devem ser mínimos e evitados a qualquer custo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Os reguladores, assim, dão a si mesmos grande poder sobre o trabalho local, limitando o espaço de atuação dos indivíduos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Talvez pelo “politicamente correto”, como a defesa dos trabalhadores, esse tópico é raramente questionado</a:t>
            </a:r>
            <a:endParaRPr>
              <a:latin typeface="Open Sans"/>
              <a:ea typeface="Open Sans"/>
              <a:cs typeface="Open Sans"/>
              <a:sym typeface="Open Sans"/>
            </a:endParaRPr>
          </a:p>
        </p:txBody>
      </p:sp>
      <p:pic>
        <p:nvPicPr>
          <p:cNvPr id="187" name="Google Shape;187;p29"/>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Bootleggers and Baptists</a:t>
            </a:r>
            <a:endParaRPr>
              <a:latin typeface="Open Sans"/>
              <a:ea typeface="Open Sans"/>
              <a:cs typeface="Open Sans"/>
              <a:sym typeface="Open Sans"/>
            </a:endParaRPr>
          </a:p>
        </p:txBody>
      </p:sp>
      <p:sp>
        <p:nvSpPr>
          <p:cNvPr id="194" name="Google Shape;194;p30"/>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a:bodyPr>
          <a:lstStyle/>
          <a:p>
            <a:pPr indent="-381000" lvl="0" marL="457200" marR="0" rtl="0" algn="l">
              <a:lnSpc>
                <a:spcPct val="150000"/>
              </a:lnSpc>
              <a:spcBef>
                <a:spcPts val="0"/>
              </a:spcBef>
              <a:spcAft>
                <a:spcPts val="0"/>
              </a:spcAft>
              <a:buSzPts val="2400"/>
              <a:buFont typeface="Open Sans"/>
              <a:buChar char="•"/>
            </a:pPr>
            <a:r>
              <a:rPr lang="en-US" sz="2400" u="sng">
                <a:solidFill>
                  <a:schemeClr val="hlink"/>
                </a:solidFill>
                <a:latin typeface="Open Sans"/>
                <a:ea typeface="Open Sans"/>
                <a:cs typeface="Open Sans"/>
                <a:sym typeface="Open Sans"/>
                <a:hlinkClick r:id="rId3"/>
              </a:rPr>
              <a:t>https://www.youtube.com/watch?v=msQ_khFmKtU</a:t>
            </a:r>
            <a:r>
              <a:rPr lang="en-US" sz="2400">
                <a:latin typeface="Open Sans"/>
                <a:ea typeface="Open Sans"/>
                <a:cs typeface="Open Sans"/>
                <a:sym typeface="Open Sans"/>
              </a:rPr>
              <a:t> </a:t>
            </a:r>
            <a:endParaRPr>
              <a:latin typeface="Open Sans"/>
              <a:ea typeface="Open Sans"/>
              <a:cs typeface="Open Sans"/>
              <a:sym typeface="Open Sans"/>
            </a:endParaRPr>
          </a:p>
        </p:txBody>
      </p:sp>
      <p:pic>
        <p:nvPicPr>
          <p:cNvPr descr="Screenshot_2017-05-08_04-51-22.png" id="195" name="Google Shape;195;p30"/>
          <p:cNvPicPr preferRelativeResize="0"/>
          <p:nvPr/>
        </p:nvPicPr>
        <p:blipFill rotWithShape="1">
          <a:blip r:embed="rId4">
            <a:alphaModFix/>
          </a:blip>
          <a:srcRect b="0" l="0" r="0" t="0"/>
          <a:stretch/>
        </p:blipFill>
        <p:spPr>
          <a:xfrm>
            <a:off x="457200" y="2565325"/>
            <a:ext cx="8229600" cy="3437199"/>
          </a:xfrm>
          <a:prstGeom prst="rect">
            <a:avLst/>
          </a:prstGeom>
          <a:noFill/>
          <a:ln>
            <a:noFill/>
          </a:ln>
        </p:spPr>
      </p:pic>
      <p:pic>
        <p:nvPicPr>
          <p:cNvPr id="196" name="Google Shape;196;p30"/>
          <p:cNvPicPr preferRelativeResize="0"/>
          <p:nvPr/>
        </p:nvPicPr>
        <p:blipFill>
          <a:blip r:embed="rId5">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Bootleggers and Baptists</a:t>
            </a:r>
            <a:endParaRPr>
              <a:latin typeface="Open Sans"/>
              <a:ea typeface="Open Sans"/>
              <a:cs typeface="Open Sans"/>
              <a:sym typeface="Open Sans"/>
            </a:endParaRPr>
          </a:p>
        </p:txBody>
      </p:sp>
      <p:sp>
        <p:nvSpPr>
          <p:cNvPr id="203" name="Google Shape;203;p31"/>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a:bodyPr>
          <a:lstStyle/>
          <a:p>
            <a:pPr indent="0" lvl="0" marL="0" marR="0" rtl="0" algn="l">
              <a:lnSpc>
                <a:spcPct val="150000"/>
              </a:lnSpc>
              <a:spcBef>
                <a:spcPts val="0"/>
              </a:spcBef>
              <a:spcAft>
                <a:spcPts val="0"/>
              </a:spcAft>
              <a:buSzPts val="2400"/>
              <a:buNone/>
            </a:pPr>
            <a:r>
              <a:t/>
            </a:r>
            <a:endParaRPr sz="2400"/>
          </a:p>
        </p:txBody>
      </p:sp>
      <p:sp>
        <p:nvSpPr>
          <p:cNvPr descr="&quot;Bootleggers and Baptists&quot; by @LearnLiberty ► Get Learn Liberty updates in your inbox!  http://LearnLiberty.org/subscribe  We all know bootleggers and Baptists rarely see eye to eye. Ask one group and its members will probably tell you they despise the other group. Yet, when it comes to government regulation, both bootleggers and Baptists work together. Prof. Bruce Yandle explains that this happens because both groups actually desire the same outcome. The Baptists benefit, for example, from laws that make the sale of alcoholic beverages illegal on Sundays. Bootleggers benefit because now they can sell alcohol on Sundays. Groups who would never meet together but both desire the same outcome can often be found upon closer examination of many government regulations. Prof. Yandle demonstrates how environmental regulations fit into the bootlegger-Baptist theory. What are some other &quot;bootleggers&quot; and &quot;Baptists&quot; who benefit from government regulations? Let us know in the comments.  ► Like us on Facebook! http://facebook.com/LearnLiberty ► Follow us on Twitter! http://twitter.com/LearnLiberty ► Follow us again on Google+! http://bit.ly/13BCpFe ► Watch more videos: http://LearnLiberty.org" id="204" name="Google Shape;204;p31" title="Bootleggers and Baptists | Learn Liberty">
            <a:hlinkClick r:id="rId3"/>
          </p:cNvPr>
          <p:cNvSpPr/>
          <p:nvPr/>
        </p:nvSpPr>
        <p:spPr>
          <a:xfrm>
            <a:off x="457200" y="1417625"/>
            <a:ext cx="8229600" cy="45919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1"/>
          <p:cNvPicPr preferRelativeResize="0"/>
          <p:nvPr/>
        </p:nvPicPr>
        <p:blipFill>
          <a:blip r:embed="rId5">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Open Sans"/>
                <a:ea typeface="Open Sans"/>
                <a:cs typeface="Open Sans"/>
                <a:sym typeface="Open Sans"/>
              </a:rPr>
              <a:t>Questões</a:t>
            </a:r>
            <a:endParaRPr>
              <a:latin typeface="Open Sans"/>
              <a:ea typeface="Open Sans"/>
              <a:cs typeface="Open Sans"/>
              <a:sym typeface="Open Sans"/>
            </a:endParaRPr>
          </a:p>
        </p:txBody>
      </p:sp>
      <p:sp>
        <p:nvSpPr>
          <p:cNvPr id="212" name="Google Shape;212;p32"/>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rtl="0" algn="l">
              <a:lnSpc>
                <a:spcPct val="150000"/>
              </a:lnSpc>
              <a:spcBef>
                <a:spcPts val="0"/>
              </a:spcBef>
              <a:spcAft>
                <a:spcPts val="0"/>
              </a:spcAft>
              <a:buClr>
                <a:schemeClr val="dk1"/>
              </a:buClr>
              <a:buSzPct val="100000"/>
              <a:buFont typeface="Open Sans"/>
              <a:buChar char="•"/>
            </a:pPr>
            <a:r>
              <a:rPr lang="en-US" sz="2400">
                <a:latin typeface="Open Sans"/>
                <a:ea typeface="Open Sans"/>
                <a:cs typeface="Open Sans"/>
                <a:sym typeface="Open Sans"/>
              </a:rPr>
              <a:t>Ogus menciona que um dos princípios de administração pública Tiebout (1956), depois retomado por Vincent Ostrom, é o da competição burocrática. Quais as vantagens e desvantagens deste modelo na União Européia?</a:t>
            </a:r>
            <a:endParaRPr sz="2400">
              <a:latin typeface="Open Sans"/>
              <a:ea typeface="Open Sans"/>
              <a:cs typeface="Open Sans"/>
              <a:sym typeface="Open Sans"/>
            </a:endParaRPr>
          </a:p>
          <a:p>
            <a:pPr indent="0" lvl="0" marL="40640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rtl="0" algn="l">
              <a:lnSpc>
                <a:spcPct val="150000"/>
              </a:lnSpc>
              <a:spcBef>
                <a:spcPts val="0"/>
              </a:spcBef>
              <a:spcAft>
                <a:spcPts val="0"/>
              </a:spcAft>
              <a:buClr>
                <a:schemeClr val="dk1"/>
              </a:buClr>
              <a:buSzPct val="100000"/>
              <a:buFont typeface="Open Sans"/>
              <a:buChar char="•"/>
            </a:pPr>
            <a:r>
              <a:rPr lang="en-US" sz="2400">
                <a:latin typeface="Open Sans"/>
                <a:ea typeface="Open Sans"/>
                <a:cs typeface="Open Sans"/>
                <a:sym typeface="Open Sans"/>
              </a:rPr>
              <a:t>Podem a aversão ao risco e o paternalismo levarem a sociedade a uma “tirania dos </a:t>
            </a:r>
            <a:r>
              <a:rPr i="1" lang="en-US" sz="2400">
                <a:latin typeface="Open Sans"/>
                <a:ea typeface="Open Sans"/>
                <a:cs typeface="Open Sans"/>
                <a:sym typeface="Open Sans"/>
              </a:rPr>
              <a:t>experts</a:t>
            </a:r>
            <a:r>
              <a:rPr lang="en-US" sz="2400">
                <a:latin typeface="Open Sans"/>
                <a:ea typeface="Open Sans"/>
                <a:cs typeface="Open Sans"/>
                <a:sym typeface="Open Sans"/>
              </a:rPr>
              <a:t>”? Quais seriam os problemas relacionados ao domínio dos especialistas?</a:t>
            </a:r>
            <a:endParaRPr>
              <a:latin typeface="Open Sans"/>
              <a:ea typeface="Open Sans"/>
              <a:cs typeface="Open Sans"/>
              <a:sym typeface="Open Sans"/>
            </a:endParaRPr>
          </a:p>
        </p:txBody>
      </p:sp>
      <p:pic>
        <p:nvPicPr>
          <p:cNvPr id="213" name="Google Shape;213;p32"/>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Anthony Ogus</a:t>
            </a:r>
            <a:endParaRPr>
              <a:latin typeface="Open Sans"/>
              <a:ea typeface="Open Sans"/>
              <a:cs typeface="Open Sans"/>
              <a:sym typeface="Open Sans"/>
            </a:endParaRPr>
          </a:p>
        </p:txBody>
      </p:sp>
      <p:sp>
        <p:nvSpPr>
          <p:cNvPr id="73" name="Google Shape;73;p15"/>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a:bodyPr>
          <a:lstStyle/>
          <a:p>
            <a:pPr indent="-363220" lvl="0" marL="457200" marR="0" rtl="0" algn="l">
              <a:lnSpc>
                <a:spcPct val="180000"/>
              </a:lnSpc>
              <a:spcBef>
                <a:spcPts val="0"/>
              </a:spcBef>
              <a:spcAft>
                <a:spcPts val="0"/>
              </a:spcAft>
              <a:buSzPts val="2120"/>
              <a:buFont typeface="Open Sans"/>
              <a:buChar char="•"/>
            </a:pPr>
            <a:r>
              <a:rPr lang="en-US" sz="2120">
                <a:latin typeface="Open Sans"/>
                <a:ea typeface="Open Sans"/>
                <a:cs typeface="Open Sans"/>
                <a:sym typeface="Open Sans"/>
              </a:rPr>
              <a:t>Jurista inglês (1954)</a:t>
            </a:r>
            <a:endParaRPr sz="2860">
              <a:latin typeface="Open Sans"/>
              <a:ea typeface="Open Sans"/>
              <a:cs typeface="Open Sans"/>
              <a:sym typeface="Open Sans"/>
            </a:endParaRPr>
          </a:p>
          <a:p>
            <a:pPr indent="-363220" lvl="0" marL="457200" marR="0" rtl="0" algn="l">
              <a:lnSpc>
                <a:spcPct val="180000"/>
              </a:lnSpc>
              <a:spcBef>
                <a:spcPts val="0"/>
              </a:spcBef>
              <a:spcAft>
                <a:spcPts val="0"/>
              </a:spcAft>
              <a:buSzPts val="2120"/>
              <a:buFont typeface="Open Sans"/>
              <a:buChar char="•"/>
            </a:pPr>
            <a:r>
              <a:rPr lang="en-US" sz="2120">
                <a:latin typeface="Open Sans"/>
                <a:ea typeface="Open Sans"/>
                <a:cs typeface="Open Sans"/>
                <a:sym typeface="Open Sans"/>
              </a:rPr>
              <a:t>Professor emérito de direito (U Man)</a:t>
            </a:r>
            <a:endParaRPr sz="2860">
              <a:latin typeface="Open Sans"/>
              <a:ea typeface="Open Sans"/>
              <a:cs typeface="Open Sans"/>
              <a:sym typeface="Open Sans"/>
            </a:endParaRPr>
          </a:p>
          <a:p>
            <a:pPr indent="-363220" lvl="0" marL="457200" marR="0" rtl="0" algn="l">
              <a:lnSpc>
                <a:spcPct val="180000"/>
              </a:lnSpc>
              <a:spcBef>
                <a:spcPts val="0"/>
              </a:spcBef>
              <a:spcAft>
                <a:spcPts val="0"/>
              </a:spcAft>
              <a:buSzPts val="2120"/>
              <a:buFont typeface="Open Sans"/>
              <a:buChar char="•"/>
            </a:pPr>
            <a:r>
              <a:rPr lang="en-US" sz="2120">
                <a:latin typeface="Open Sans"/>
                <a:ea typeface="Open Sans"/>
                <a:cs typeface="Open Sans"/>
                <a:sym typeface="Open Sans"/>
              </a:rPr>
              <a:t>Especialista em regulação</a:t>
            </a:r>
            <a:endParaRPr sz="2860">
              <a:latin typeface="Open Sans"/>
              <a:ea typeface="Open Sans"/>
              <a:cs typeface="Open Sans"/>
              <a:sym typeface="Open Sans"/>
            </a:endParaRPr>
          </a:p>
          <a:p>
            <a:pPr indent="-363220" lvl="0" marL="457200" marR="0" rtl="0" algn="l">
              <a:lnSpc>
                <a:spcPct val="180000"/>
              </a:lnSpc>
              <a:spcBef>
                <a:spcPts val="0"/>
              </a:spcBef>
              <a:spcAft>
                <a:spcPts val="0"/>
              </a:spcAft>
              <a:buSzPts val="2120"/>
              <a:buFont typeface="Open Sans"/>
              <a:buChar char="•"/>
            </a:pPr>
            <a:r>
              <a:rPr lang="en-US" sz="2120">
                <a:latin typeface="Open Sans"/>
                <a:ea typeface="Open Sans"/>
                <a:cs typeface="Open Sans"/>
                <a:sym typeface="Open Sans"/>
              </a:rPr>
              <a:t>CBE e Fellow of the British Academy</a:t>
            </a:r>
            <a:endParaRPr sz="2860">
              <a:latin typeface="Open Sans"/>
              <a:ea typeface="Open Sans"/>
              <a:cs typeface="Open Sans"/>
              <a:sym typeface="Open Sans"/>
            </a:endParaRPr>
          </a:p>
          <a:p>
            <a:pPr indent="-363220" lvl="0" marL="457200" marR="0" rtl="0" algn="l">
              <a:lnSpc>
                <a:spcPct val="180000"/>
              </a:lnSpc>
              <a:spcBef>
                <a:spcPts val="0"/>
              </a:spcBef>
              <a:spcAft>
                <a:spcPts val="0"/>
              </a:spcAft>
              <a:buSzPts val="2120"/>
              <a:buFont typeface="Open Sans"/>
              <a:buChar char="•"/>
            </a:pPr>
            <a:r>
              <a:rPr lang="en-US" sz="2120">
                <a:latin typeface="Open Sans"/>
                <a:ea typeface="Open Sans"/>
                <a:cs typeface="Open Sans"/>
                <a:sym typeface="Open Sans"/>
              </a:rPr>
              <a:t>Grande conhecedor de ópera: segundo seu site, já assistiu a mais de 1500 montagens e visitou 30 países por música!</a:t>
            </a:r>
            <a:endParaRPr sz="2860">
              <a:latin typeface="Open Sans"/>
              <a:ea typeface="Open Sans"/>
              <a:cs typeface="Open Sans"/>
              <a:sym typeface="Open Sans"/>
            </a:endParaRPr>
          </a:p>
        </p:txBody>
      </p:sp>
      <p:pic>
        <p:nvPicPr>
          <p:cNvPr descr="anthony-ogus.jpg" id="74" name="Google Shape;74;p15"/>
          <p:cNvPicPr preferRelativeResize="0"/>
          <p:nvPr/>
        </p:nvPicPr>
        <p:blipFill rotWithShape="1">
          <a:blip r:embed="rId3">
            <a:alphaModFix/>
          </a:blip>
          <a:srcRect b="0" l="0" r="0" t="0"/>
          <a:stretch/>
        </p:blipFill>
        <p:spPr>
          <a:xfrm>
            <a:off x="6170150" y="1417625"/>
            <a:ext cx="2916874" cy="2571450"/>
          </a:xfrm>
          <a:prstGeom prst="rect">
            <a:avLst/>
          </a:prstGeom>
          <a:noFill/>
          <a:ln>
            <a:noFill/>
          </a:ln>
        </p:spPr>
      </p:pic>
      <p:pic>
        <p:nvPicPr>
          <p:cNvPr id="75" name="Google Shape;75;p15"/>
          <p:cNvPicPr preferRelativeResize="0"/>
          <p:nvPr/>
        </p:nvPicPr>
        <p:blipFill>
          <a:blip r:embed="rId4">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82" name="Google Shape;82;p16"/>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Como estabelecer um marco regulatório que garanta a eficiência econômica ao mesmo tempo que promova a liberdade individual?</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 regulação é um fenômeno complexo do ponto de vista político, jurídico e econômico, e sempre envolve análises que integram estas 3 disciplinas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Ogus comenta que a disciplina mudou muito nos últimos 20 anos: mas que mudanças foram estas?</a:t>
            </a:r>
            <a:endParaRPr>
              <a:latin typeface="Open Sans"/>
              <a:ea typeface="Open Sans"/>
              <a:cs typeface="Open Sans"/>
              <a:sym typeface="Open Sans"/>
            </a:endParaRPr>
          </a:p>
        </p:txBody>
      </p:sp>
      <p:pic>
        <p:nvPicPr>
          <p:cNvPr id="83" name="Google Shape;83;p16"/>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90" name="Google Shape;90;p17"/>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Ogus começa com uma breve consideração a respeito da regulação da atividade comercial nos anos 1960 e 1970</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i="1" lang="en-US" sz="2400">
                <a:latin typeface="Open Sans"/>
                <a:ea typeface="Open Sans"/>
                <a:cs typeface="Open Sans"/>
                <a:sym typeface="Open Sans"/>
              </a:rPr>
              <a:t>Economia: </a:t>
            </a:r>
            <a:r>
              <a:rPr lang="en-US" sz="2400">
                <a:latin typeface="Open Sans"/>
                <a:ea typeface="Open Sans"/>
                <a:cs typeface="Open Sans"/>
                <a:sym typeface="Open Sans"/>
              </a:rPr>
              <a:t>o direito público basicamente se ocupava de controlar a atuação do estado, o qual produzia uma série de atividades diretamente, ou influenciava (ou participava) da condução dos negócios de diversas empresas privadas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Pouco interesse dos pensadores do direito em como promover maior competição entre empresas privadas</a:t>
            </a:r>
            <a:endParaRPr>
              <a:latin typeface="Open Sans"/>
              <a:ea typeface="Open Sans"/>
              <a:cs typeface="Open Sans"/>
              <a:sym typeface="Open Sans"/>
            </a:endParaRPr>
          </a:p>
        </p:txBody>
      </p:sp>
      <p:pic>
        <p:nvPicPr>
          <p:cNvPr id="91" name="Google Shape;91;p17"/>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98" name="Google Shape;98;p18"/>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i="1" lang="en-US" sz="2400">
                <a:latin typeface="Open Sans"/>
                <a:ea typeface="Open Sans"/>
                <a:cs typeface="Open Sans"/>
                <a:sym typeface="Open Sans"/>
              </a:rPr>
              <a:t>Regulação social</a:t>
            </a:r>
            <a:r>
              <a:rPr lang="en-US" sz="2400">
                <a:latin typeface="Open Sans"/>
                <a:ea typeface="Open Sans"/>
                <a:cs typeface="Open Sans"/>
                <a:sym typeface="Open Sans"/>
              </a:rPr>
              <a:t>: princípios provenientes da administração pública destinados a regular os riscos à saúde e segurança do trabalho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Atenção ao direito do consumidor, visando assegurar que os produtos finais tenham a qualidade satisfatória determinada pelas agências sanitárias e de controle de produção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Em resumo, </a:t>
            </a:r>
            <a:r>
              <a:rPr i="1" lang="en-US" sz="2400">
                <a:latin typeface="Open Sans"/>
                <a:ea typeface="Open Sans"/>
                <a:cs typeface="Open Sans"/>
                <a:sym typeface="Open Sans"/>
              </a:rPr>
              <a:t>falhas de mercado eram tidas como inevitáveis e frequentes</a:t>
            </a:r>
            <a:r>
              <a:rPr lang="en-US" sz="2400">
                <a:latin typeface="Open Sans"/>
                <a:ea typeface="Open Sans"/>
                <a:cs typeface="Open Sans"/>
                <a:sym typeface="Open Sans"/>
              </a:rPr>
              <a:t>, sendo necessária constante intervenção pública</a:t>
            </a:r>
            <a:endParaRPr>
              <a:latin typeface="Open Sans"/>
              <a:ea typeface="Open Sans"/>
              <a:cs typeface="Open Sans"/>
              <a:sym typeface="Open Sans"/>
            </a:endParaRPr>
          </a:p>
        </p:txBody>
      </p:sp>
      <p:pic>
        <p:nvPicPr>
          <p:cNvPr id="99" name="Google Shape;99;p18"/>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06" name="Google Shape;106;p19"/>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Tais problemas remontam aos anos 60 e 70, onde assumia-se que o mercado livre tinha problemas inerentes, como grandes assimetrias de informação entre produtores e consumidores e constante possibilidade de que as interações entre ambos se tornassem dilemas do prisioneiro para os compradores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Não se assumia que as possíveis </a:t>
            </a:r>
            <a:r>
              <a:rPr i="1" lang="en-US" sz="2400">
                <a:latin typeface="Open Sans"/>
                <a:ea typeface="Open Sans"/>
                <a:cs typeface="Open Sans"/>
                <a:sym typeface="Open Sans"/>
              </a:rPr>
              <a:t>government failures</a:t>
            </a:r>
            <a:r>
              <a:rPr lang="en-US" sz="2400">
                <a:latin typeface="Open Sans"/>
                <a:ea typeface="Open Sans"/>
                <a:cs typeface="Open Sans"/>
                <a:sym typeface="Open Sans"/>
              </a:rPr>
              <a:t>, muito ressaltadas nas análises da </a:t>
            </a:r>
            <a:r>
              <a:rPr i="1" lang="en-US" sz="2400">
                <a:latin typeface="Open Sans"/>
                <a:ea typeface="Open Sans"/>
                <a:cs typeface="Open Sans"/>
                <a:sym typeface="Open Sans"/>
              </a:rPr>
              <a:t>public choice</a:t>
            </a:r>
            <a:endParaRPr>
              <a:latin typeface="Open Sans"/>
              <a:ea typeface="Open Sans"/>
              <a:cs typeface="Open Sans"/>
              <a:sym typeface="Open Sans"/>
            </a:endParaRPr>
          </a:p>
        </p:txBody>
      </p:sp>
      <p:pic>
        <p:nvPicPr>
          <p:cNvPr id="107" name="Google Shape;107;p19"/>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14" name="Google Shape;114;p20"/>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 ênfase nas falhas do governo é dada pela </a:t>
            </a:r>
            <a:r>
              <a:rPr i="1" lang="en-US" sz="2400">
                <a:latin typeface="Open Sans"/>
                <a:ea typeface="Open Sans"/>
                <a:cs typeface="Open Sans"/>
                <a:sym typeface="Open Sans"/>
              </a:rPr>
              <a:t>public choice school</a:t>
            </a:r>
            <a:r>
              <a:rPr lang="en-US" sz="2400">
                <a:latin typeface="Open Sans"/>
                <a:ea typeface="Open Sans"/>
                <a:cs typeface="Open Sans"/>
                <a:sym typeface="Open Sans"/>
              </a:rPr>
              <a:t>, mas há dois precursores importantes desta idéia:</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 primeiro é Hayek em seu </a:t>
            </a:r>
            <a:r>
              <a:rPr i="1" lang="en-US" sz="2400">
                <a:latin typeface="Open Sans"/>
                <a:ea typeface="Open Sans"/>
                <a:cs typeface="Open Sans"/>
                <a:sym typeface="Open Sans"/>
              </a:rPr>
              <a:t>Law, Legislation and Liberty</a:t>
            </a:r>
            <a:r>
              <a:rPr lang="en-US" sz="2400">
                <a:latin typeface="Open Sans"/>
                <a:ea typeface="Open Sans"/>
                <a:cs typeface="Open Sans"/>
                <a:sym typeface="Open Sans"/>
              </a:rPr>
              <a:t>, no qual ele discute, como já vimos, a idéia de ordem espontânea e ordem planejada, </a:t>
            </a:r>
            <a:r>
              <a:rPr i="1" lang="en-US" sz="2400">
                <a:latin typeface="Open Sans"/>
                <a:ea typeface="Open Sans"/>
                <a:cs typeface="Open Sans"/>
                <a:sym typeface="Open Sans"/>
              </a:rPr>
              <a:t>cosmos</a:t>
            </a:r>
            <a:r>
              <a:rPr lang="en-US" sz="2400">
                <a:latin typeface="Open Sans"/>
                <a:ea typeface="Open Sans"/>
                <a:cs typeface="Open Sans"/>
                <a:sym typeface="Open Sans"/>
              </a:rPr>
              <a:t> e </a:t>
            </a:r>
            <a:r>
              <a:rPr i="1" lang="en-US" sz="2400">
                <a:latin typeface="Open Sans"/>
                <a:ea typeface="Open Sans"/>
                <a:cs typeface="Open Sans"/>
                <a:sym typeface="Open Sans"/>
              </a:rPr>
              <a:t>taxis</a:t>
            </a:r>
            <a:r>
              <a:rPr lang="en-US" sz="2400">
                <a:latin typeface="Open Sans"/>
                <a:ea typeface="Open Sans"/>
                <a:cs typeface="Open Sans"/>
                <a:sym typeface="Open Sans"/>
              </a:rPr>
              <a:t>. Os segundos tendem a ter falhas mais graves do que o primeiro, sugere Hayek, e por isso a atenção dos pesquisadores também deveria voltar-se a este problema</a:t>
            </a:r>
            <a:endParaRPr>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22" name="Google Shape;122;p21"/>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 segundo autor mencionado por Ogus é </a:t>
            </a:r>
            <a:r>
              <a:rPr i="1" lang="en-US" sz="2400">
                <a:latin typeface="Open Sans"/>
                <a:ea typeface="Open Sans"/>
                <a:cs typeface="Open Sans"/>
                <a:sym typeface="Open Sans"/>
              </a:rPr>
              <a:t>Ronald Coase</a:t>
            </a:r>
            <a:endParaRPr i="1"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i="1"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Coase mostra como, caso os custos de transação sejam baixos, o intercâmbio voluntário entre duas partes é a melhor solução para problemas</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Além disso, o teorema de Coase aponta que há outras soluções possíveis além da internalização dos custos pelo causador do dano, outros acordos também podem ser interessantes para as partes</a:t>
            </a:r>
            <a:endParaRPr>
              <a:latin typeface="Open Sans"/>
              <a:ea typeface="Open Sans"/>
              <a:cs typeface="Open Sans"/>
              <a:sym typeface="Open Sans"/>
            </a:endParaRPr>
          </a:p>
        </p:txBody>
      </p:sp>
      <p:pic>
        <p:nvPicPr>
          <p:cNvPr id="123" name="Google Shape;123;p21"/>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The Design of Regulation</a:t>
            </a:r>
            <a:endParaRPr>
              <a:latin typeface="Open Sans"/>
              <a:ea typeface="Open Sans"/>
              <a:cs typeface="Open Sans"/>
              <a:sym typeface="Open Sans"/>
            </a:endParaRPr>
          </a:p>
        </p:txBody>
      </p:sp>
      <p:sp>
        <p:nvSpPr>
          <p:cNvPr id="130" name="Google Shape;130;p22"/>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Nos anos 70-80, uma mudança de paradigma começa a tomar corpo no campo da regulação</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Esta mudança corresponde a uma crescimento do pensamento liberal em outras áreas, como na economia, administração pública, política, etc</a:t>
            </a:r>
            <a:endParaRPr sz="2400">
              <a:latin typeface="Open Sans"/>
              <a:ea typeface="Open Sans"/>
              <a:cs typeface="Open Sans"/>
              <a:sym typeface="Open Sans"/>
            </a:endParaRPr>
          </a:p>
          <a:p>
            <a:pPr indent="0" lvl="0" marL="406400" marR="0" rtl="0" algn="l">
              <a:lnSpc>
                <a:spcPct val="15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50000"/>
              </a:lnSpc>
              <a:spcBef>
                <a:spcPts val="0"/>
              </a:spcBef>
              <a:spcAft>
                <a:spcPts val="0"/>
              </a:spcAft>
              <a:buSzPct val="100000"/>
              <a:buFont typeface="Open Sans"/>
              <a:buChar char="•"/>
            </a:pPr>
            <a:r>
              <a:rPr lang="en-US" sz="2400">
                <a:latin typeface="Open Sans"/>
                <a:ea typeface="Open Sans"/>
                <a:cs typeface="Open Sans"/>
                <a:sym typeface="Open Sans"/>
              </a:rPr>
              <a:t>O principal tema a emergir nesta época foi a idéia de </a:t>
            </a:r>
            <a:r>
              <a:rPr i="1" lang="en-US" sz="2400">
                <a:latin typeface="Open Sans"/>
                <a:ea typeface="Open Sans"/>
                <a:cs typeface="Open Sans"/>
                <a:sym typeface="Open Sans"/>
              </a:rPr>
              <a:t>regulatory failure</a:t>
            </a:r>
            <a:r>
              <a:rPr lang="en-US" sz="2400">
                <a:latin typeface="Open Sans"/>
                <a:ea typeface="Open Sans"/>
                <a:cs typeface="Open Sans"/>
                <a:sym typeface="Open Sans"/>
              </a:rPr>
              <a:t>, de que agências regulatórias também estão sujeitas a falhas graves</a:t>
            </a:r>
            <a:endParaRPr>
              <a:latin typeface="Open Sans"/>
              <a:ea typeface="Open Sans"/>
              <a:cs typeface="Open Sans"/>
              <a:sym typeface="Open Sans"/>
            </a:endParaRPr>
          </a:p>
        </p:txBody>
      </p:sp>
      <p:pic>
        <p:nvPicPr>
          <p:cNvPr id="131" name="Google Shape;131;p22"/>
          <p:cNvPicPr preferRelativeResize="0"/>
          <p:nvPr/>
        </p:nvPicPr>
        <p:blipFill>
          <a:blip r:embed="rId3">
            <a:alphaModFix/>
          </a:blip>
          <a:stretch>
            <a:fillRect/>
          </a:stretch>
        </p:blipFill>
        <p:spPr>
          <a:xfrm>
            <a:off x="152400" y="6080299"/>
            <a:ext cx="2083148" cy="62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