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44207" y="486916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" name="Shape 21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88224" y="6363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freire@ommayau.com" TargetMode="External"/><Relationship Id="rId4" Type="http://schemas.openxmlformats.org/officeDocument/2006/relationships/hyperlink" Target="mailto:danilofreire@gmail.com" TargetMode="External"/><Relationship Id="rId5" Type="http://schemas.openxmlformats.org/officeDocument/2006/relationships/hyperlink" Target="http://danilofreir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lofreire/economia-politica-instituicoes-uf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Sessão 1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>
              <a:spcBef>
                <a:spcPts val="0"/>
              </a:spcBef>
              <a:buClr>
                <a:schemeClr val="dk1"/>
              </a:buClr>
              <a:buSzPct val="145454"/>
              <a:buFont typeface="Arial"/>
              <a:buNone/>
            </a:pPr>
            <a:r>
              <a:rPr lang="en-US" sz="2200">
                <a:solidFill>
                  <a:srgbClr val="24292E"/>
                </a:solidFill>
                <a:highlight>
                  <a:srgbClr val="FFFFFF"/>
                </a:highlight>
              </a:rPr>
              <a:t>Norman Barry - The Tradition of Spontaneous Order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The Tradition of Spontaneous Order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 que é ordem espontânea?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1) Arranjos humanos derivados não do dirigismo e de comandos centralizados, mas do comportamento (nem sempre racional e auto-evidente) de indivíduos que utilizam seu conhecimento local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2) De natureza </a:t>
            </a:r>
            <a:r>
              <a:rPr i="1" lang="en-US" sz="2400"/>
              <a:t>social</a:t>
            </a:r>
            <a:r>
              <a:rPr lang="en-US" sz="2400"/>
              <a:t>, não um produto genético ou do determinismo do meio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Resultado da </a:t>
            </a:r>
            <a:r>
              <a:rPr i="1" lang="en-US" sz="2400"/>
              <a:t>ação</a:t>
            </a:r>
            <a:r>
              <a:rPr lang="en-US" sz="2400"/>
              <a:t> humana, não do </a:t>
            </a:r>
            <a:r>
              <a:rPr i="1" lang="en-US" sz="2400"/>
              <a:t>desenho</a:t>
            </a:r>
            <a:r>
              <a:rPr lang="en-US" sz="2400"/>
              <a:t> humano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Individualismo Metodológico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 ponto central da idéia de ordem espontânea está em que </a:t>
            </a:r>
            <a:r>
              <a:rPr i="1" lang="en-US" sz="2400"/>
              <a:t>indivíduos</a:t>
            </a:r>
            <a:r>
              <a:rPr lang="en-US" sz="2400"/>
              <a:t> realizam ações coletivas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Assim, a ordem espontânea pressupõe o </a:t>
            </a:r>
            <a:r>
              <a:rPr i="1" lang="en-US" sz="2400"/>
              <a:t>individualismo metodológico</a:t>
            </a:r>
            <a:r>
              <a:rPr lang="en-US" sz="2400"/>
              <a:t>, isto é, o indivíduo é o nível de análise da teoria social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Pergunta: quais outros níveis de análise são comuns na ciência social? E quais as vantagens, em termos de análise, em se tomar o indivíduo como ponto de partida?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Ordem Espontânea e Razão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Críticos afirmam que ordens espontâneas são irracionais na medida em que a tradição empenha um papel importante no conceito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Entretanto, Hume coloca a experiência como fonte cabal de conhecimento, útil para moderar o excesso racionalista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Ordem espontânea </a:t>
            </a:r>
            <a:r>
              <a:rPr i="1" lang="en-US" sz="2400"/>
              <a:t>não é</a:t>
            </a:r>
            <a:r>
              <a:rPr lang="en-US" sz="2400"/>
              <a:t> relativista, onde qualquer forma de arranjo coletivo é, </a:t>
            </a:r>
            <a:r>
              <a:rPr i="1" lang="en-US" sz="2400"/>
              <a:t>per se</a:t>
            </a:r>
            <a:r>
              <a:rPr lang="en-US" sz="2400"/>
              <a:t>, útil ou racional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Ordem Espontânea e Lei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Ordem espontânea </a:t>
            </a:r>
            <a:r>
              <a:rPr i="1" lang="en-US" sz="2400"/>
              <a:t>não é</a:t>
            </a:r>
            <a:r>
              <a:rPr lang="en-US" sz="2400"/>
              <a:t> sinônimo de direito positivo ou natural, estes derivados de formulações racionalistas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 lei pode ser interpretada como ordem espontânea na medida em que é derivada do costume, em certa medida como a </a:t>
            </a:r>
            <a:r>
              <a:rPr i="1" lang="en-US" sz="2400"/>
              <a:t>common law</a:t>
            </a:r>
            <a:r>
              <a:rPr lang="en-US" sz="2400"/>
              <a:t> britânica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Ordem Espontânea e Evolução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Ordem espontânea possui forte ligação com a idéia de evolução, mas não em um sentido próximo ao darwinismo social em voga nos séculos XIX e XX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Ela é evolutiva pois preserva, por tentativa, erro e adapção, as regras que se mostraram mais úteis com o passar do tempo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Assim, ela é “a sobrevivência dos fatores sociais mais fortes” para certo agrupamento de indivíduos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Precursores do Conceito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Escola de Salamanca: uma das primeiras aplicações da idéia de valor subjetivo e de que o mercado é uma instituição que se auto-corrige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Common Law Scholars: Sir Matthew Hale argumenta, contra Hobbes, que as melhores leis são aquelas </a:t>
            </a:r>
            <a:r>
              <a:rPr i="1" lang="en-US" sz="2400"/>
              <a:t>descobertas</a:t>
            </a:r>
            <a:r>
              <a:rPr lang="en-US" sz="2400"/>
              <a:t>, não </a:t>
            </a:r>
            <a:r>
              <a:rPr i="1" lang="en-US" sz="2400"/>
              <a:t>inventadas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Mandeville: vícios privados, virtudes públicas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Precursores do Conceito -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Iluminismo Escocês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David Hume: a importância do empiricismo como fonte de conhecimento; a idéia de que a ordem pública emerge espontaneamente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Adam Ferguson:  ênfase na ausência de desenho humano na transição dos estados “selvagem” e “bárbaro” para o “polido”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Adam Smith: mercados como uma agregação de indivíduos capaz de se auto-regular. Mão invisível; auto-interesse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Carl Menger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Um dos fundadores da teoria do valor subjetivo e de utilidade marginal em </a:t>
            </a:r>
            <a:r>
              <a:rPr i="1" lang="en-US" sz="2000"/>
              <a:t>Princípios de Economia</a:t>
            </a:r>
            <a:r>
              <a:rPr lang="en-US" sz="2000"/>
              <a:t> (1871)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Fez largo uso do individualismo metodológico em seu trabalho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Discussão sobre a idéia de ordem espontânea no </a:t>
            </a:r>
            <a:r>
              <a:rPr i="1" lang="en-US" sz="2000"/>
              <a:t>Problemas da Sociologia e Economia</a:t>
            </a:r>
            <a:r>
              <a:rPr lang="en-US" sz="2000"/>
              <a:t> (1883)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A emergência do dinheiro foi um processo gradual, sem que os indivíduos tivessem todo o conhecimento para tal e não movidos apenas por interesse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Importância do contexto e a impossibilidade da criação de “leis gerais”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O maior expoente do século XX sobre o conceito de ordem espontânea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Vários textos a respeito: The Use of Knowledge; Law Legislation and Liberty; discurso no Prêmio Nobel, etc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Aplicação da idéia para uma gama de fenômenos sociais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Embora Hayek fosse contrário ao “cientismo”, a aplicação de leis das ciências naturais às humanidades, a idéia de evolução aparece com frequência em seu trabalho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51"/>
            <a:ext cx="8229600" cy="92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Conhecimento, Liberdade e Mercados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creenshot from 2017-03-29 03-08-38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87" y="1440624"/>
            <a:ext cx="7833424" cy="46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3600">
              <a:solidFill>
                <a:srgbClr val="24292E"/>
              </a:solidFill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</a:rPr>
              <a:t>Sobre o Tutor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Graduação em Ciências Sociais pela USP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Mestrado em Ciência Política pela USP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Mestrado em Relações Internacionais pelo Instituto de Altos Estudos Internacionais de Genebra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PhD em Economia Política pelo King's College London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Adam Smith Fellow no Mercatus Center (GMU), PhD Scholar no IHS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Email:</a:t>
            </a:r>
            <a:r>
              <a:rPr lang="en-US" sz="2400"/>
              <a:t>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dfreire@ommayau.com</a:t>
            </a:r>
            <a:r>
              <a:rPr lang="en-US" sz="2400"/>
              <a:t> ou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danilofreire@gmail.com</a:t>
            </a:r>
            <a:r>
              <a:rPr lang="en-US" sz="2400"/>
              <a:t> </a:t>
            </a: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lang="en-US" sz="2400"/>
              <a:t>Página pessoal: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http://danilofreire.com</a:t>
            </a:r>
            <a:r>
              <a:rPr lang="en-US" sz="2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Mercados como Ordens Espontâneas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problema em Hayek não é o auto-interesse, como em Smith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 questão é que os indivíduos possuem </a:t>
            </a:r>
            <a:r>
              <a:rPr i="1" lang="en-US" sz="2200"/>
              <a:t>knowledge of time and place</a:t>
            </a:r>
            <a:r>
              <a:rPr lang="en-US" sz="2200"/>
              <a:t>, ou seja, conhecimento contextual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Isso os possibilita a encontrar novos e mais eficientes caminhos para fornecer, comercializar e consumir produtos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Catalaxia: ênfase em processos </a:t>
            </a:r>
            <a:r>
              <a:rPr i="1" lang="en-US" sz="2200"/>
              <a:t>dinâmicos</a:t>
            </a:r>
            <a:r>
              <a:rPr lang="en-US" sz="2200"/>
              <a:t>, não em equilíbrios estáticos (ponto fixo onde oferta e demanda se encontram)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preço e quantidade de equilíbrio precisam ser </a:t>
            </a:r>
            <a:r>
              <a:rPr i="1" lang="en-US" sz="2200"/>
              <a:t>descobertos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Legislações como Ordens Espontâneas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Duas visões da sociedade: “taxis”, ou ordem construída, versus “cosmos”, ou ordem orgânica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Dicotomia similar se dá entre “nomos”, coincidindo com a idéia de direito natural, e “thesis”, normas positivas visando, em larga medida, orientar a sociedade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Contudo, Hayek reconhece a necessidade de intervenção governamental como instrumento coercitivo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e a Tradição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Hayek progressivamente dá mais valor à tradição como método de avaliação de normas e comportamentos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Assim, com o tempo Hayek torna-se mais tradicionalista, no sentido de que mesmo fatores culturais se transmitem pela tradição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Tradições não necessariamente são liberais, mas Hayek não fornece critérios claros de distinção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As atitudes do governo, </a:t>
            </a:r>
            <a:r>
              <a:rPr i="1" lang="en-US" sz="2200"/>
              <a:t>thesis</a:t>
            </a:r>
            <a:r>
              <a:rPr lang="en-US" sz="2200"/>
              <a:t>, devem ser julgadas pelo meta-princípio do </a:t>
            </a:r>
            <a:r>
              <a:rPr i="1" lang="en-US" sz="2200"/>
              <a:t>rule of law</a:t>
            </a:r>
            <a:r>
              <a:rPr lang="en-US" sz="2200"/>
              <a:t>: regras gerais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F. A. Hayek e a Justiça Social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As desigualdades são essenciais para manter os incentivos e permitir o auto-equilíbrio do mercado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valor de cada indivíduo é dado de acordo com o que ele produz de </a:t>
            </a:r>
            <a:r>
              <a:rPr i="1" lang="en-US" sz="2200"/>
              <a:t>valor subjetivo para a sociedade</a:t>
            </a:r>
            <a:r>
              <a:rPr lang="en-US" sz="2200"/>
              <a:t>, não estando, assim, ligado ao senso comum de “muito trabalho” ou sequer “mérito”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 controle de um sistema com constante variação e um número infinito de informações levaria ao colapso do </a:t>
            </a:r>
            <a:r>
              <a:rPr i="1" lang="en-US" sz="2200"/>
              <a:t>cosmos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/>
              <a:t>Questões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Como a idéia de que indivíduos possuem conhecimento contextual ajuda a explicar a queda de grandes sistemas de planejamento central, tal qual a URSS?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 que fazer com tradições que são nocivas à liberdade?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Como conciliar o tradicionalismo de Hayek com a razão? A velocidade das mudanças culturais na modernidade pode ser um indicativo?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b="1" lang="en-US" sz="3600"/>
              <a:t>Objetivos do Curso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Entender o que são instituições e como normas permitem a coordenação de ações individuais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Trabalhar com facilidade os conceitos políticos e econômicos necessários para o estudo do papel das instituições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Adquirir uma visão de conjunto desta área da economia política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Conhecer e aplicar os conceitos de normas, incentivos e mudanças institucionais que fundamentam a relação entre mercado e estado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Familiarizar-se com a história intelectual das instituições político-econômicas e como a área se relaciona com outras disciplinas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Programa do Curso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 e 2: A Ordem Institucional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3 e 4: Diversidade Institucional I: Policentrismo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5 e 6: Diversidade Institucional II: IAD Framework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7 e 8: Instituições no Contractarianismo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9 e 10: Instituições no Ocidente, Jusnaturalismo e Utilitarismo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11 e 12: Instituições no Terceiro Mundo e o Caso Islâmico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13 e 14: O Desenho das Instituições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15 e 16: Instituições Além do Estado I: Comércio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Sessões 17 e 18: Instituições Além do Estado II: Organizações Ilegais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Avaliação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Ensaio a ser entregue no final do curso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Questões conectando temas de diferentes sessões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Aplicações práticas e debates entre distintas correntes teóricas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Repositório do Curso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https://github.com/danilofreire/economia-politica-instituicoes-ufm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A Parte Mais Importante do Curso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Vocês!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Que tal falarem um pouco sobre sua trajetória?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Quais suas expectativas sobre o curso?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Formação, interesses acadêmicos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Algum contato com os textos escolhidos para este módulo?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Algum autor familiar?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Sugestões, comentários, dúvidas existenciais?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Norman Barry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Filósofo político britânico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Professor da U. of Buckingham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Autor de 10 livros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Liberal clássico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Conhecido por seu trabalho sobre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      Constituição Americana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Interessado na Escola Austríaca </a:t>
            </a:r>
          </a:p>
        </p:txBody>
      </p:sp>
      <p:pic>
        <p:nvPicPr>
          <p:cNvPr descr="Norman_P._Barry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875" y="1800200"/>
            <a:ext cx="2975149" cy="3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-US" sz="3600"/>
              <a:t>The Tradition of Spontaneous Order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Longa tradição no pensamento social, mas não muito nas ciências sociais até o século XX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Exemplo mais conhecido: Adam Smith e a mão invisível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Grandes expoentes modernos da teoria: Michael Polanyi (</a:t>
            </a:r>
            <a:r>
              <a:rPr i="1" lang="en-US" sz="2400"/>
              <a:t>The Logic of Liberty</a:t>
            </a:r>
            <a:r>
              <a:rPr lang="en-US" sz="2400"/>
              <a:t>) e F. A. Hayek (</a:t>
            </a:r>
            <a:r>
              <a:rPr i="1" lang="en-US" sz="2400"/>
              <a:t>Law, Legislation and Liberty</a:t>
            </a:r>
            <a:r>
              <a:rPr lang="en-US" sz="2400"/>
              <a:t> e outros)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Legislação, linguagem, mercados, etc são exemplos de ordem espontânea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