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embeddedFontLs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OpenSans-regular.fntdata"/><Relationship Id="rId21" Type="http://schemas.openxmlformats.org/officeDocument/2006/relationships/slide" Target="slides/slide17.xml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37026c8f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c637026c8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c637026c8f_0_8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37026c8f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c637026c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c637026c8f_0_1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37026c8f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c637026c8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c637026c8f_0_3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8ba5957e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c8ba5957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c8ba5957e2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ba5957e2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c8ba5957e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c8ba5957e2_0_14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8ba5957e2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c8ba5957e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c8ba5957e2_0_2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8ba5957e2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c8ba5957e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c8ba5957e2_0_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44985b8c8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c44985b8c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c44985b8c8_0_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44985b8c8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c44985b8c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c44985b8c8_0_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44985b8c8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c44985b8c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c44985b8c8_0_1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37026c8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c637026c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c637026c8f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37026c8f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c637026c8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c637026c8f_0_2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37026c8f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c637026c8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c637026c8f_0_3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 rot="5400000">
            <a:off x="2308948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Sessão </a:t>
            </a:r>
            <a:r>
              <a:rPr b="1" lang="en-US" sz="4500">
                <a:latin typeface="Open Sans"/>
                <a:ea typeface="Open Sans"/>
                <a:cs typeface="Open Sans"/>
                <a:sym typeface="Open Sans"/>
              </a:rPr>
              <a:t>7 - </a:t>
            </a:r>
            <a:r>
              <a:rPr b="1" lang="en-US" sz="4500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Contratualismo</a:t>
            </a:r>
            <a:endParaRPr b="1" sz="4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Thomas Hobbes - Leviathan (Capítulos Selecionados)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040">
                <a:latin typeface="Open Sans"/>
                <a:ea typeface="Open Sans"/>
                <a:cs typeface="Open Sans"/>
                <a:sym typeface="Open Sans"/>
              </a:rPr>
              <a:t>Thomas Hobbes - Leviathan</a:t>
            </a:r>
            <a:endParaRPr sz="3759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•"/>
            </a:pPr>
            <a:r>
              <a:rPr lang="en-US" sz="1900">
                <a:latin typeface="Open Sans"/>
                <a:ea typeface="Open Sans"/>
                <a:cs typeface="Open Sans"/>
                <a:sym typeface="Open Sans"/>
              </a:rPr>
              <a:t>A função do poder soberano é garantir que os homens não vivem na situação de natureza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•"/>
            </a:pPr>
            <a:r>
              <a:rPr lang="en-US" sz="1900">
                <a:latin typeface="Open Sans"/>
                <a:ea typeface="Open Sans"/>
                <a:cs typeface="Open Sans"/>
                <a:sym typeface="Open Sans"/>
              </a:rPr>
              <a:t>O poder soberano se dá de duas maneiras: a forma "natural", como autoridade de pai para filho; ou a forma "contratual", de acordo com a decisão dos envolvidos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•"/>
            </a:pPr>
            <a:r>
              <a:rPr lang="en-US" sz="1900">
                <a:latin typeface="Open Sans"/>
                <a:ea typeface="Open Sans"/>
                <a:cs typeface="Open Sans"/>
                <a:sym typeface="Open Sans"/>
              </a:rPr>
              <a:t>Como formulado por contrato voluntário, todos os direitos e faculdades da sociedade derivam do poder soberano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•"/>
            </a:pPr>
            <a:r>
              <a:rPr lang="en-US" sz="1900">
                <a:latin typeface="Open Sans"/>
                <a:ea typeface="Open Sans"/>
                <a:cs typeface="Open Sans"/>
                <a:sym typeface="Open Sans"/>
              </a:rPr>
              <a:t>Ao soberano é reservado o poder de vida e morte sobre os súditos, o de solução de controvérsias, o de declarar guerra, apontar o governo, etc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•"/>
            </a:pPr>
            <a:r>
              <a:rPr lang="en-US" sz="1900">
                <a:latin typeface="Open Sans"/>
                <a:ea typeface="Open Sans"/>
                <a:cs typeface="Open Sans"/>
                <a:sym typeface="Open Sans"/>
              </a:rPr>
              <a:t>O soberano </a:t>
            </a:r>
            <a:r>
              <a:rPr i="1" lang="en-US" sz="1900">
                <a:latin typeface="Open Sans"/>
                <a:ea typeface="Open Sans"/>
                <a:cs typeface="Open Sans"/>
                <a:sym typeface="Open Sans"/>
              </a:rPr>
              <a:t>nunca pode quebrar o pacto por definição</a:t>
            </a:r>
            <a:r>
              <a:rPr lang="en-US" sz="1900">
                <a:latin typeface="Open Sans"/>
                <a:ea typeface="Open Sans"/>
                <a:cs typeface="Open Sans"/>
                <a:sym typeface="Open Sans"/>
              </a:rPr>
              <a:t>, e como o soberano representa a vontade de todos, </a:t>
            </a:r>
            <a:r>
              <a:rPr i="1" lang="en-US" sz="1900">
                <a:latin typeface="Open Sans"/>
                <a:ea typeface="Open Sans"/>
                <a:cs typeface="Open Sans"/>
                <a:sym typeface="Open Sans"/>
              </a:rPr>
              <a:t>ele nunca pode ser considerado injusto nem ser morto, atacado, ou alterado</a:t>
            </a:r>
            <a:endParaRPr i="1"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040">
                <a:latin typeface="Open Sans"/>
                <a:ea typeface="Open Sans"/>
                <a:cs typeface="Open Sans"/>
                <a:sym typeface="Open Sans"/>
              </a:rPr>
              <a:t>Thomas Hobbes - Leviathan</a:t>
            </a:r>
            <a:endParaRPr sz="3759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3403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Mas qual a liberdade dos súditos perante o estado?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03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Para Hobbes, liberdade é ausência de oposição (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liberdade negativa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03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 liberdade é aquilo que o soberano permite aos súditos, incluindo os atos que o soberano não proíbe explicitamente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03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Tudo aquilo que não for transferido no contrato social é válido, incluindo o direito à vida: se o soberano pedir que uma pessoa se mate, ela tem a liberdade de não o fazer. Também ninguém é obrigado a confessar contra si mesmo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03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Mesmo um soldado, quando foge da guerra por medo, não pode ser considerado injusto. Contudo, o soberano mantém o total direito de matá-lo por isso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03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Ninguém tem liberdade de resistir à espada do estado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040">
                <a:latin typeface="Open Sans"/>
                <a:ea typeface="Open Sans"/>
                <a:cs typeface="Open Sans"/>
                <a:sym typeface="Open Sans"/>
              </a:rPr>
              <a:t>Thomas Hobbes - Leviathan</a:t>
            </a:r>
            <a:endParaRPr sz="3759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416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O que destrói um poder soberano?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A falta de poder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16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Um soberano com poucos poderes é suscetível a rebeliões, sejam do povo ou das elites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16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Desobedecer ou questionar as leis do estado também o enfraquece, e é apenas o estado quem pode dizer o que é certo e errado na sociedade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040">
                <a:latin typeface="Open Sans"/>
                <a:ea typeface="Open Sans"/>
                <a:cs typeface="Open Sans"/>
                <a:sym typeface="Open Sans"/>
              </a:rPr>
              <a:t>Thomas Hobbes - Leviathan</a:t>
            </a:r>
            <a:endParaRPr sz="3759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416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O estado também nunca deve estar sujeito às leis civis: as leis são feitas por ele mesmo, logo ele não tem limite de atuação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16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O indivíduo tem sua propriedade garantida contra outros súditos, mas não contra o estado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16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Por fim, o poder soberano é uno e indivisível. Dividir o Estado é o equivalente a dissolvê-lo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040">
                <a:latin typeface="Open Sans"/>
                <a:ea typeface="Open Sans"/>
                <a:cs typeface="Open Sans"/>
                <a:sym typeface="Open Sans"/>
              </a:rPr>
              <a:t>Thomas Hobbes - Leviathan</a:t>
            </a:r>
            <a:endParaRPr sz="3759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Aristóteles dizia que são 6 as formas de governo, 3 formas boas e 3 "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desvirtuadas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"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Bons: monarquia (governo de um); aristocracia (governo de alguns); politéia (governo de muitos)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Ruins: tirania; oligarquia; democracia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040">
                <a:latin typeface="Open Sans"/>
                <a:ea typeface="Open Sans"/>
                <a:cs typeface="Open Sans"/>
                <a:sym typeface="Open Sans"/>
              </a:rPr>
              <a:t>Thomas Hobbes - Leviathan</a:t>
            </a:r>
            <a:endParaRPr sz="3759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416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Para Hobbes, só existem 3 formas de governo,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pois o que o estado faz não pode ser ruim por natureza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16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Das três formas, a melhor é a monarquia: nela o poder é menos possível de ser dividido, logo, mais estável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16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De preferência, a sucessão deve ser feita diretamente pelo rei a fim de manter a estabilidade do soberano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040">
                <a:latin typeface="Open Sans"/>
                <a:ea typeface="Open Sans"/>
                <a:cs typeface="Open Sans"/>
                <a:sym typeface="Open Sans"/>
              </a:rPr>
              <a:t>Thomas Hobbes - Leviathan</a:t>
            </a:r>
            <a:endParaRPr sz="3759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Curiosamente, a defesa intransigente do poder do estado não causou problemas a Hobbes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O que fez com que o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Leviathan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fosse tido como um livro controverso foi a idéia de que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o estado deveria controlar o poder eclesiástico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 ideia era prevenir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guerras religiosas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, como a que ele viu na Inglaterra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Hobbes era estritamente materialista, e chegou a dizer que mesmo Deus não era nada exceto matéria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Embora Hobbes nunca tenha afirmado que era ateu, hoje é quase consenso que ele não acreditava em qualquer religião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Há algum paralelo entre as idéias de ordem espontânea e o contratualismo defendido por Hobbes? Se não, por qual motivo?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Hobbes indica, com bastante ênfase, que ordens autogovernadas são inviáveis pois há uma gama de dilemas do prisioneiro na sociedade. Como conciliar, se for possível, esta visão e a evidência em Elinor Ostrom e outros autores que documentam exemplos de sociedades autogeridas?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Thomas Hobbes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Filósofo inglês</a:t>
            </a: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 (1588-1679)</a:t>
            </a:r>
            <a:endParaRPr sz="31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Maior expoente do contratualismo</a:t>
            </a:r>
            <a:endParaRPr sz="31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Fundador da ciência política moderna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Escreveu sobre diversos tópicos,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como jurisprudência, história, física, etc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Tradutor de Tucídides e Homero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•"/>
            </a:pPr>
            <a:r>
              <a:rPr i="1" lang="en-US" sz="2300">
                <a:latin typeface="Open Sans"/>
                <a:ea typeface="Open Sans"/>
                <a:cs typeface="Open Sans"/>
                <a:sym typeface="Open Sans"/>
              </a:rPr>
              <a:t>Leviathan</a:t>
            </a:r>
            <a:endParaRPr i="1"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Teoria de representação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•"/>
            </a:pPr>
            <a:r>
              <a:rPr i="1" lang="en-US" sz="2300">
                <a:latin typeface="Open Sans"/>
                <a:ea typeface="Open Sans"/>
                <a:cs typeface="Open Sans"/>
                <a:sym typeface="Open Sans"/>
              </a:rPr>
              <a:t>"nasty, brutish, and short"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8225" y="1522425"/>
            <a:ext cx="2905775" cy="36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040">
                <a:latin typeface="Open Sans"/>
                <a:ea typeface="Open Sans"/>
                <a:cs typeface="Open Sans"/>
                <a:sym typeface="Open Sans"/>
              </a:rPr>
              <a:t>Thomas Hobbes</a:t>
            </a:r>
            <a:endParaRPr sz="3759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352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Hobbes teve uma vida extraordinariamente longa para sua época (91 anos)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Nasceu durante a invasão da armada espanhola: "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nasceu junto com o medo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"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Viveu durante a guerra dos 30 anos e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 guerra civil inglesa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Eventos que marcaram profundamente sua visão de mundo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Conhecido como um ateu na época (parte mais polêmica do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Leviathan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040">
                <a:latin typeface="Open Sans"/>
                <a:ea typeface="Open Sans"/>
                <a:cs typeface="Open Sans"/>
                <a:sym typeface="Open Sans"/>
              </a:rPr>
              <a:t>Thomas Hobbes - Leviathan</a:t>
            </a:r>
            <a:endParaRPr sz="3759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Qual é a condição natural da humanidade pré-estado?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Estado de natureza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 diferença entre as pessoas é muito pequena para garantir a sobrevivência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O forte pode morrer atacado por um grupo de fracos; os gênios não conseguem viver sem apoio dos demais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Neste estado, nenhuma pessoa está totalmente segura, nenhuma propriedade é respeitada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040">
                <a:latin typeface="Open Sans"/>
                <a:ea typeface="Open Sans"/>
                <a:cs typeface="Open Sans"/>
                <a:sym typeface="Open Sans"/>
              </a:rPr>
              <a:t>Thomas Hobbes - Leviathan</a:t>
            </a:r>
            <a:endParaRPr sz="3759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416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War of all against all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-416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Man is the wolf of man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-416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Não é o indivíduo que é naturalmente ruim,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é a situação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que faz a vida humana insuportável no estado de natureza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416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nasty, brutish and short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-416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O que fazer na guerra de todos contra todos?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040">
                <a:latin typeface="Open Sans"/>
                <a:ea typeface="Open Sans"/>
                <a:cs typeface="Open Sans"/>
                <a:sym typeface="Open Sans"/>
              </a:rPr>
              <a:t>Thomas Hobbes - Leviathan</a:t>
            </a:r>
            <a:endParaRPr sz="3759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4013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Primeira lei natural: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procurar a paz 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-4013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Segunda lei natural: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quando os outros também o fizerem, renunciar seu direito à liberdade completa e ter apenas a mesma liberdade dos outros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-4013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 transferência mútua deste direito à liberdade irrestrita é o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contrato social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-4013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Caso os outros não renunciem a este direito, ninguém é obrigado a fazê-lo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040">
                <a:latin typeface="Open Sans"/>
                <a:ea typeface="Open Sans"/>
                <a:cs typeface="Open Sans"/>
                <a:sym typeface="Open Sans"/>
              </a:rPr>
              <a:t>Thomas Hobbes - Leviathan</a:t>
            </a:r>
            <a:endParaRPr sz="3759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860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Como garantir que o contrato será cumprido?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60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Terceira lei da natureza: 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pacta sunt servanda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60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Se houver um poder maior, o qual é resultado da transferência das liberdades irrestritas de cada um, ele pode fazer cumprir o contrato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60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Se o representante for constituído por muitos homens, a voz do maior número deverá ser considerada a voz de todos eles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"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60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Nasce o estado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040">
                <a:latin typeface="Open Sans"/>
                <a:ea typeface="Open Sans"/>
                <a:cs typeface="Open Sans"/>
                <a:sym typeface="Open Sans"/>
              </a:rPr>
              <a:t>Thomas Hobbes - Leviathan</a:t>
            </a:r>
            <a:endParaRPr sz="3759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8527" y="1417625"/>
            <a:ext cx="3787326" cy="5135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040">
                <a:latin typeface="Open Sans"/>
                <a:ea typeface="Open Sans"/>
                <a:cs typeface="Open Sans"/>
                <a:sym typeface="Open Sans"/>
              </a:rPr>
              <a:t>Thomas Hobbes - Leviathan</a:t>
            </a:r>
            <a:endParaRPr sz="3759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3374"/>
            <a:ext cx="2905774" cy="87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1450" y="1141050"/>
            <a:ext cx="5781025" cy="47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