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9144000"/>
  <p:notesSz cx="6858000" cy="9144000"/>
  <p:embeddedFontLs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OpenSans-bold.fntdata"/><Relationship Id="rId10" Type="http://schemas.openxmlformats.org/officeDocument/2006/relationships/slide" Target="slides/slide6.xml"/><Relationship Id="rId21" Type="http://schemas.openxmlformats.org/officeDocument/2006/relationships/font" Target="fonts/OpenSans-regular.fntdata"/><Relationship Id="rId13" Type="http://schemas.openxmlformats.org/officeDocument/2006/relationships/slide" Target="slides/slide9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8.xml"/><Relationship Id="rId23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90552eb3e_0_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c90552eb3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c90552eb3e_0_55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90552eb3e_0_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c90552eb3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c90552eb3e_0_62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90552eb3e_0_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c90552eb3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c90552eb3e_0_69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90552eb3e_0_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c90552eb3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c90552eb3e_0_76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90552eb3e_0_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c90552eb3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c90552eb3e_0_83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90552eb3e_0_9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c90552eb3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c90552eb3e_0_90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2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3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90552eb3e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gc90552eb3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gc90552eb3e_0_6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90552eb3e_0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c90552eb3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gc90552eb3e_0_13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90552eb3e_0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c90552eb3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c90552eb3e_0_20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90552eb3e_0_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c90552eb3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c90552eb3e_0_27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90552eb3e_0_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c90552eb3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c90552eb3e_0_34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90552eb3e_0_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c90552eb3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c90552eb3e_0_41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90552eb3e_0_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c90552eb3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c90552eb3e_0_48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 rot="5400000">
            <a:off x="2308948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Calibri"/>
              <a:buNone/>
            </a:pPr>
            <a:r>
              <a:rPr b="1" i="0" lang="en-US" sz="358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Sessão </a:t>
            </a:r>
            <a:r>
              <a:rPr b="1" lang="en-US" sz="3580">
                <a:latin typeface="Open Sans"/>
                <a:ea typeface="Open Sans"/>
                <a:cs typeface="Open Sans"/>
                <a:sym typeface="Open Sans"/>
              </a:rPr>
              <a:t>10 - Violência, Democracias e Ditaduras</a:t>
            </a:r>
            <a:endParaRPr b="1" sz="358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t/>
            </a:r>
            <a:endParaRPr sz="2400">
              <a:solidFill>
                <a:srgbClr val="24292E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sz="2400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Douglass North, John Wallis, Barry Weingast - Violence and the Rise of Open-Access Orders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13899"/>
            <a:ext cx="2304373" cy="69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" y="6166299"/>
            <a:ext cx="2304349" cy="6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"/>
              <a:buFont typeface="Calibri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North et al - Violence and the Rise of Open-Access Orders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-3860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Como as sociedades abertas controlam a violência?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860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Por meio da consolidação de um exército e uma burocracia profissionalizados e que monopolizam a força em um território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860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Como os cidadãos são iguais em direitos, a competição econômica e política entre eles reduz as rendas a serem extraídas da sociedade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6166299"/>
            <a:ext cx="2304349" cy="6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"/>
              <a:buFont typeface="Calibri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North et al - Violence and the Rise of Open-Access Orders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41656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"Destruição criativa" também vale para políticos: embora todos queiram ser rentistas, a competição entre eles faz com que os lucros sejam limitados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41656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A competição também gera novas idéias, o que faz com que as ordens abertas sejam mais resilientes e criativas em tempos de mudança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6166299"/>
            <a:ext cx="2304349" cy="6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"/>
              <a:buFont typeface="Calibri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North et al - Violence and the Rise of Open-Access Orders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Open Sans"/>
              <a:buChar char="•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Como as sociedades de acesso limitado se tornam de acesso aberto?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Open Sans"/>
              <a:buChar char="•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O primeiro passo é a </a:t>
            </a:r>
            <a:r>
              <a:rPr i="1" lang="en-US">
                <a:latin typeface="Open Sans"/>
                <a:ea typeface="Open Sans"/>
                <a:cs typeface="Open Sans"/>
                <a:sym typeface="Open Sans"/>
              </a:rPr>
              <a:t>impessoalidade</a:t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Open Sans"/>
              <a:buChar char="•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O segundo passo é ampliar a 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impessoalidade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i="1" lang="en-US">
                <a:latin typeface="Open Sans"/>
                <a:ea typeface="Open Sans"/>
                <a:cs typeface="Open Sans"/>
                <a:sym typeface="Open Sans"/>
              </a:rPr>
              <a:t>para todos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6166299"/>
            <a:ext cx="2304349" cy="6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"/>
              <a:buFont typeface="Calibri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North et al - Violence and the Rise of Open-Access Orders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Em geral, esse processo ocorre em três etapas: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1) As elites aplicam o </a:t>
            </a:r>
            <a:r>
              <a:rPr i="1" lang="en-US">
                <a:latin typeface="Open Sans"/>
                <a:ea typeface="Open Sans"/>
                <a:cs typeface="Open Sans"/>
                <a:sym typeface="Open Sans"/>
              </a:rPr>
              <a:t>rule of law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 entre si para evitar conflitos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2) Uma vez que as elites se tornam impessoais, segue a criação de instituições que tendem a ser perpétuas, pois são desligadas das pessoas que as ocupam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3) Por fim, com o sucesso destas instituições, civis passam a controlar a força militar, pois o exército teria pouca renda a ganhar se a sociedade fosse desestabilizada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3" name="Google Shape;1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6166299"/>
            <a:ext cx="2304349" cy="6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"/>
              <a:buFont typeface="Calibri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North et al - Violence and the Rise of Open-Access Orders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40132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A passagem da ordem limitada para a ordem de acesso aberto mostra uma grande lição pra democracia: </a:t>
            </a:r>
            <a:r>
              <a:rPr i="1" lang="en-US">
                <a:latin typeface="Open Sans"/>
                <a:ea typeface="Open Sans"/>
                <a:cs typeface="Open Sans"/>
                <a:sym typeface="Open Sans"/>
              </a:rPr>
              <a:t>o fim do personalismo é crucial para o desenvolvimento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40132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Em sociedades hierárquicas, os benefícios são atrelados às pessoas, assim a política é clientelista por definição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40132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Com isso, o regime fica vulnerável a populistas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1" name="Google Shape;1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6166299"/>
            <a:ext cx="2304349" cy="6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"/>
              <a:buFont typeface="Calibri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North et al - Violence and the Rise of Open-Access Orders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708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Os autores sugerem que </a:t>
            </a:r>
            <a:r>
              <a:rPr i="1" lang="en-US">
                <a:latin typeface="Open Sans"/>
                <a:ea typeface="Open Sans"/>
                <a:cs typeface="Open Sans"/>
                <a:sym typeface="Open Sans"/>
              </a:rPr>
              <a:t>a produção de bens públicos impessoais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 é a chave para o sucesso da democracia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708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Políticas universais reduzem a demanda por clientelismo e, por conseguinte, o poder dos burocratas em manipular o orçamento para beneficiar certos grupos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708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Com isso, as rendas diminuem e há menos instabilidade social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708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Assim, a impessoalidade gera menos crises econômicas e mais crescimento no longo prazo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9" name="Google Shape;17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6166299"/>
            <a:ext cx="2304349" cy="6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Questões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Olson trata o estado por meio de um "agente representativo" (o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stationary bandit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). Qual a vantagem de se usar a teoria discutida aqui?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 idéia de fornecer bens públicos impessoais pode ser associada à redistribuição por meio de programas específicos para os pobres?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Como a ideia de impessoalidade se relaciona com os dois clássicos da sociologia brasileira, como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Raízes do Brasil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(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Sérgio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Buarque de Holanda) e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Donos do Poder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(Raymundo Faoro)?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7" name="Google Shape;18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6166299"/>
            <a:ext cx="2304349" cy="6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"/>
              <a:buFont typeface="Calibri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North et al - Violence and the Rise of Open-Access Orders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467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000"/>
              <a:buFont typeface="Open Sans"/>
              <a:buChar char="•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Os autores buscam explicar como sociedades tentaram limitar o uso da violência civil e estatal nos últimos dez mil anos (!)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860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As instituições que foram bem sucedidas nesse sentido são aquelas que geram incentivos para a cooperação e a redução da violência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860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Estes grupos de instituições são chamadas, pelos autores, de </a:t>
            </a:r>
            <a:r>
              <a:rPr i="1" lang="en-US">
                <a:latin typeface="Open Sans"/>
                <a:ea typeface="Open Sans"/>
                <a:cs typeface="Open Sans"/>
                <a:sym typeface="Open Sans"/>
              </a:rPr>
              <a:t>ordens sociais</a:t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6166299"/>
            <a:ext cx="2304349" cy="6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"/>
              <a:buFont typeface="Calibri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North et al - Violence and the Rise of Open-Access Orders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-3708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Três tipos de ordens sociais na história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708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i="1" lang="en-US">
                <a:latin typeface="Open Sans"/>
                <a:ea typeface="Open Sans"/>
                <a:cs typeface="Open Sans"/>
                <a:sym typeface="Open Sans"/>
              </a:rPr>
              <a:t>Ordem da pilhagem 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i="1" lang="en-US">
                <a:latin typeface="Open Sans"/>
                <a:ea typeface="Open Sans"/>
                <a:cs typeface="Open Sans"/>
                <a:sym typeface="Open Sans"/>
              </a:rPr>
              <a:t>foraging order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): pequenos grupos de caçadores-coletores que se organizavam para proteção mútua (10 mil anos atrás)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708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i="1" lang="en-US">
                <a:latin typeface="Open Sans"/>
                <a:ea typeface="Open Sans"/>
                <a:cs typeface="Open Sans"/>
                <a:sym typeface="Open Sans"/>
              </a:rPr>
              <a:t>Ordem de acesso limitado 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i="1" lang="en-US">
                <a:latin typeface="Open Sans"/>
                <a:ea typeface="Open Sans"/>
                <a:cs typeface="Open Sans"/>
                <a:sym typeface="Open Sans"/>
              </a:rPr>
              <a:t>limited-access order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): sociedades hierárquicas, oriundas da crescente diversificação da população. Relações pessoais entre indivíduos poderosos, governo de uma elite dominante, geralmente militar. Surgiu entre 10 a 5 mil anos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6166299"/>
            <a:ext cx="2304349" cy="6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"/>
              <a:buFont typeface="Calibri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North et al - Violence and the Rise of Open-Access Orders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860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i="1" lang="en-US">
                <a:latin typeface="Open Sans"/>
                <a:ea typeface="Open Sans"/>
                <a:cs typeface="Open Sans"/>
                <a:sym typeface="Open Sans"/>
              </a:rPr>
              <a:t>Ordem de acesso aberto 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i="1" lang="en-US">
                <a:latin typeface="Open Sans"/>
                <a:ea typeface="Open Sans"/>
                <a:cs typeface="Open Sans"/>
                <a:sym typeface="Open Sans"/>
              </a:rPr>
              <a:t>open-access order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): Surgidas no século XIX e associada com o início do crescimento econômico sustentado. Categorias impessoais, carreiras abertas ao talento, meritocracia, igualdade de oportunidade.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860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Em ambas as ordens abertas ou limitadas há instituições públicas e privadas, mas apenas nas ordens abertas o acesso é aberto a todos (ou à maioria)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6166299"/>
            <a:ext cx="2304349" cy="6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"/>
              <a:buFont typeface="Calibri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North et al - Violence and the Rise of Open-Access Orders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-3860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No longo prazo, uma ordem aberta na política não pode se manter sem uma ordem aberta na economia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860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Os autores argumentam que a análise econômica deve vir junto com a análise política da sociedade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860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Juntando os dois, pode-se entender os motivos pelos quais os países pobres continuam pobres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6166299"/>
            <a:ext cx="2304349" cy="6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"/>
              <a:buFont typeface="Calibri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North et al - Violence and the Rise of Open-Access Orders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Até ~1800, o crescimento econômico de longo prazo era praticamente zero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Após cada período de crescimento, seguia-se um período de recessão (Malthus)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O que fez os países enriquecerem foi </a:t>
            </a:r>
            <a:r>
              <a:rPr i="1" lang="en-US">
                <a:latin typeface="Open Sans"/>
                <a:ea typeface="Open Sans"/>
                <a:cs typeface="Open Sans"/>
                <a:sym typeface="Open Sans"/>
              </a:rPr>
              <a:t>a redução do número de períodos de recessão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Os países ricos não crescem mais rápido do que países pobres: </a:t>
            </a:r>
            <a:r>
              <a:rPr i="1" lang="en-US">
                <a:latin typeface="Open Sans"/>
                <a:ea typeface="Open Sans"/>
                <a:cs typeface="Open Sans"/>
                <a:sym typeface="Open Sans"/>
              </a:rPr>
              <a:t>eles têm menos crises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Países ricos crescem 85% dos anos desde 1940; países pobres apenas 66%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6166299"/>
            <a:ext cx="2304349" cy="6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"/>
              <a:buFont typeface="Calibri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North et al - Violence and the Rise of Open-Access Orders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860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Os resultados econômicos dos países desenvolvidos não refletem apenas o desempenho desta área; eles são o reflexo de uma ordem política e social que resiste bem a mudanças bruscas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860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O maior risco de mudanças bruscas são os originados por golpes e revoluções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860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Em resumo, uma sociedade desenvolvida </a:t>
            </a:r>
            <a:r>
              <a:rPr i="1" lang="en-US">
                <a:latin typeface="Open Sans"/>
                <a:ea typeface="Open Sans"/>
                <a:cs typeface="Open Sans"/>
                <a:sym typeface="Open Sans"/>
              </a:rPr>
              <a:t>controla a violência</a:t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6166299"/>
            <a:ext cx="2304349" cy="6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"/>
              <a:buFont typeface="Calibri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North et al - Violence and the Rise of Open-Access Orders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708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Em uma sociedade de acesso limitado, a violência é controlada por um pequeno grupo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708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Esta elite, por meio do uso da violência, extrai rendas do resto da sociedade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708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Como as elites ganham renda com a paz, elas têm incentivos para não fazer guerra a todo instante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708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Outras elites (religiosas, administrativas) entendem que é a paz é melhor para suas próprias atividades, logo elas também têm incentivos para buscar a paz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6166299"/>
            <a:ext cx="2304349" cy="6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"/>
              <a:buFont typeface="Calibri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North et al - Violence and the Rise of Open-Access Orders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41656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Quando uma parte da elite acredita que sua renda é menor do que a que poderia ser caso ela empregasse violência, surgem os motivos para a guerra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41656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Isso pode acontecer quando um grupo social cresce de importância e não detém o poder político (burguesia no feudalismo)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6166299"/>
            <a:ext cx="2304349" cy="6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