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1" r:id="rId6"/>
    <p:sldId id="258" r:id="rId7"/>
    <p:sldId id="260" r:id="rId8"/>
    <p:sldId id="259"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pt-BR" altLang="en-US"/>
              <a:t>O primeiro trabalho em uma cadeia de blocos criptograficamente segura foi descrito em 1991 por Stuart Haber e W. Scott Stornetta. Eles queriam implementar um sistema em que os registros de data e hora dos documentos não pudessem ser violados ou retroativos. Em 1992, Bayer, Haber e Stornetta incorporaram as árvores Merkle ao projeto, o que melhorou sua eficiência ao permitir que vários documentos fossem coletados em um único bloco. </a:t>
            </a:r>
            <a:endParaRPr lang="pt-BR" altLang="en-US"/>
          </a:p>
          <a:p>
            <a:endParaRPr lang="pt-BR" altLang="en-US"/>
          </a:p>
          <a:p>
            <a:r>
              <a:rPr lang="pt-BR" altLang="en-US"/>
              <a:t>Mas a primeira rede Blockchain foi realmente definida em 2008 com a publicação do artigo “Bitcoin: A Peer-to-Peer Electronic Cash System” publicado por Satoshi Nakamoto (um desenvolvedor anônimo, cuja real identidade permanece em aberto até hoje, apesar de haver algumas especulações a respeito). Em 2009 o código foi lançado como código aberto e implementado por Nakamoto como um componente principal da criptomoeda Bitcoin, onde serve como razão pública para todas as transações na rede. A tecnologia Blockchain foi primeiramente definida no código fonte original do Bitcoin e, portanto, estão intimamente ligados no que diz respeito ao surgimento de ambos.</a:t>
            </a:r>
            <a:endParaRPr lang="pt-BR" altLang="en-US"/>
          </a:p>
          <a:p>
            <a:endParaRPr lang="pt-BR" altLang="en-US"/>
          </a:p>
          <a:p>
            <a:r>
              <a:rPr lang="pt-BR" altLang="en-US"/>
              <a:t>Assim, em 2009 começa a rede do Bitcoin quando Satoshi Nakamoto minerou os primeiros Bitcoins. Satoshi Nakamoto desapareceu em 2011 – isto é, deixou de participar de fóruns, artigos e contribuições de código acerca do Bitcoin. Mas mesmo com a ausência de Satoshi Nakamoto, o Bitcoin continuou a ser desenvolvido, com o esforço da comunidade em geral trabalhando para resolver diversos problemas no código – incluindo, por exemplo, uma falha técnica em 2013 que causou uma bifurcação na Blockchain.</a:t>
            </a:r>
            <a:endParaRPr lang="pt-BR" altLang="en-US"/>
          </a:p>
          <a:p>
            <a:endParaRPr lang="pt-B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pt-BR" altLang="en-US"/>
              <a:t>https://hackernoon.com/merkle-trees-181cb4bc30b4</a:t>
            </a:r>
            <a:endParaRPr lang="pt-BR" altLang="en-US"/>
          </a:p>
          <a:p>
            <a:endParaRPr lang="pt-BR" altLang="en-US"/>
          </a:p>
          <a:p>
            <a:endParaRPr lang="pt-BR" altLang="en-US"/>
          </a:p>
          <a:p>
            <a:r>
              <a:rPr lang="pt-BR" altLang="en-US"/>
              <a:t>The Merkle Tree of transactions A, B, C &amp; D.</a:t>
            </a:r>
            <a:endParaRPr lang="pt-BR" altLang="en-US"/>
          </a:p>
          <a:p>
            <a:r>
              <a:rPr lang="pt-BR" altLang="en-US"/>
              <a:t>Let’s look at an example of four transactions in a block: A, B, C, and D. Each of these is hashed, and the hash stored in each leaf node, resulting in Hash A, B, C, and D. Consecutive pairs of leaf nodes are then summarized in a parent node by hashing Hash A and Hash B, resulting in Hash AB, and separately hashing Hash C and Hash D, resulting in Hash CD. The two hashes (Hash AB and Hash CD) are then hashed again to produce the Root Hash (the Merkle Root).</a:t>
            </a:r>
            <a:endParaRPr lang="pt-BR" altLang="en-US"/>
          </a:p>
          <a:p>
            <a:endParaRPr lang="pt-BR" altLang="en-US"/>
          </a:p>
          <a:p>
            <a:r>
              <a:rPr lang="pt-BR" altLang="en-US"/>
              <a:t>This process can be conducted on larger data sets, too: consecutive blocks can be hashed until there is only one node at the top. Hashing is usually conducted using the SHA-2 cryptographic hash function, though other functions can also be used.</a:t>
            </a:r>
            <a:endParaRPr lang="pt-BR" altLang="en-US"/>
          </a:p>
          <a:p>
            <a:r>
              <a:rPr lang="pt-BR" altLang="en-US"/>
              <a:t>The Merkle Root summarizes all of the data in the related transactions, and is stored in the block header. It maintains the integrity of the data. If a single detail in any of the transactions or the order of the transactions changes, so does the Merkle Root. Using a Merkle tree allows for a quick and simple test of whether a specific transaction is included in the set or not.</a:t>
            </a:r>
            <a:endParaRPr lang="pt-BR" altLang="en-US"/>
          </a:p>
          <a:p>
            <a:endParaRPr lang="pt-B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pt-BR" altLang="en-US"/>
              <a:t>The ability to prove that a log is complete and consistent is essential to blockchain technology and the general ledger concept. Merkle trees help verify that later versions of a log include everything from an earlier version and that all data is recorded and presented in chronological order. Proving that a log is consistent requires showing that no previous records have been added, altered or tampered with, and that the log has never been branched or forked.</a:t>
            </a:r>
            <a:endParaRPr lang="pt-BR" altLang="en-US"/>
          </a:p>
          <a:p>
            <a:endParaRPr lang="pt-BR" altLang="en-US"/>
          </a:p>
          <a:p>
            <a:r>
              <a:rPr lang="pt-BR" altLang="en-US"/>
              <a:t>Merkle trees benefit miners and users on the blockchain. A miner can calculate hashes progressively, as the miner receives transactions from peers. A user can verify parts of blocks individually and can check individual transactions using hashes of other branches of the tree.</a:t>
            </a:r>
            <a:endParaRPr lang="pt-BR" altLang="en-US"/>
          </a:p>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p:cNvPicPr>
            <a:picLocks noChangeAspect="1"/>
          </p:cNvPicPr>
          <p:nvPr/>
        </p:nvPicPr>
        <p:blipFill>
          <a:blip r:embed="rId1"/>
          <a:srcRect l="47607" r="29137"/>
          <a:stretch>
            <a:fillRect/>
          </a:stretch>
        </p:blipFill>
        <p:spPr>
          <a:xfrm>
            <a:off x="-734060" y="-1905"/>
            <a:ext cx="2887980" cy="7450455"/>
          </a:xfrm>
          <a:prstGeom prst="rect">
            <a:avLst/>
          </a:prstGeom>
          <a:effectLst>
            <a:glow rad="127000">
              <a:schemeClr val="accent1">
                <a:alpha val="18000"/>
              </a:schemeClr>
            </a:glow>
          </a:effectLst>
        </p:spPr>
      </p:pic>
      <p:sp>
        <p:nvSpPr>
          <p:cNvPr id="2" name="Title 1"/>
          <p:cNvSpPr>
            <a:spLocks noGrp="1"/>
          </p:cNvSpPr>
          <p:nvPr>
            <p:ph type="ctrTitle"/>
          </p:nvPr>
        </p:nvSpPr>
        <p:spPr>
          <a:xfrm>
            <a:off x="1524000" y="663258"/>
            <a:ext cx="9144000" cy="2387600"/>
          </a:xfrm>
        </p:spPr>
        <p:txBody>
          <a:bodyPr>
            <a:scene3d>
              <a:camera prst="orthographicFront"/>
              <a:lightRig rig="threePt" dir="t"/>
            </a:scene3d>
          </a:bodyPr>
          <a:p>
            <a:r>
              <a:rPr lang="" altLang="pt-BR" sz="8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Criptografia no Blockchain</a:t>
            </a:r>
            <a:endParaRPr lang="" altLang="pt-BR" sz="8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1551305" y="3051810"/>
            <a:ext cx="9144000" cy="3610610"/>
          </a:xfrm>
        </p:spPr>
        <p:txBody>
          <a:bodyPr>
            <a:normAutofit lnSpcReduction="20000"/>
          </a:bodyPr>
          <a:p>
            <a:r>
              <a:rPr lang="" altLang="pt-BR" b="1">
                <a:solidFill>
                  <a:schemeClr val="tx1"/>
                </a:solidFill>
              </a:rPr>
              <a:t>Danilo Gazzoli Resende</a:t>
            </a:r>
            <a:endParaRPr lang="" altLang="pt-BR" b="1">
              <a:solidFill>
                <a:schemeClr val="tx1"/>
              </a:solidFill>
            </a:endParaRPr>
          </a:p>
          <a:p>
            <a:endParaRPr lang="" altLang="pt-BR" b="1">
              <a:solidFill>
                <a:schemeClr val="tx1"/>
              </a:solidFill>
            </a:endParaRPr>
          </a:p>
          <a:p>
            <a:r>
              <a:rPr lang="" altLang="pt-BR">
                <a:solidFill>
                  <a:schemeClr val="tx1"/>
                </a:solidFill>
              </a:rPr>
              <a:t>danilo.gazoli@gmail.com</a:t>
            </a:r>
            <a:endParaRPr lang="" altLang="pt-BR">
              <a:solidFill>
                <a:schemeClr val="tx1"/>
              </a:solidFill>
            </a:endParaRPr>
          </a:p>
          <a:p>
            <a:endParaRPr lang="" altLang="pt-BR">
              <a:solidFill>
                <a:schemeClr val="tx1"/>
              </a:solidFill>
            </a:endParaRPr>
          </a:p>
          <a:p>
            <a:r>
              <a:rPr lang="" altLang="pt-BR">
                <a:solidFill>
                  <a:schemeClr val="tx1"/>
                </a:solidFill>
              </a:rPr>
              <a:t>/in/daniloresende/</a:t>
            </a:r>
            <a:endParaRPr lang="" altLang="pt-BR">
              <a:solidFill>
                <a:schemeClr val="tx1"/>
              </a:solidFill>
            </a:endParaRPr>
          </a:p>
          <a:p>
            <a:endParaRPr lang="" altLang="pt-BR">
              <a:solidFill>
                <a:schemeClr val="tx1"/>
              </a:solidFill>
            </a:endParaRPr>
          </a:p>
          <a:p>
            <a:r>
              <a:rPr lang="" altLang="pt-BR">
                <a:solidFill>
                  <a:schemeClr val="tx1"/>
                </a:solidFill>
              </a:rPr>
              <a:t>/danilogazzoli</a:t>
            </a:r>
            <a:endParaRPr lang="" altLang="pt-BR">
              <a:solidFill>
                <a:schemeClr val="tx1"/>
              </a:solidFill>
            </a:endParaRPr>
          </a:p>
          <a:p>
            <a:endParaRPr lang="" altLang="pt-BR">
              <a:solidFill>
                <a:schemeClr val="tx1"/>
              </a:solidFill>
            </a:endParaRPr>
          </a:p>
          <a:p>
            <a:r>
              <a:rPr lang="" altLang="pt-BR">
                <a:solidFill>
                  <a:schemeClr val="tx1"/>
                </a:solidFill>
              </a:rPr>
              <a:t>Disciplina: Introdução à Criptografia</a:t>
            </a:r>
            <a:endParaRPr lang="" altLang="pt-BR">
              <a:solidFill>
                <a:schemeClr val="tx1"/>
              </a:solidFill>
            </a:endParaRPr>
          </a:p>
        </p:txBody>
      </p:sp>
      <p:pic>
        <p:nvPicPr>
          <p:cNvPr id="7" name="Imagem 6"/>
          <p:cNvPicPr>
            <a:picLocks noChangeAspect="1"/>
          </p:cNvPicPr>
          <p:nvPr/>
        </p:nvPicPr>
        <p:blipFill>
          <a:blip r:embed="rId2"/>
          <a:stretch>
            <a:fillRect/>
          </a:stretch>
        </p:blipFill>
        <p:spPr>
          <a:xfrm>
            <a:off x="3291205" y="3469640"/>
            <a:ext cx="755650" cy="755650"/>
          </a:xfrm>
          <a:prstGeom prst="rect">
            <a:avLst/>
          </a:prstGeom>
        </p:spPr>
      </p:pic>
      <p:pic>
        <p:nvPicPr>
          <p:cNvPr id="8" name="Imagem 7"/>
          <p:cNvPicPr>
            <a:picLocks noChangeAspect="1"/>
          </p:cNvPicPr>
          <p:nvPr/>
        </p:nvPicPr>
        <p:blipFill>
          <a:blip r:embed="rId3"/>
          <a:stretch>
            <a:fillRect/>
          </a:stretch>
        </p:blipFill>
        <p:spPr>
          <a:xfrm>
            <a:off x="3270885" y="4356100"/>
            <a:ext cx="796290" cy="636270"/>
          </a:xfrm>
          <a:prstGeom prst="rect">
            <a:avLst/>
          </a:prstGeom>
        </p:spPr>
      </p:pic>
      <p:pic>
        <p:nvPicPr>
          <p:cNvPr id="9" name="Imagem 8"/>
          <p:cNvPicPr>
            <a:picLocks noChangeAspect="1"/>
          </p:cNvPicPr>
          <p:nvPr/>
        </p:nvPicPr>
        <p:blipFill>
          <a:blip r:embed="rId4"/>
          <a:srcRect l="22261" r="21725"/>
          <a:stretch>
            <a:fillRect/>
          </a:stretch>
        </p:blipFill>
        <p:spPr>
          <a:xfrm>
            <a:off x="3354070" y="5123180"/>
            <a:ext cx="733425" cy="687705"/>
          </a:xfrm>
          <a:prstGeom prst="rect">
            <a:avLst/>
          </a:prstGeom>
        </p:spPr>
      </p:pic>
      <p:pic>
        <p:nvPicPr>
          <p:cNvPr id="13" name="Imagem 12"/>
          <p:cNvPicPr>
            <a:picLocks noChangeAspect="1"/>
          </p:cNvPicPr>
          <p:nvPr/>
        </p:nvPicPr>
        <p:blipFill>
          <a:blip r:embed="rId5"/>
          <a:stretch>
            <a:fillRect/>
          </a:stretch>
        </p:blipFill>
        <p:spPr>
          <a:xfrm>
            <a:off x="9204960" y="4992370"/>
            <a:ext cx="2646045" cy="2068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Benefícios </a:t>
            </a:r>
            <a:r>
              <a:rPr lang="en-US"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 Árvore de Merkle</a:t>
            </a:r>
            <a:endParaRPr lang="en-US"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normAutofit lnSpcReduction="20000"/>
          </a:bodyPr>
          <a:p>
            <a:r>
              <a:rPr lang="" altLang="en-US"/>
              <a:t>1. Fornece um meio de provar a integridade e validade de um dado</a:t>
            </a:r>
            <a:endParaRPr lang="" altLang="en-US"/>
          </a:p>
          <a:p>
            <a:endParaRPr lang="en-US"/>
          </a:p>
          <a:p>
            <a:r>
              <a:rPr lang="en-US"/>
              <a:t>2. </a:t>
            </a:r>
            <a:r>
              <a:rPr lang="" altLang="en-US"/>
              <a:t>Requerem pouco espaço de disco/memória visto que as provas são computacionalmente fáceis e rápidas</a:t>
            </a:r>
            <a:endParaRPr lang="" altLang="en-US"/>
          </a:p>
          <a:p>
            <a:endParaRPr lang="" altLang="en-US"/>
          </a:p>
          <a:p>
            <a:r>
              <a:rPr lang="en-US"/>
              <a:t>3. </a:t>
            </a:r>
            <a:r>
              <a:rPr lang="" altLang="en-US"/>
              <a:t>Suas provas e gerenciamento exigem somente pequenas porções de informação para serem transmitidas pela rede</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Referências</a:t>
            </a:r>
            <a:endPar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838200" y="1434465"/>
            <a:ext cx="10515600" cy="4742815"/>
          </a:xfrm>
        </p:spPr>
        <p:txBody>
          <a:bodyPr>
            <a:normAutofit fontScale="80000"/>
          </a:bodyPr>
          <a:p>
            <a:r>
              <a:rPr lang="en-US"/>
              <a:t>Nakamoto S</a:t>
            </a:r>
            <a:r>
              <a:rPr lang="" altLang="en-US"/>
              <a:t>.</a:t>
            </a:r>
            <a:r>
              <a:rPr lang="en-US"/>
              <a:t> </a:t>
            </a:r>
            <a:r>
              <a:rPr lang="en-US" i="1"/>
              <a:t>Bitcoin: a peer-to-peer electronic cash system</a:t>
            </a:r>
            <a:r>
              <a:rPr lang="" altLang="en-US"/>
              <a:t>. Disponível em:</a:t>
            </a:r>
            <a:r>
              <a:rPr lang="en-US"/>
              <a:t> </a:t>
            </a:r>
            <a:r>
              <a:rPr lang="" altLang="en-US"/>
              <a:t>&lt;</a:t>
            </a:r>
            <a:r>
              <a:rPr lang="en-US"/>
              <a:t>http://bitcoin.org/bitcoin.pdf</a:t>
            </a:r>
            <a:r>
              <a:rPr lang="" altLang="en-US"/>
              <a:t>&gt;. Acesso em 01 jun. 2019.</a:t>
            </a:r>
            <a:endParaRPr lang="" altLang="en-US"/>
          </a:p>
          <a:p>
            <a:r>
              <a:rPr lang="" altLang="en-US"/>
              <a:t>Ray, S. </a:t>
            </a:r>
            <a:r>
              <a:rPr lang="" altLang="en-US" i="1"/>
              <a:t>Merkle Trees</a:t>
            </a:r>
            <a:r>
              <a:rPr lang="" altLang="en-US"/>
              <a:t>. Disponível em: &lt;</a:t>
            </a:r>
            <a:r>
              <a:rPr lang="en-US"/>
              <a:t>https://hackernoon.com/merkle-trees-181cb4bc30b4</a:t>
            </a:r>
            <a:r>
              <a:rPr lang="" altLang="en-US"/>
              <a:t>&gt;. Acesso em </a:t>
            </a:r>
            <a:r>
              <a:rPr lang="en-US" altLang="en-US">
                <a:sym typeface="+mn-ea"/>
              </a:rPr>
              <a:t>01 jun. 2019.</a:t>
            </a:r>
            <a:endParaRPr lang="en-US"/>
          </a:p>
          <a:p>
            <a:r>
              <a:rPr lang="en-US" i="1"/>
              <a:t>Essentials of Blockchain Cryptography</a:t>
            </a:r>
            <a:r>
              <a:rPr lang="" altLang="en-US"/>
              <a:t>. Disponível em: &lt;</a:t>
            </a:r>
            <a:r>
              <a:rPr lang="en-US"/>
              <a:t>https://blog.bankex.org/essentials-of-blockchain-cryptography-c60180f14b7f</a:t>
            </a:r>
            <a:r>
              <a:rPr lang="" altLang="en-US"/>
              <a:t>&gt;. </a:t>
            </a:r>
            <a:r>
              <a:rPr lang="en-US" altLang="en-US">
                <a:sym typeface="+mn-ea"/>
              </a:rPr>
              <a:t>Acesso em </a:t>
            </a:r>
            <a:r>
              <a:rPr lang="en-US" altLang="en-US">
                <a:sym typeface="+mn-ea"/>
              </a:rPr>
              <a:t>01 jun. 2019.</a:t>
            </a:r>
            <a:r>
              <a:rPr lang="" altLang="en-US"/>
              <a:t> </a:t>
            </a:r>
            <a:endParaRPr lang="en-US"/>
          </a:p>
          <a:p>
            <a:r>
              <a:rPr lang="" altLang="en-US" i="1"/>
              <a:t>Blockchain Basics</a:t>
            </a:r>
            <a:r>
              <a:rPr lang="" altLang="en-US"/>
              <a:t>. Disponível em: &lt;</a:t>
            </a:r>
            <a:r>
              <a:rPr lang="en-US"/>
              <a:t>https://lisk.io/academy/blockchain-basics</a:t>
            </a:r>
            <a:r>
              <a:rPr lang="" altLang="en-US"/>
              <a:t>&gt;. </a:t>
            </a:r>
            <a:r>
              <a:rPr lang="en-US" altLang="en-US">
                <a:sym typeface="+mn-ea"/>
              </a:rPr>
              <a:t>Acesso em 01 jun. 2019</a:t>
            </a:r>
            <a:r>
              <a:rPr lang="" altLang="en-US">
                <a:sym typeface="+mn-ea"/>
              </a:rPr>
              <a:t>.</a:t>
            </a:r>
            <a:endParaRPr lang="en-US"/>
          </a:p>
          <a:p>
            <a:r>
              <a:rPr lang="en-US" i="1"/>
              <a:t>O QUE É A TECNOLOGIA BLOCKCHAIN?</a:t>
            </a:r>
            <a:r>
              <a:rPr lang="" altLang="en-US" i="1"/>
              <a:t>.</a:t>
            </a:r>
            <a:r>
              <a:rPr lang="en-US"/>
              <a:t> </a:t>
            </a:r>
            <a:r>
              <a:rPr lang="" altLang="en-US"/>
              <a:t>Disponível em: &lt;</a:t>
            </a:r>
            <a:r>
              <a:rPr lang="en-US"/>
              <a:t>http://datascienceacademy.com.br/blog/o-que-e-a-tecnologia-blockchain/</a:t>
            </a:r>
            <a:r>
              <a:rPr lang="" altLang="en-US"/>
              <a:t>&gt;</a:t>
            </a:r>
            <a:r>
              <a:rPr lang="en-US" altLang="en-US">
                <a:sym typeface="+mn-ea"/>
              </a:rPr>
              <a:t>. </a:t>
            </a:r>
            <a:r>
              <a:rPr lang="en-US" altLang="en-US">
                <a:sym typeface="+mn-ea"/>
              </a:rPr>
              <a:t>Acesso em 01 jun. 2019</a:t>
            </a:r>
            <a:r>
              <a:rPr lang="" altLang="en-US">
                <a:sym typeface="+mn-ea"/>
              </a:rPr>
              <a:t>.</a:t>
            </a:r>
            <a:endParaRPr lang=""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pPr algn="ctr"/>
            <a:r>
              <a:rPr lang="" altLang="pt-B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Motivação</a:t>
            </a:r>
            <a:endParaRPr lang="" altLang="pt-B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676275" y="1690370"/>
            <a:ext cx="10677525" cy="4554220"/>
          </a:xfrm>
        </p:spPr>
        <p:txBody>
          <a:bodyPr>
            <a:noAutofit/>
          </a:bodyPr>
          <a:p>
            <a:r>
              <a:rPr lang="" sz="2000"/>
              <a:t>O primeiro trabalho em uma cadeia de blocos criptograficamente segura foi descrito em 1991 por Stuart Haber e W. Scott Stornetta.</a:t>
            </a:r>
            <a:endParaRPr lang="" sz="2000"/>
          </a:p>
          <a:p>
            <a:r>
              <a:rPr lang="" sz="2000"/>
              <a:t>2008: Satoshi Nakamoto: Bitcoin: A Peer-to-Peer Electronic Cash System</a:t>
            </a:r>
            <a:endParaRPr lang="" sz="2000"/>
          </a:p>
          <a:p>
            <a:r>
              <a:rPr lang="" sz="2000"/>
              <a:t>O comércio na Internet tem dependido quase exclusivamente de instituições financeiras que servem como terceiros confiáveis para processar pagamentos eletrônicos  </a:t>
            </a:r>
            <a:endParaRPr lang="" sz="2000"/>
          </a:p>
          <a:p>
            <a:r>
              <a:rPr lang="" sz="2000"/>
              <a:t>O custo da mediação aumenta os custos de transação</a:t>
            </a:r>
            <a:endParaRPr lang="" sz="2000"/>
          </a:p>
          <a:p>
            <a:r>
              <a:rPr lang="" sz="2000"/>
              <a:t>O que é necessário é um sistema de pagamento eletrônico baseado em prova criptográfica em vez de confiança, permitindo a quaisquer duas partes dispostas a transacionar diretamente uma com a outra sem a necessidade de um terceiro confiável</a:t>
            </a:r>
            <a:endParaRPr lang="" sz="2000"/>
          </a:p>
          <a:p>
            <a:r>
              <a:rPr lang="" sz="2000"/>
              <a:t> Transações que são computacionalmente impraticáveis de reverter protegeriam os vendedores de fraudes e mecanismos rotineiros de disputa poderiam ser facilmente implementados para proteger os compradores. </a:t>
            </a:r>
            <a:endParaRPr lang=""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pPr algn="ctr"/>
            <a:r>
              <a:rPr lang="en-US" altLang="pt-B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 que é o Blockchain</a:t>
            </a:r>
            <a:endParaRPr lang="en-US" altLang="pt-B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normAutofit lnSpcReduction="20000"/>
          </a:bodyPr>
          <a:p>
            <a:r>
              <a:rPr lang="en-US" altLang="pt-BR"/>
              <a:t>O blockchain (cadeia de blocos) é um registro público de transações de Bitcoin em uma ordem cronológica. A cadeia de blocos é compartilhada entre todos os usuários de Bitcoin. É usado para verificar a </a:t>
            </a:r>
            <a:r>
              <a:rPr lang="" altLang="en-US"/>
              <a:t>p</a:t>
            </a:r>
            <a:r>
              <a:rPr lang="en-US" altLang="pt-BR"/>
              <a:t>ermanência de transações de Bitcoin e evitar o problema de “double spending”.</a:t>
            </a:r>
            <a:endParaRPr lang="en-US" altLang="pt-BR"/>
          </a:p>
          <a:p>
            <a:r>
              <a:rPr lang="en-US" altLang="pt-BR"/>
              <a:t>Double spending: se um usuário malicioso tenta gastar suas bitcoins em dois recepientes diferentes ao mesmo tempo.</a:t>
            </a:r>
            <a:endParaRPr lang="en-US" altLang="pt-BR"/>
          </a:p>
          <a:p>
            <a:r>
              <a:rPr lang="" altLang="pt-BR"/>
              <a:t>Servidor distribuído p</a:t>
            </a:r>
            <a:r>
              <a:rPr lang="pt-BR" altLang="en-US"/>
              <a:t>eer-to-peer </a:t>
            </a:r>
            <a:r>
              <a:rPr lang="" altLang="pt-BR"/>
              <a:t>para gerar prova computacional da ordem cronológica das transações</a:t>
            </a:r>
            <a:endParaRPr lang="pt-B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5" name="Imagem 4"/>
          <p:cNvPicPr>
            <a:picLocks noChangeAspect="1"/>
          </p:cNvPicPr>
          <p:nvPr/>
        </p:nvPicPr>
        <p:blipFill>
          <a:blip r:embed="rId1"/>
          <a:srcRect l="6780" t="13523" b="6779"/>
          <a:stretch>
            <a:fillRect/>
          </a:stretch>
        </p:blipFill>
        <p:spPr>
          <a:xfrm>
            <a:off x="838200" y="1051560"/>
            <a:ext cx="10681335" cy="5389880"/>
          </a:xfrm>
          <a:prstGeom prst="roundRect">
            <a:avLst/>
          </a:prstGeom>
        </p:spPr>
      </p:pic>
      <p:sp>
        <p:nvSpPr>
          <p:cNvPr id="2" name="Title 1"/>
          <p:cNvSpPr>
            <a:spLocks noGrp="1"/>
          </p:cNvSpPr>
          <p:nvPr>
            <p:ph type="title"/>
          </p:nvPr>
        </p:nvSpPr>
        <p:spPr/>
        <p:txBody>
          <a:bodyPr/>
          <a:p>
            <a:pPr algn="ctr"/>
            <a:r>
              <a:rPr lang="en-US" altLang="pt-B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 que é o Blockchain</a:t>
            </a:r>
            <a:endParaRPr lang="en-US" altLang="pt-B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pPr algn="ctr"/>
            <a:r>
              <a:rPr lang="en-US"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Como funciona o </a:t>
            </a:r>
            <a:r>
              <a:rPr lang="en-US" altLang="pt-B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Blockchain</a:t>
            </a:r>
            <a:endParaRPr lang="en-US" altLang="pt-BR">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Imagem 3"/>
          <p:cNvPicPr>
            <a:picLocks noChangeAspect="1"/>
          </p:cNvPicPr>
          <p:nvPr/>
        </p:nvPicPr>
        <p:blipFill>
          <a:blip r:embed="rId1"/>
          <a:stretch>
            <a:fillRect/>
          </a:stretch>
        </p:blipFill>
        <p:spPr>
          <a:xfrm>
            <a:off x="2813685" y="1274445"/>
            <a:ext cx="6565265" cy="5471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pPr algn="ctr"/>
            <a:r>
              <a:rPr la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Porquê uma cadeia?</a:t>
            </a:r>
            <a:endParaRPr la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Imagem 3"/>
          <p:cNvPicPr>
            <a:picLocks noChangeAspect="1"/>
          </p:cNvPicPr>
          <p:nvPr/>
        </p:nvPicPr>
        <p:blipFill>
          <a:blip r:embed="rId1"/>
          <a:stretch>
            <a:fillRect/>
          </a:stretch>
        </p:blipFill>
        <p:spPr>
          <a:xfrm>
            <a:off x="3669030" y="1250950"/>
            <a:ext cx="8156575" cy="3811905"/>
          </a:xfrm>
          <a:prstGeom prst="rect">
            <a:avLst/>
          </a:prstGeom>
        </p:spPr>
      </p:pic>
      <p:pic>
        <p:nvPicPr>
          <p:cNvPr id="6" name="Imagem 5"/>
          <p:cNvPicPr>
            <a:picLocks noChangeAspect="1"/>
          </p:cNvPicPr>
          <p:nvPr/>
        </p:nvPicPr>
        <p:blipFill>
          <a:blip r:embed="rId2"/>
          <a:stretch>
            <a:fillRect/>
          </a:stretch>
        </p:blipFill>
        <p:spPr>
          <a:xfrm>
            <a:off x="669290" y="1250950"/>
            <a:ext cx="3432810" cy="2340610"/>
          </a:xfrm>
          <a:prstGeom prst="rect">
            <a:avLst/>
          </a:prstGeom>
        </p:spPr>
      </p:pic>
      <p:sp>
        <p:nvSpPr>
          <p:cNvPr id="8" name="TextBox 7"/>
          <p:cNvSpPr txBox="1"/>
          <p:nvPr/>
        </p:nvSpPr>
        <p:spPr>
          <a:xfrm>
            <a:off x="367030" y="5091430"/>
            <a:ext cx="11458575" cy="1476375"/>
          </a:xfrm>
          <a:prstGeom prst="rect">
            <a:avLst/>
          </a:prstGeom>
          <a:noFill/>
        </p:spPr>
        <p:txBody>
          <a:bodyPr wrap="square" rtlCol="0">
            <a:spAutoFit/>
          </a:bodyPr>
          <a:p>
            <a:pPr algn="l"/>
            <a:r>
              <a:rPr lang="pt-BR" altLang="en-US"/>
              <a:t>Cada registro escrito no blockchain é assegurado por uma única chave criptográfica. Quando um novo bloco é adicionado à cadeia, tudo do bloco anterior, inclusivo sua chave, é colocado na fórmula para gerar a chave do segundo registro. Esta interação cria independência. Quando um terceiro bloco é criado, os conteúdos e chaves dos dois primeiros blocos são colocados na fórmula para resultar na chave do terceiro registro. Esta dependência encadeia todos os registros.</a:t>
            </a:r>
            <a:endParaRPr lang="pt-B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Block Hashing</a:t>
            </a:r>
            <a:endPar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838200" y="1812290"/>
            <a:ext cx="10515600" cy="4351338"/>
          </a:xfrm>
        </p:spPr>
        <p:txBody>
          <a:bodyPr>
            <a:normAutofit lnSpcReduction="20000"/>
          </a:bodyPr>
          <a:p>
            <a:r>
              <a:rPr lang="en-US" altLang="pt-BR"/>
              <a:t>Hashing </a:t>
            </a:r>
            <a:r>
              <a:rPr lang="" altLang="en-US"/>
              <a:t>é o processo de obter uma entrada de qualquer tamanho e convertê-la para uma saída de comprimento fixo através de um algoritmo matemático.</a:t>
            </a:r>
            <a:endParaRPr lang="" altLang="en-US"/>
          </a:p>
          <a:p>
            <a:pPr marL="0" indent="0">
              <a:buNone/>
            </a:pPr>
            <a:endParaRPr lang="" altLang="en-US"/>
          </a:p>
          <a:p>
            <a:r>
              <a:rPr lang="" altLang="en-US"/>
              <a:t>Bitcoin usa SHA-256</a:t>
            </a:r>
            <a:endParaRPr lang="en-US" altLang="pt-BR"/>
          </a:p>
        </p:txBody>
      </p:sp>
      <p:pic>
        <p:nvPicPr>
          <p:cNvPr id="4" name="Imagem 3"/>
          <p:cNvPicPr>
            <a:picLocks noChangeAspect="1"/>
          </p:cNvPicPr>
          <p:nvPr/>
        </p:nvPicPr>
        <p:blipFill>
          <a:blip r:embed="rId1"/>
          <a:srcRect t="15505" b="29759"/>
          <a:stretch>
            <a:fillRect/>
          </a:stretch>
        </p:blipFill>
        <p:spPr>
          <a:xfrm>
            <a:off x="1641475" y="4060190"/>
            <a:ext cx="8526780" cy="2333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Funcionamento da Árvore de Merkle</a:t>
            </a:r>
            <a:endParaRPr lang=""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838200" y="1569720"/>
            <a:ext cx="10515600" cy="4607560"/>
          </a:xfrm>
        </p:spPr>
        <p:txBody>
          <a:bodyPr>
            <a:normAutofit lnSpcReduction="20000"/>
          </a:bodyPr>
          <a:p>
            <a:r>
              <a:rPr lang="en-US"/>
              <a:t>Uma árvore de Merkle sumariza todas as transações em um bloco ao produzir um "fingerprint" digital de todo o conjunto de transações, o que possibilita um usuário verificar se a transação está ou não incluída em um bloco.</a:t>
            </a:r>
            <a:endParaRPr lang="en-US"/>
          </a:p>
          <a:p>
            <a:endParaRPr lang="en-US"/>
          </a:p>
          <a:p>
            <a:r>
              <a:rPr lang="en-US"/>
              <a:t>Árvores de Merkle são criadas repetidamente ao fazer o "hashing" de pares de nós até que haja somente um hash (Root).</a:t>
            </a:r>
            <a:endParaRPr lang="en-US"/>
          </a:p>
          <a:p>
            <a:endParaRPr lang="en-US"/>
          </a:p>
          <a:p>
            <a:r>
              <a:rPr lang="en-US"/>
              <a:t>Cada nó folha é um hash de dados transacionais e cada nó não folha é um hash dos hashes anteriores.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pPr algn="ctr"/>
            <a:r>
              <a:rPr lang="en-US"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Hash Tree ou Merkle Tree</a:t>
            </a:r>
            <a:endParaRPr lang="en-US"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Imagem 2"/>
          <p:cNvPicPr>
            <a:picLocks noChangeAspect="1"/>
          </p:cNvPicPr>
          <p:nvPr/>
        </p:nvPicPr>
        <p:blipFill>
          <a:blip r:embed="rId1"/>
          <a:srcRect l="4116" t="4314" r="6415" b="6620"/>
          <a:stretch>
            <a:fillRect/>
          </a:stretch>
        </p:blipFill>
        <p:spPr>
          <a:xfrm>
            <a:off x="1974215" y="1591310"/>
            <a:ext cx="7908290" cy="4732655"/>
          </a:xfrm>
          <a:prstGeom prst="rect">
            <a:avLst/>
          </a:prstGeom>
        </p:spPr>
      </p:pic>
      <p:sp>
        <p:nvSpPr>
          <p:cNvPr id="4" name="Seta para cima 3"/>
          <p:cNvSpPr/>
          <p:nvPr/>
        </p:nvSpPr>
        <p:spPr>
          <a:xfrm>
            <a:off x="10085070" y="1591310"/>
            <a:ext cx="1093470" cy="47332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 name="TextBox 4"/>
          <p:cNvSpPr txBox="1"/>
          <p:nvPr/>
        </p:nvSpPr>
        <p:spPr>
          <a:xfrm>
            <a:off x="5471795" y="5237480"/>
            <a:ext cx="871220" cy="368300"/>
          </a:xfrm>
          <a:prstGeom prst="rect">
            <a:avLst/>
          </a:prstGeom>
          <a:noFill/>
        </p:spPr>
        <p:txBody>
          <a:bodyPr wrap="none" rtlCol="0">
            <a:spAutoFit/>
          </a:bodyPr>
          <a:p>
            <a:r>
              <a:rPr lang="" altLang="pt-BR"/>
              <a:t>folhas</a:t>
            </a:r>
            <a:endParaRPr lang="" altLang="pt-BR"/>
          </a:p>
        </p:txBody>
      </p:sp>
      <p:sp>
        <p:nvSpPr>
          <p:cNvPr id="6" name="TextBox 5"/>
          <p:cNvSpPr txBox="1"/>
          <p:nvPr/>
        </p:nvSpPr>
        <p:spPr>
          <a:xfrm>
            <a:off x="5471795" y="4090035"/>
            <a:ext cx="935990" cy="368300"/>
          </a:xfrm>
          <a:prstGeom prst="rect">
            <a:avLst/>
          </a:prstGeom>
          <a:noFill/>
        </p:spPr>
        <p:txBody>
          <a:bodyPr wrap="none" rtlCol="0">
            <a:spAutoFit/>
          </a:bodyPr>
          <a:p>
            <a:r>
              <a:rPr lang="" altLang="pt-BR"/>
              <a:t>galhos</a:t>
            </a:r>
            <a:endParaRPr lang="" altLang="pt-BR"/>
          </a:p>
        </p:txBody>
      </p:sp>
      <p:sp>
        <p:nvSpPr>
          <p:cNvPr id="8" name="TextBox 7"/>
          <p:cNvSpPr txBox="1"/>
          <p:nvPr/>
        </p:nvSpPr>
        <p:spPr>
          <a:xfrm>
            <a:off x="7486015" y="1890395"/>
            <a:ext cx="600710" cy="368300"/>
          </a:xfrm>
          <a:prstGeom prst="rect">
            <a:avLst/>
          </a:prstGeom>
          <a:noFill/>
        </p:spPr>
        <p:txBody>
          <a:bodyPr wrap="none" rtlCol="0">
            <a:spAutoFit/>
          </a:bodyPr>
          <a:p>
            <a:r>
              <a:rPr lang="" altLang="en-US"/>
              <a:t>raíz</a:t>
            </a:r>
            <a:endParaRPr lang=""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3699</Words>
  <Application>WPS Presentation</Application>
  <PresentationFormat>Widescreen</PresentationFormat>
  <Paragraphs>74</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DejaVu Sans</vt:lpstr>
      <vt:lpstr/>
      <vt:lpstr>Arial Unicode MS</vt:lpstr>
      <vt:lpstr>Calibri Light</vt:lpstr>
      <vt:lpstr>Calibri</vt:lpstr>
      <vt:lpstr>微软雅黑</vt:lpstr>
      <vt:lpstr>文泉驿微米黑</vt:lpstr>
      <vt:lpstr>OpenSymbol</vt:lpstr>
      <vt:lpstr>Gubbi</vt:lpstr>
      <vt:lpstr>Office Theme</vt:lpstr>
      <vt:lpstr>PowerPoint 演示文稿</vt:lpstr>
      <vt:lpstr>PowerPoint 演示文稿</vt:lpstr>
      <vt:lpstr>O que é o Blockchain</vt:lpstr>
      <vt:lpstr>O que é o Blockchain</vt:lpstr>
      <vt:lpstr>Como funciona o Blockchain</vt:lpstr>
      <vt:lpstr>O que é o Blockchain</vt:lpstr>
      <vt:lpstr>O que é o Blockchain</vt:lpstr>
      <vt:lpstr>Block Hashing</vt:lpstr>
      <vt:lpstr>Hash Tree ou Merkle Tree</vt:lpstr>
      <vt:lpstr>Funcionamento da Árvore de Merkle</vt:lpstr>
      <vt:lpstr>Funcionamento da Árvore de Merkle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Criptografia no blockchain</dc:title>
  <dc:creator>danilo</dc:creator>
  <cp:lastModifiedBy>danilo</cp:lastModifiedBy>
  <cp:revision>33</cp:revision>
  <dcterms:created xsi:type="dcterms:W3CDTF">2019-06-03T23:33:15Z</dcterms:created>
  <dcterms:modified xsi:type="dcterms:W3CDTF">2019-06-03T23:33:15Z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1046-11.1.0.8392</vt:lpwstr>
  </property>
</Properties>
</file>