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Lst>
  <p:sldSz cy="5143500" cx="9144000"/>
  <p:notesSz cx="6858000" cy="9144000"/>
  <p:embeddedFontLst>
    <p:embeddedFont>
      <p:font typeface="Arvo"/>
      <p:regular r:id="rId73"/>
      <p:bold r:id="rId74"/>
      <p:italic r:id="rId75"/>
      <p:boldItalic r:id="rId76"/>
    </p:embeddedFont>
    <p:embeddedFont>
      <p:font typeface="Roboto Condensed"/>
      <p:regular r:id="rId77"/>
      <p:bold r:id="rId78"/>
      <p:italic r:id="rId79"/>
      <p:boldItalic r:id="rId80"/>
    </p:embeddedFont>
    <p:embeddedFont>
      <p:font typeface="Roboto Condensed Light"/>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5" roundtripDataSignature="AMtx7mhX/ZZ+FGPjdXEAZAbbIri0eXNb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RobotoCondensedLight-boldItalic.fntdata"/><Relationship Id="rId83" Type="http://schemas.openxmlformats.org/officeDocument/2006/relationships/font" Target="fonts/RobotoCondensedLight-italic.fntdata"/><Relationship Id="rId42" Type="http://schemas.openxmlformats.org/officeDocument/2006/relationships/slide" Target="slides/slide38.xml"/><Relationship Id="rId41" Type="http://schemas.openxmlformats.org/officeDocument/2006/relationships/slide" Target="slides/slide37.xml"/><Relationship Id="rId85" Type="http://customschemas.google.com/relationships/presentationmetadata" Target="metadata"/><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RobotoCondensed-boldItalic.fntdata"/><Relationship Id="rId82" Type="http://schemas.openxmlformats.org/officeDocument/2006/relationships/font" Target="fonts/RobotoCondensedLight-bold.fntdata"/><Relationship Id="rId81" Type="http://schemas.openxmlformats.org/officeDocument/2006/relationships/font" Target="fonts/RobotoCondensed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Arvo-regular.fntdata"/><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font" Target="fonts/Arvo-italic.fntdata"/><Relationship Id="rId30" Type="http://schemas.openxmlformats.org/officeDocument/2006/relationships/slide" Target="slides/slide26.xml"/><Relationship Id="rId74" Type="http://schemas.openxmlformats.org/officeDocument/2006/relationships/font" Target="fonts/Arvo-bold.fntdata"/><Relationship Id="rId33" Type="http://schemas.openxmlformats.org/officeDocument/2006/relationships/slide" Target="slides/slide29.xml"/><Relationship Id="rId77" Type="http://schemas.openxmlformats.org/officeDocument/2006/relationships/font" Target="fonts/RobotoCondensed-regular.fntdata"/><Relationship Id="rId32" Type="http://schemas.openxmlformats.org/officeDocument/2006/relationships/slide" Target="slides/slide28.xml"/><Relationship Id="rId76" Type="http://schemas.openxmlformats.org/officeDocument/2006/relationships/font" Target="fonts/Arvo-boldItalic.fntdata"/><Relationship Id="rId35" Type="http://schemas.openxmlformats.org/officeDocument/2006/relationships/slide" Target="slides/slide31.xml"/><Relationship Id="rId79" Type="http://schemas.openxmlformats.org/officeDocument/2006/relationships/font" Target="fonts/RobotoCondensed-italic.fntdata"/><Relationship Id="rId34" Type="http://schemas.openxmlformats.org/officeDocument/2006/relationships/slide" Target="slides/slide30.xml"/><Relationship Id="rId78" Type="http://schemas.openxmlformats.org/officeDocument/2006/relationships/font" Target="fonts/RobotoCondensed-bold.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3" name="Google Shape;283;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0" name="Google Shape;290;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7" name="Google Shape;297;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5" name="Google Shape;305;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2" name="Google Shape;312;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0" name="Google Shape;320;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7" name="Google Shape;327;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5" name="Google Shape;335;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3" name="Google Shape;343;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0" name="Google Shape;350;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7" name="Google Shape;357;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4" name="Google Shape;364;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1" name="Google Shape;371;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8" name="Google Shape;378;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5" name="Google Shape;385;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2" name="Google Shape;392;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9" name="Google Shape;399;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3" name="Google Shape;413;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4" name="Google Shape;424;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2" name="Google Shape;452;p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0" name="Google Shape;460;p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3" name="Google Shape;473;p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1" name="Google Shape;481;p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4" name="Google Shape;494;p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4" name="Google Shape;504;p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2" name="Google Shape;512;p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1" name="Google Shape;521;p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6" name="Google Shape;536;p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0" name="Google Shape;550;p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8" name="Google Shape;558;p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6" name="Google Shape;566;p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4" name="Google Shape;574;p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46df8dfee0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3" name="Google Shape;583;g146df8dfee0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4" name="Google Shape;594;p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4" name="Google Shape;604;p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46df8dfee0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12" name="Google Shape;612;g146df8dfee0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46df8dfee0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3" name="Google Shape;623;g146df8dfee0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46df8dfee0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1" name="Google Shape;631;g146df8dfee0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1" name="Google Shape;641;p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0" name="Google Shape;650;p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9" name="Google Shape;659;p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8" name="Google Shape;668;p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46df8dfee0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8" name="Google Shape;678;g146df8dfee0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384265ab2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88" name="Google Shape;688;g1384265ab24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384265ab2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6" name="Google Shape;696;g1384265ab2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4" name="Google Shape;704;p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12" name="Google Shape;712;p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21" name="Google Shape;721;p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3" name="Google Shape;253;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30" name="Google Shape;730;p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39" name="Google Shape;739;p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47" name="Google Shape;747;p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61" name="Google Shape;761;p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1384265ab24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69" name="Google Shape;769;g1384265ab24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384265ab24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82" name="Google Shape;782;g1384265ab24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1384265ab24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91" name="Google Shape;791;g1384265ab24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0" name="Google Shape;800;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0" name="Google Shape;260;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8" name="Google Shape;268;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6" name="Google Shape;276;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68"/>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1" name="Google Shape;11;p68"/>
          <p:cNvGrpSpPr/>
          <p:nvPr/>
        </p:nvGrpSpPr>
        <p:grpSpPr>
          <a:xfrm>
            <a:off x="0" y="-7088"/>
            <a:ext cx="8661398" cy="5150588"/>
            <a:chOff x="0" y="-7088"/>
            <a:chExt cx="8661398" cy="5150588"/>
          </a:xfrm>
        </p:grpSpPr>
        <p:sp>
          <p:nvSpPr>
            <p:cNvPr id="12" name="Google Shape;12;p68"/>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68"/>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4" name="Google Shape;14;p68"/>
          <p:cNvGrpSpPr/>
          <p:nvPr/>
        </p:nvGrpSpPr>
        <p:grpSpPr>
          <a:xfrm flipH="1" rot="10800000">
            <a:off x="1" y="1090763"/>
            <a:ext cx="8847502" cy="2961975"/>
            <a:chOff x="-8178042" y="-4493254"/>
            <a:chExt cx="19483597" cy="6522736"/>
          </a:xfrm>
        </p:grpSpPr>
        <p:sp>
          <p:nvSpPr>
            <p:cNvPr id="15" name="Google Shape;15;p68"/>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6" name="Google Shape;16;p68"/>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7" name="Google Shape;17;p68"/>
          <p:cNvGrpSpPr/>
          <p:nvPr/>
        </p:nvGrpSpPr>
        <p:grpSpPr>
          <a:xfrm>
            <a:off x="3677236" y="4278349"/>
            <a:ext cx="5480828" cy="432996"/>
            <a:chOff x="5582265" y="4646738"/>
            <a:chExt cx="5480828" cy="432996"/>
          </a:xfrm>
        </p:grpSpPr>
        <p:sp>
          <p:nvSpPr>
            <p:cNvPr id="18" name="Google Shape;18;p68"/>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68"/>
            <p:cNvGrpSpPr/>
            <p:nvPr/>
          </p:nvGrpSpPr>
          <p:grpSpPr>
            <a:xfrm flipH="1">
              <a:off x="5585232" y="4646738"/>
              <a:ext cx="5477861" cy="304551"/>
              <a:chOff x="-24158748" y="330075"/>
              <a:chExt cx="30568423" cy="1699506"/>
            </a:xfrm>
          </p:grpSpPr>
          <p:sp>
            <p:nvSpPr>
              <p:cNvPr id="20" name="Google Shape;20;p68"/>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68"/>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 name="Google Shape;22;p68"/>
          <p:cNvSpPr txBox="1"/>
          <p:nvPr>
            <p:ph type="ctrTitle"/>
          </p:nvPr>
        </p:nvSpPr>
        <p:spPr>
          <a:xfrm>
            <a:off x="685800" y="1090750"/>
            <a:ext cx="5367900" cy="296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3" name="Shape 23"/>
        <p:cNvGrpSpPr/>
        <p:nvPr/>
      </p:nvGrpSpPr>
      <p:grpSpPr>
        <a:xfrm>
          <a:off x="0" y="0"/>
          <a:ext cx="0" cy="0"/>
          <a:chOff x="0" y="0"/>
          <a:chExt cx="0" cy="0"/>
        </a:xfrm>
      </p:grpSpPr>
      <p:grpSp>
        <p:nvGrpSpPr>
          <p:cNvPr id="24" name="Google Shape;24;p69"/>
          <p:cNvGrpSpPr/>
          <p:nvPr/>
        </p:nvGrpSpPr>
        <p:grpSpPr>
          <a:xfrm>
            <a:off x="6946842" y="4472723"/>
            <a:ext cx="2202830" cy="670795"/>
            <a:chOff x="5575242" y="4472723"/>
            <a:chExt cx="2202830" cy="670795"/>
          </a:xfrm>
        </p:grpSpPr>
        <p:sp>
          <p:nvSpPr>
            <p:cNvPr id="25" name="Google Shape;25;p69"/>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 name="Google Shape;26;p69"/>
            <p:cNvGrpSpPr/>
            <p:nvPr/>
          </p:nvGrpSpPr>
          <p:grpSpPr>
            <a:xfrm flipH="1">
              <a:off x="5734850" y="4472723"/>
              <a:ext cx="2040837" cy="670795"/>
              <a:chOff x="1297954" y="330075"/>
              <a:chExt cx="5169293" cy="1699506"/>
            </a:xfrm>
          </p:grpSpPr>
          <p:sp>
            <p:nvSpPr>
              <p:cNvPr id="27" name="Google Shape;27;p6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 name="Google Shape;29;p69"/>
            <p:cNvGrpSpPr/>
            <p:nvPr/>
          </p:nvGrpSpPr>
          <p:grpSpPr>
            <a:xfrm flipH="1">
              <a:off x="5578209" y="4646738"/>
              <a:ext cx="2199863" cy="304563"/>
              <a:chOff x="-5827153" y="330075"/>
              <a:chExt cx="12276019" cy="1699569"/>
            </a:xfrm>
          </p:grpSpPr>
          <p:sp>
            <p:nvSpPr>
              <p:cNvPr id="30" name="Google Shape;30;p69"/>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9"/>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2" name="Google Shape;32;p69"/>
          <p:cNvGrpSpPr/>
          <p:nvPr/>
        </p:nvGrpSpPr>
        <p:grpSpPr>
          <a:xfrm>
            <a:off x="-4" y="40"/>
            <a:ext cx="7072430" cy="1327315"/>
            <a:chOff x="-4" y="40"/>
            <a:chExt cx="7072430" cy="1327315"/>
          </a:xfrm>
        </p:grpSpPr>
        <p:sp>
          <p:nvSpPr>
            <p:cNvPr id="33" name="Google Shape;33;p69"/>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34" name="Google Shape;34;p69"/>
            <p:cNvGrpSpPr/>
            <p:nvPr/>
          </p:nvGrpSpPr>
          <p:grpSpPr>
            <a:xfrm flipH="1" rot="10800000">
              <a:off x="3" y="40"/>
              <a:ext cx="6756168" cy="1327315"/>
              <a:chOff x="-2168138" y="330075"/>
              <a:chExt cx="8650663" cy="1699506"/>
            </a:xfrm>
          </p:grpSpPr>
          <p:sp>
            <p:nvSpPr>
              <p:cNvPr id="35" name="Google Shape;35;p69"/>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6" name="Google Shape;36;p69"/>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37" name="Google Shape;37;p69"/>
            <p:cNvGrpSpPr/>
            <p:nvPr/>
          </p:nvGrpSpPr>
          <p:grpSpPr>
            <a:xfrm flipH="1" rot="10800000">
              <a:off x="-4" y="381007"/>
              <a:ext cx="7072430" cy="771744"/>
              <a:chOff x="-9092084" y="330075"/>
              <a:chExt cx="15574609" cy="1699501"/>
            </a:xfrm>
          </p:grpSpPr>
          <p:sp>
            <p:nvSpPr>
              <p:cNvPr id="38" name="Google Shape;38;p69"/>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9" name="Google Shape;39;p69"/>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sp>
        <p:nvSpPr>
          <p:cNvPr id="40" name="Google Shape;40;p69"/>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1" name="Google Shape;41;p69"/>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1000"/>
              </a:spcBef>
              <a:spcAft>
                <a:spcPts val="0"/>
              </a:spcAft>
              <a:buSzPts val="2400"/>
              <a:buChar char="▻"/>
              <a:defRPr/>
            </a:lvl2pPr>
            <a:lvl3pPr indent="-381000" lvl="2" marL="1371600" algn="l">
              <a:lnSpc>
                <a:spcPct val="100000"/>
              </a:lnSpc>
              <a:spcBef>
                <a:spcPts val="1000"/>
              </a:spcBef>
              <a:spcAft>
                <a:spcPts val="0"/>
              </a:spcAft>
              <a:buSzPts val="2400"/>
              <a:buChar char="▻"/>
              <a:defRPr/>
            </a:lvl3pPr>
            <a:lvl4pPr indent="-381000" lvl="3" marL="1828800" algn="l">
              <a:lnSpc>
                <a:spcPct val="100000"/>
              </a:lnSpc>
              <a:spcBef>
                <a:spcPts val="1000"/>
              </a:spcBef>
              <a:spcAft>
                <a:spcPts val="0"/>
              </a:spcAft>
              <a:buSzPts val="2400"/>
              <a:buChar char="▻"/>
              <a:defRPr/>
            </a:lvl4pPr>
            <a:lvl5pPr indent="-381000" lvl="4" marL="2286000" algn="l">
              <a:lnSpc>
                <a:spcPct val="100000"/>
              </a:lnSpc>
              <a:spcBef>
                <a:spcPts val="1000"/>
              </a:spcBef>
              <a:spcAft>
                <a:spcPts val="0"/>
              </a:spcAft>
              <a:buSzPts val="2400"/>
              <a:buChar char="▻"/>
              <a:defRPr/>
            </a:lvl5pPr>
            <a:lvl6pPr indent="-381000" lvl="5" marL="2743200" algn="l">
              <a:lnSpc>
                <a:spcPct val="100000"/>
              </a:lnSpc>
              <a:spcBef>
                <a:spcPts val="1000"/>
              </a:spcBef>
              <a:spcAft>
                <a:spcPts val="0"/>
              </a:spcAft>
              <a:buSzPts val="2400"/>
              <a:buChar char="▻"/>
              <a:defRPr/>
            </a:lvl6pPr>
            <a:lvl7pPr indent="-381000" lvl="6" marL="3200400" algn="l">
              <a:lnSpc>
                <a:spcPct val="100000"/>
              </a:lnSpc>
              <a:spcBef>
                <a:spcPts val="1000"/>
              </a:spcBef>
              <a:spcAft>
                <a:spcPts val="0"/>
              </a:spcAft>
              <a:buSzPts val="2400"/>
              <a:buChar char="▻"/>
              <a:defRPr/>
            </a:lvl7pPr>
            <a:lvl8pPr indent="-381000" lvl="7" marL="3657600" algn="l">
              <a:lnSpc>
                <a:spcPct val="100000"/>
              </a:lnSpc>
              <a:spcBef>
                <a:spcPts val="1000"/>
              </a:spcBef>
              <a:spcAft>
                <a:spcPts val="0"/>
              </a:spcAft>
              <a:buSzPts val="2400"/>
              <a:buChar char="▻"/>
              <a:defRPr/>
            </a:lvl8pPr>
            <a:lvl9pPr indent="-381000" lvl="8" marL="4114800" algn="l">
              <a:lnSpc>
                <a:spcPct val="100000"/>
              </a:lnSpc>
              <a:spcBef>
                <a:spcPts val="1000"/>
              </a:spcBef>
              <a:spcAft>
                <a:spcPts val="1000"/>
              </a:spcAft>
              <a:buSzPts val="2400"/>
              <a:buChar char="▻"/>
              <a:defRPr/>
            </a:lvl9pPr>
          </a:lstStyle>
          <a:p/>
        </p:txBody>
      </p:sp>
      <p:sp>
        <p:nvSpPr>
          <p:cNvPr id="42" name="Google Shape;42;p6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3" name="Shape 43"/>
        <p:cNvGrpSpPr/>
        <p:nvPr/>
      </p:nvGrpSpPr>
      <p:grpSpPr>
        <a:xfrm>
          <a:off x="0" y="0"/>
          <a:ext cx="0" cy="0"/>
          <a:chOff x="0" y="0"/>
          <a:chExt cx="0" cy="0"/>
        </a:xfrm>
      </p:grpSpPr>
      <p:grpSp>
        <p:nvGrpSpPr>
          <p:cNvPr id="44" name="Google Shape;44;p70"/>
          <p:cNvGrpSpPr/>
          <p:nvPr/>
        </p:nvGrpSpPr>
        <p:grpSpPr>
          <a:xfrm>
            <a:off x="-4" y="40"/>
            <a:ext cx="7072430" cy="1327315"/>
            <a:chOff x="-4" y="40"/>
            <a:chExt cx="7072430" cy="1327315"/>
          </a:xfrm>
        </p:grpSpPr>
        <p:sp>
          <p:nvSpPr>
            <p:cNvPr id="45" name="Google Shape;45;p70"/>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46" name="Google Shape;46;p70"/>
            <p:cNvGrpSpPr/>
            <p:nvPr/>
          </p:nvGrpSpPr>
          <p:grpSpPr>
            <a:xfrm flipH="1" rot="10800000">
              <a:off x="3" y="40"/>
              <a:ext cx="6756168" cy="1327315"/>
              <a:chOff x="-2168138" y="330075"/>
              <a:chExt cx="8650663" cy="1699506"/>
            </a:xfrm>
          </p:grpSpPr>
          <p:sp>
            <p:nvSpPr>
              <p:cNvPr id="47" name="Google Shape;47;p70"/>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8" name="Google Shape;48;p70"/>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49" name="Google Shape;49;p70"/>
            <p:cNvGrpSpPr/>
            <p:nvPr/>
          </p:nvGrpSpPr>
          <p:grpSpPr>
            <a:xfrm flipH="1" rot="10800000">
              <a:off x="-4" y="381007"/>
              <a:ext cx="7072430" cy="771744"/>
              <a:chOff x="-9092084" y="330075"/>
              <a:chExt cx="15574609" cy="1699501"/>
            </a:xfrm>
          </p:grpSpPr>
          <p:sp>
            <p:nvSpPr>
              <p:cNvPr id="50" name="Google Shape;50;p70"/>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51" name="Google Shape;51;p70"/>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52" name="Google Shape;52;p70"/>
          <p:cNvGrpSpPr/>
          <p:nvPr/>
        </p:nvGrpSpPr>
        <p:grpSpPr>
          <a:xfrm>
            <a:off x="6946842" y="4472723"/>
            <a:ext cx="2202830" cy="670795"/>
            <a:chOff x="5575242" y="4472723"/>
            <a:chExt cx="2202830" cy="670795"/>
          </a:xfrm>
        </p:grpSpPr>
        <p:sp>
          <p:nvSpPr>
            <p:cNvPr id="53" name="Google Shape;53;p7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70"/>
            <p:cNvGrpSpPr/>
            <p:nvPr/>
          </p:nvGrpSpPr>
          <p:grpSpPr>
            <a:xfrm flipH="1">
              <a:off x="5734850" y="4472723"/>
              <a:ext cx="2040837" cy="670795"/>
              <a:chOff x="1297954" y="330075"/>
              <a:chExt cx="5169293" cy="1699506"/>
            </a:xfrm>
          </p:grpSpPr>
          <p:sp>
            <p:nvSpPr>
              <p:cNvPr id="55" name="Google Shape;55;p7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7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70"/>
            <p:cNvGrpSpPr/>
            <p:nvPr/>
          </p:nvGrpSpPr>
          <p:grpSpPr>
            <a:xfrm flipH="1">
              <a:off x="5578209" y="4646738"/>
              <a:ext cx="2199863" cy="304563"/>
              <a:chOff x="-5827153" y="330075"/>
              <a:chExt cx="12276019" cy="1699569"/>
            </a:xfrm>
          </p:grpSpPr>
          <p:sp>
            <p:nvSpPr>
              <p:cNvPr id="58" name="Google Shape;58;p7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7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0" name="Google Shape;60;p70"/>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61" name="Google Shape;61;p70"/>
          <p:cNvSpPr txBox="1"/>
          <p:nvPr>
            <p:ph idx="1" type="body"/>
          </p:nvPr>
        </p:nvSpPr>
        <p:spPr>
          <a:xfrm>
            <a:off x="814275" y="1537988"/>
            <a:ext cx="3378300" cy="2724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62" name="Google Shape;62;p70"/>
          <p:cNvSpPr txBox="1"/>
          <p:nvPr>
            <p:ph idx="2" type="body"/>
          </p:nvPr>
        </p:nvSpPr>
        <p:spPr>
          <a:xfrm>
            <a:off x="4396123" y="1537988"/>
            <a:ext cx="3378300" cy="2724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63" name="Google Shape;63;p7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4" name="Shape 64"/>
        <p:cNvGrpSpPr/>
        <p:nvPr/>
      </p:nvGrpSpPr>
      <p:grpSpPr>
        <a:xfrm>
          <a:off x="0" y="0"/>
          <a:ext cx="0" cy="0"/>
          <a:chOff x="0" y="0"/>
          <a:chExt cx="0" cy="0"/>
        </a:xfrm>
      </p:grpSpPr>
      <p:sp>
        <p:nvSpPr>
          <p:cNvPr id="65" name="Google Shape;65;p71"/>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66" name="Google Shape;66;p71"/>
          <p:cNvGrpSpPr/>
          <p:nvPr/>
        </p:nvGrpSpPr>
        <p:grpSpPr>
          <a:xfrm>
            <a:off x="0" y="-7088"/>
            <a:ext cx="8661398" cy="5150588"/>
            <a:chOff x="0" y="-7088"/>
            <a:chExt cx="8661398" cy="5150588"/>
          </a:xfrm>
        </p:grpSpPr>
        <p:sp>
          <p:nvSpPr>
            <p:cNvPr id="67" name="Google Shape;67;p71"/>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71"/>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69" name="Google Shape;69;p71"/>
          <p:cNvGrpSpPr/>
          <p:nvPr/>
        </p:nvGrpSpPr>
        <p:grpSpPr>
          <a:xfrm flipH="1" rot="10800000">
            <a:off x="-2" y="2924826"/>
            <a:ext cx="6589087" cy="2027268"/>
            <a:chOff x="-9894852" y="-4493254"/>
            <a:chExt cx="21200407" cy="6522740"/>
          </a:xfrm>
        </p:grpSpPr>
        <p:sp>
          <p:nvSpPr>
            <p:cNvPr id="70" name="Google Shape;70;p71"/>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71" name="Google Shape;71;p71"/>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72" name="Google Shape;72;p71"/>
          <p:cNvGrpSpPr/>
          <p:nvPr/>
        </p:nvGrpSpPr>
        <p:grpSpPr>
          <a:xfrm>
            <a:off x="6946842" y="4472723"/>
            <a:ext cx="2202830" cy="670795"/>
            <a:chOff x="5575242" y="4472723"/>
            <a:chExt cx="2202830" cy="670795"/>
          </a:xfrm>
        </p:grpSpPr>
        <p:sp>
          <p:nvSpPr>
            <p:cNvPr id="73" name="Google Shape;73;p71"/>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 name="Google Shape;74;p71"/>
            <p:cNvGrpSpPr/>
            <p:nvPr/>
          </p:nvGrpSpPr>
          <p:grpSpPr>
            <a:xfrm flipH="1">
              <a:off x="5734850" y="4472723"/>
              <a:ext cx="2040837" cy="670795"/>
              <a:chOff x="1297954" y="330075"/>
              <a:chExt cx="5169293" cy="1699506"/>
            </a:xfrm>
          </p:grpSpPr>
          <p:sp>
            <p:nvSpPr>
              <p:cNvPr id="75" name="Google Shape;75;p71"/>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71"/>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71"/>
            <p:cNvGrpSpPr/>
            <p:nvPr/>
          </p:nvGrpSpPr>
          <p:grpSpPr>
            <a:xfrm flipH="1">
              <a:off x="5578209" y="4646738"/>
              <a:ext cx="2199863" cy="304563"/>
              <a:chOff x="-5827153" y="330075"/>
              <a:chExt cx="12276019" cy="1699569"/>
            </a:xfrm>
          </p:grpSpPr>
          <p:sp>
            <p:nvSpPr>
              <p:cNvPr id="78" name="Google Shape;78;p71"/>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1"/>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0" name="Google Shape;80;p71"/>
          <p:cNvSpPr txBox="1"/>
          <p:nvPr>
            <p:ph type="ctrTitle"/>
          </p:nvPr>
        </p:nvSpPr>
        <p:spPr>
          <a:xfrm>
            <a:off x="463525" y="2871148"/>
            <a:ext cx="4094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1" name="Google Shape;81;p71"/>
          <p:cNvSpPr txBox="1"/>
          <p:nvPr>
            <p:ph idx="1" type="subTitle"/>
          </p:nvPr>
        </p:nvSpPr>
        <p:spPr>
          <a:xfrm>
            <a:off x="463525" y="3975449"/>
            <a:ext cx="4094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5"/>
              </a:buClr>
              <a:buSzPts val="2000"/>
              <a:buNone/>
              <a:defRPr sz="2000">
                <a:solidFill>
                  <a:schemeClr val="accent5"/>
                </a:solidFill>
              </a:defRPr>
            </a:lvl1pPr>
            <a:lvl2pPr lvl="1" algn="l">
              <a:lnSpc>
                <a:spcPct val="100000"/>
              </a:lnSpc>
              <a:spcBef>
                <a:spcPts val="1000"/>
              </a:spcBef>
              <a:spcAft>
                <a:spcPts val="0"/>
              </a:spcAft>
              <a:buClr>
                <a:schemeClr val="accent5"/>
              </a:buClr>
              <a:buSzPts val="2000"/>
              <a:buNone/>
              <a:defRPr sz="2000">
                <a:solidFill>
                  <a:schemeClr val="accent5"/>
                </a:solidFill>
              </a:defRPr>
            </a:lvl2pPr>
            <a:lvl3pPr lvl="2" algn="l">
              <a:lnSpc>
                <a:spcPct val="100000"/>
              </a:lnSpc>
              <a:spcBef>
                <a:spcPts val="1000"/>
              </a:spcBef>
              <a:spcAft>
                <a:spcPts val="0"/>
              </a:spcAft>
              <a:buClr>
                <a:schemeClr val="accent5"/>
              </a:buClr>
              <a:buSzPts val="2000"/>
              <a:buNone/>
              <a:defRPr sz="2000">
                <a:solidFill>
                  <a:schemeClr val="accent5"/>
                </a:solidFill>
              </a:defRPr>
            </a:lvl3pPr>
            <a:lvl4pPr lvl="3" algn="l">
              <a:lnSpc>
                <a:spcPct val="100000"/>
              </a:lnSpc>
              <a:spcBef>
                <a:spcPts val="1000"/>
              </a:spcBef>
              <a:spcAft>
                <a:spcPts val="0"/>
              </a:spcAft>
              <a:buClr>
                <a:schemeClr val="accent5"/>
              </a:buClr>
              <a:buSzPts val="2000"/>
              <a:buNone/>
              <a:defRPr sz="2000">
                <a:solidFill>
                  <a:schemeClr val="accent5"/>
                </a:solidFill>
              </a:defRPr>
            </a:lvl4pPr>
            <a:lvl5pPr lvl="4" algn="l">
              <a:lnSpc>
                <a:spcPct val="100000"/>
              </a:lnSpc>
              <a:spcBef>
                <a:spcPts val="1000"/>
              </a:spcBef>
              <a:spcAft>
                <a:spcPts val="0"/>
              </a:spcAft>
              <a:buClr>
                <a:schemeClr val="accent5"/>
              </a:buClr>
              <a:buSzPts val="2000"/>
              <a:buNone/>
              <a:defRPr sz="2000">
                <a:solidFill>
                  <a:schemeClr val="accent5"/>
                </a:solidFill>
              </a:defRPr>
            </a:lvl5pPr>
            <a:lvl6pPr lvl="5" algn="l">
              <a:lnSpc>
                <a:spcPct val="100000"/>
              </a:lnSpc>
              <a:spcBef>
                <a:spcPts val="1000"/>
              </a:spcBef>
              <a:spcAft>
                <a:spcPts val="0"/>
              </a:spcAft>
              <a:buClr>
                <a:schemeClr val="accent5"/>
              </a:buClr>
              <a:buSzPts val="2000"/>
              <a:buNone/>
              <a:defRPr sz="2000">
                <a:solidFill>
                  <a:schemeClr val="accent5"/>
                </a:solidFill>
              </a:defRPr>
            </a:lvl6pPr>
            <a:lvl7pPr lvl="6" algn="l">
              <a:lnSpc>
                <a:spcPct val="100000"/>
              </a:lnSpc>
              <a:spcBef>
                <a:spcPts val="1000"/>
              </a:spcBef>
              <a:spcAft>
                <a:spcPts val="0"/>
              </a:spcAft>
              <a:buClr>
                <a:schemeClr val="accent5"/>
              </a:buClr>
              <a:buSzPts val="2000"/>
              <a:buNone/>
              <a:defRPr sz="2000">
                <a:solidFill>
                  <a:schemeClr val="accent5"/>
                </a:solidFill>
              </a:defRPr>
            </a:lvl7pPr>
            <a:lvl8pPr lvl="7" algn="l">
              <a:lnSpc>
                <a:spcPct val="100000"/>
              </a:lnSpc>
              <a:spcBef>
                <a:spcPts val="1000"/>
              </a:spcBef>
              <a:spcAft>
                <a:spcPts val="0"/>
              </a:spcAft>
              <a:buClr>
                <a:schemeClr val="accent5"/>
              </a:buClr>
              <a:buSzPts val="2000"/>
              <a:buNone/>
              <a:defRPr sz="2000">
                <a:solidFill>
                  <a:schemeClr val="accent5"/>
                </a:solidFill>
              </a:defRPr>
            </a:lvl8pPr>
            <a:lvl9pPr lvl="8" algn="l">
              <a:lnSpc>
                <a:spcPct val="100000"/>
              </a:lnSpc>
              <a:spcBef>
                <a:spcPts val="1000"/>
              </a:spcBef>
              <a:spcAft>
                <a:spcPts val="1000"/>
              </a:spcAft>
              <a:buClr>
                <a:schemeClr val="accent5"/>
              </a:buClr>
              <a:buSzPts val="2000"/>
              <a:buNone/>
              <a:defRPr sz="2000">
                <a:solidFill>
                  <a:schemeClr val="accent5"/>
                </a:solidFill>
              </a:defRPr>
            </a:lvl9pPr>
          </a:lstStyle>
          <a:p/>
        </p:txBody>
      </p:sp>
      <p:sp>
        <p:nvSpPr>
          <p:cNvPr id="82" name="Google Shape;82;p7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grpSp>
        <p:nvGrpSpPr>
          <p:cNvPr id="84" name="Google Shape;84;p72"/>
          <p:cNvGrpSpPr/>
          <p:nvPr/>
        </p:nvGrpSpPr>
        <p:grpSpPr>
          <a:xfrm rot="10800000">
            <a:off x="-8" y="-2"/>
            <a:ext cx="2202830" cy="670795"/>
            <a:chOff x="5575242" y="4472723"/>
            <a:chExt cx="2202830" cy="670795"/>
          </a:xfrm>
        </p:grpSpPr>
        <p:sp>
          <p:nvSpPr>
            <p:cNvPr id="85" name="Google Shape;85;p72"/>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 name="Google Shape;86;p72"/>
            <p:cNvGrpSpPr/>
            <p:nvPr/>
          </p:nvGrpSpPr>
          <p:grpSpPr>
            <a:xfrm flipH="1">
              <a:off x="5734850" y="4472723"/>
              <a:ext cx="2040837" cy="670795"/>
              <a:chOff x="1297954" y="330075"/>
              <a:chExt cx="5169293" cy="1699506"/>
            </a:xfrm>
          </p:grpSpPr>
          <p:sp>
            <p:nvSpPr>
              <p:cNvPr id="87" name="Google Shape;87;p72"/>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72"/>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72"/>
            <p:cNvGrpSpPr/>
            <p:nvPr/>
          </p:nvGrpSpPr>
          <p:grpSpPr>
            <a:xfrm flipH="1">
              <a:off x="5578209" y="4646738"/>
              <a:ext cx="2199863" cy="304563"/>
              <a:chOff x="-5827153" y="330075"/>
              <a:chExt cx="12276019" cy="1699569"/>
            </a:xfrm>
          </p:grpSpPr>
          <p:sp>
            <p:nvSpPr>
              <p:cNvPr id="90" name="Google Shape;90;p72"/>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72"/>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2" name="Google Shape;92;p72"/>
          <p:cNvGrpSpPr/>
          <p:nvPr/>
        </p:nvGrpSpPr>
        <p:grpSpPr>
          <a:xfrm>
            <a:off x="6946842" y="4472723"/>
            <a:ext cx="2202830" cy="670795"/>
            <a:chOff x="5575242" y="4472723"/>
            <a:chExt cx="2202830" cy="670795"/>
          </a:xfrm>
        </p:grpSpPr>
        <p:sp>
          <p:nvSpPr>
            <p:cNvPr id="93" name="Google Shape;93;p72"/>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 name="Google Shape;94;p72"/>
            <p:cNvGrpSpPr/>
            <p:nvPr/>
          </p:nvGrpSpPr>
          <p:grpSpPr>
            <a:xfrm flipH="1">
              <a:off x="5734850" y="4472723"/>
              <a:ext cx="2040837" cy="670795"/>
              <a:chOff x="1297954" y="330075"/>
              <a:chExt cx="5169293" cy="1699506"/>
            </a:xfrm>
          </p:grpSpPr>
          <p:sp>
            <p:nvSpPr>
              <p:cNvPr id="95" name="Google Shape;95;p72"/>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72"/>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 name="Google Shape;97;p72"/>
            <p:cNvGrpSpPr/>
            <p:nvPr/>
          </p:nvGrpSpPr>
          <p:grpSpPr>
            <a:xfrm flipH="1">
              <a:off x="5578209" y="4646738"/>
              <a:ext cx="2199863" cy="304563"/>
              <a:chOff x="-5827153" y="330075"/>
              <a:chExt cx="12276019" cy="1699569"/>
            </a:xfrm>
          </p:grpSpPr>
          <p:sp>
            <p:nvSpPr>
              <p:cNvPr id="98" name="Google Shape;98;p72"/>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72"/>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0" name="Google Shape;100;p7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01" name="Shape 101"/>
        <p:cNvGrpSpPr/>
        <p:nvPr/>
      </p:nvGrpSpPr>
      <p:grpSpPr>
        <a:xfrm>
          <a:off x="0" y="0"/>
          <a:ext cx="0" cy="0"/>
          <a:chOff x="0" y="0"/>
          <a:chExt cx="0" cy="0"/>
        </a:xfrm>
      </p:grpSpPr>
      <p:grpSp>
        <p:nvGrpSpPr>
          <p:cNvPr id="102" name="Google Shape;102;p73"/>
          <p:cNvGrpSpPr/>
          <p:nvPr/>
        </p:nvGrpSpPr>
        <p:grpSpPr>
          <a:xfrm>
            <a:off x="6946842" y="4472723"/>
            <a:ext cx="2202830" cy="670795"/>
            <a:chOff x="5575242" y="4472723"/>
            <a:chExt cx="2202830" cy="670795"/>
          </a:xfrm>
        </p:grpSpPr>
        <p:sp>
          <p:nvSpPr>
            <p:cNvPr id="103" name="Google Shape;103;p7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 name="Google Shape;104;p73"/>
            <p:cNvGrpSpPr/>
            <p:nvPr/>
          </p:nvGrpSpPr>
          <p:grpSpPr>
            <a:xfrm flipH="1">
              <a:off x="5734850" y="4472723"/>
              <a:ext cx="2040837" cy="670795"/>
              <a:chOff x="1297954" y="330075"/>
              <a:chExt cx="5169293" cy="1699506"/>
            </a:xfrm>
          </p:grpSpPr>
          <p:sp>
            <p:nvSpPr>
              <p:cNvPr id="105" name="Google Shape;105;p7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7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 name="Google Shape;107;p73"/>
            <p:cNvGrpSpPr/>
            <p:nvPr/>
          </p:nvGrpSpPr>
          <p:grpSpPr>
            <a:xfrm flipH="1">
              <a:off x="5578209" y="4646738"/>
              <a:ext cx="2199863" cy="304563"/>
              <a:chOff x="-5827153" y="330075"/>
              <a:chExt cx="12276019" cy="1699569"/>
            </a:xfrm>
          </p:grpSpPr>
          <p:sp>
            <p:nvSpPr>
              <p:cNvPr id="108" name="Google Shape;108;p7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7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0" name="Google Shape;110;p73"/>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11" name="Google Shape;111;p73"/>
          <p:cNvGrpSpPr/>
          <p:nvPr/>
        </p:nvGrpSpPr>
        <p:grpSpPr>
          <a:xfrm>
            <a:off x="0" y="-7088"/>
            <a:ext cx="8661398" cy="5150588"/>
            <a:chOff x="0" y="-7088"/>
            <a:chExt cx="8661398" cy="5150588"/>
          </a:xfrm>
        </p:grpSpPr>
        <p:sp>
          <p:nvSpPr>
            <p:cNvPr id="112" name="Google Shape;112;p7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7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14" name="Google Shape;114;p73"/>
          <p:cNvGrpSpPr/>
          <p:nvPr/>
        </p:nvGrpSpPr>
        <p:grpSpPr>
          <a:xfrm flipH="1" rot="10800000">
            <a:off x="1" y="1090763"/>
            <a:ext cx="8847502" cy="2961975"/>
            <a:chOff x="-8178042" y="-4493254"/>
            <a:chExt cx="19483597" cy="6522736"/>
          </a:xfrm>
        </p:grpSpPr>
        <p:sp>
          <p:nvSpPr>
            <p:cNvPr id="115" name="Google Shape;115;p73"/>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16" name="Google Shape;116;p7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117" name="Google Shape;117;p73"/>
          <p:cNvSpPr txBox="1"/>
          <p:nvPr>
            <p:ph idx="1" type="body"/>
          </p:nvPr>
        </p:nvSpPr>
        <p:spPr>
          <a:xfrm>
            <a:off x="829775" y="1202000"/>
            <a:ext cx="5090700" cy="27450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Clr>
                <a:srgbClr val="FFFFFF"/>
              </a:buClr>
              <a:buSzPts val="3000"/>
              <a:buChar char="▰"/>
              <a:defRPr i="1" sz="3000">
                <a:solidFill>
                  <a:srgbClr val="FFFFFF"/>
                </a:solidFill>
              </a:defRPr>
            </a:lvl1pPr>
            <a:lvl2pPr indent="-419100" lvl="1" marL="914400" algn="l">
              <a:lnSpc>
                <a:spcPct val="100000"/>
              </a:lnSpc>
              <a:spcBef>
                <a:spcPts val="480"/>
              </a:spcBef>
              <a:spcAft>
                <a:spcPts val="0"/>
              </a:spcAft>
              <a:buClr>
                <a:srgbClr val="FFFFFF"/>
              </a:buClr>
              <a:buSzPts val="3000"/>
              <a:buChar char="▻"/>
              <a:defRPr i="1" sz="3000">
                <a:solidFill>
                  <a:srgbClr val="FFFFFF"/>
                </a:solidFill>
              </a:defRPr>
            </a:lvl2pPr>
            <a:lvl3pPr indent="-419100" lvl="2" marL="1371600" algn="l">
              <a:lnSpc>
                <a:spcPct val="100000"/>
              </a:lnSpc>
              <a:spcBef>
                <a:spcPts val="480"/>
              </a:spcBef>
              <a:spcAft>
                <a:spcPts val="0"/>
              </a:spcAft>
              <a:buClr>
                <a:srgbClr val="FFFFFF"/>
              </a:buClr>
              <a:buSzPts val="3000"/>
              <a:buChar char="▻"/>
              <a:defRPr i="1" sz="3000">
                <a:solidFill>
                  <a:srgbClr val="FFFFFF"/>
                </a:solidFill>
              </a:defRPr>
            </a:lvl3pPr>
            <a:lvl4pPr indent="-419100" lvl="3" marL="1828800" algn="l">
              <a:lnSpc>
                <a:spcPct val="100000"/>
              </a:lnSpc>
              <a:spcBef>
                <a:spcPts val="360"/>
              </a:spcBef>
              <a:spcAft>
                <a:spcPts val="0"/>
              </a:spcAft>
              <a:buClr>
                <a:srgbClr val="FFFFFF"/>
              </a:buClr>
              <a:buSzPts val="3000"/>
              <a:buChar char="▻"/>
              <a:defRPr i="1" sz="3000">
                <a:solidFill>
                  <a:srgbClr val="FFFFFF"/>
                </a:solidFill>
              </a:defRPr>
            </a:lvl4pPr>
            <a:lvl5pPr indent="-419100" lvl="4" marL="2286000" algn="l">
              <a:lnSpc>
                <a:spcPct val="100000"/>
              </a:lnSpc>
              <a:spcBef>
                <a:spcPts val="360"/>
              </a:spcBef>
              <a:spcAft>
                <a:spcPts val="0"/>
              </a:spcAft>
              <a:buClr>
                <a:srgbClr val="FFFFFF"/>
              </a:buClr>
              <a:buSzPts val="3000"/>
              <a:buChar char="▻"/>
              <a:defRPr i="1" sz="3000">
                <a:solidFill>
                  <a:srgbClr val="FFFFFF"/>
                </a:solidFill>
              </a:defRPr>
            </a:lvl5pPr>
            <a:lvl6pPr indent="-419100" lvl="5" marL="2743200" algn="l">
              <a:lnSpc>
                <a:spcPct val="100000"/>
              </a:lnSpc>
              <a:spcBef>
                <a:spcPts val="360"/>
              </a:spcBef>
              <a:spcAft>
                <a:spcPts val="0"/>
              </a:spcAft>
              <a:buClr>
                <a:srgbClr val="FFFFFF"/>
              </a:buClr>
              <a:buSzPts val="3000"/>
              <a:buChar char="▻"/>
              <a:defRPr i="1" sz="3000">
                <a:solidFill>
                  <a:srgbClr val="FFFFFF"/>
                </a:solidFill>
              </a:defRPr>
            </a:lvl6pPr>
            <a:lvl7pPr indent="-419100" lvl="6" marL="3200400" algn="l">
              <a:lnSpc>
                <a:spcPct val="100000"/>
              </a:lnSpc>
              <a:spcBef>
                <a:spcPts val="360"/>
              </a:spcBef>
              <a:spcAft>
                <a:spcPts val="0"/>
              </a:spcAft>
              <a:buClr>
                <a:srgbClr val="FFFFFF"/>
              </a:buClr>
              <a:buSzPts val="3000"/>
              <a:buChar char="▻"/>
              <a:defRPr i="1" sz="3000">
                <a:solidFill>
                  <a:srgbClr val="FFFFFF"/>
                </a:solidFill>
              </a:defRPr>
            </a:lvl7pPr>
            <a:lvl8pPr indent="-419100" lvl="7" marL="3657600" algn="l">
              <a:lnSpc>
                <a:spcPct val="100000"/>
              </a:lnSpc>
              <a:spcBef>
                <a:spcPts val="360"/>
              </a:spcBef>
              <a:spcAft>
                <a:spcPts val="0"/>
              </a:spcAft>
              <a:buClr>
                <a:srgbClr val="FFFFFF"/>
              </a:buClr>
              <a:buSzPts val="3000"/>
              <a:buChar char="▻"/>
              <a:defRPr i="1" sz="3000">
                <a:solidFill>
                  <a:srgbClr val="FFFFFF"/>
                </a:solidFill>
              </a:defRPr>
            </a:lvl8pPr>
            <a:lvl9pPr indent="-419100" lvl="8" marL="4114800" algn="l">
              <a:lnSpc>
                <a:spcPct val="100000"/>
              </a:lnSpc>
              <a:spcBef>
                <a:spcPts val="360"/>
              </a:spcBef>
              <a:spcAft>
                <a:spcPts val="0"/>
              </a:spcAft>
              <a:buClr>
                <a:srgbClr val="FFFFFF"/>
              </a:buClr>
              <a:buSzPts val="3000"/>
              <a:buChar char="▻"/>
              <a:defRPr i="1" sz="3000">
                <a:solidFill>
                  <a:srgbClr val="FFFFFF"/>
                </a:solidFill>
              </a:defRPr>
            </a:lvl9pPr>
          </a:lstStyle>
          <a:p/>
        </p:txBody>
      </p:sp>
      <p:sp>
        <p:nvSpPr>
          <p:cNvPr id="118" name="Google Shape;118;p73"/>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pt-BR" sz="7200" u="none" cap="none" strike="noStrike">
                <a:solidFill>
                  <a:schemeClr val="accent5"/>
                </a:solidFill>
                <a:latin typeface="Arial"/>
                <a:ea typeface="Arial"/>
                <a:cs typeface="Arial"/>
                <a:sym typeface="Arial"/>
              </a:rPr>
              <a:t>“</a:t>
            </a:r>
            <a:endParaRPr b="1" i="0" sz="7200" u="none" cap="none" strike="noStrike">
              <a:solidFill>
                <a:schemeClr val="accent5"/>
              </a:solidFill>
              <a:latin typeface="Arial"/>
              <a:ea typeface="Arial"/>
              <a:cs typeface="Arial"/>
              <a:sym typeface="Arial"/>
            </a:endParaRPr>
          </a:p>
        </p:txBody>
      </p:sp>
      <p:sp>
        <p:nvSpPr>
          <p:cNvPr id="119" name="Google Shape;119;p7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20" name="Shape 120"/>
        <p:cNvGrpSpPr/>
        <p:nvPr/>
      </p:nvGrpSpPr>
      <p:grpSpPr>
        <a:xfrm>
          <a:off x="0" y="0"/>
          <a:ext cx="0" cy="0"/>
          <a:chOff x="0" y="0"/>
          <a:chExt cx="0" cy="0"/>
        </a:xfrm>
      </p:grpSpPr>
      <p:grpSp>
        <p:nvGrpSpPr>
          <p:cNvPr id="121" name="Google Shape;121;p74"/>
          <p:cNvGrpSpPr/>
          <p:nvPr/>
        </p:nvGrpSpPr>
        <p:grpSpPr>
          <a:xfrm>
            <a:off x="-4" y="40"/>
            <a:ext cx="7072430" cy="1327315"/>
            <a:chOff x="-4" y="40"/>
            <a:chExt cx="7072430" cy="1327315"/>
          </a:xfrm>
        </p:grpSpPr>
        <p:sp>
          <p:nvSpPr>
            <p:cNvPr id="122" name="Google Shape;122;p74"/>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23" name="Google Shape;123;p74"/>
            <p:cNvGrpSpPr/>
            <p:nvPr/>
          </p:nvGrpSpPr>
          <p:grpSpPr>
            <a:xfrm flipH="1" rot="10800000">
              <a:off x="3" y="40"/>
              <a:ext cx="6756168" cy="1327315"/>
              <a:chOff x="-2168138" y="330075"/>
              <a:chExt cx="8650663" cy="1699506"/>
            </a:xfrm>
          </p:grpSpPr>
          <p:sp>
            <p:nvSpPr>
              <p:cNvPr id="124" name="Google Shape;124;p74"/>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25" name="Google Shape;125;p74"/>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26" name="Google Shape;126;p74"/>
            <p:cNvGrpSpPr/>
            <p:nvPr/>
          </p:nvGrpSpPr>
          <p:grpSpPr>
            <a:xfrm flipH="1" rot="10800000">
              <a:off x="-4" y="381007"/>
              <a:ext cx="7072430" cy="771744"/>
              <a:chOff x="-9092084" y="330075"/>
              <a:chExt cx="15574609" cy="1699501"/>
            </a:xfrm>
          </p:grpSpPr>
          <p:sp>
            <p:nvSpPr>
              <p:cNvPr id="127" name="Google Shape;127;p74"/>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28" name="Google Shape;128;p74"/>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129" name="Google Shape;129;p74"/>
          <p:cNvGrpSpPr/>
          <p:nvPr/>
        </p:nvGrpSpPr>
        <p:grpSpPr>
          <a:xfrm>
            <a:off x="6946842" y="4472723"/>
            <a:ext cx="2202830" cy="670795"/>
            <a:chOff x="5575242" y="4472723"/>
            <a:chExt cx="2202830" cy="670795"/>
          </a:xfrm>
        </p:grpSpPr>
        <p:sp>
          <p:nvSpPr>
            <p:cNvPr id="130" name="Google Shape;130;p7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 name="Google Shape;131;p74"/>
            <p:cNvGrpSpPr/>
            <p:nvPr/>
          </p:nvGrpSpPr>
          <p:grpSpPr>
            <a:xfrm flipH="1">
              <a:off x="5734850" y="4472723"/>
              <a:ext cx="2040837" cy="670795"/>
              <a:chOff x="1297954" y="330075"/>
              <a:chExt cx="5169293" cy="1699506"/>
            </a:xfrm>
          </p:grpSpPr>
          <p:sp>
            <p:nvSpPr>
              <p:cNvPr id="132" name="Google Shape;132;p7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7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74"/>
            <p:cNvGrpSpPr/>
            <p:nvPr/>
          </p:nvGrpSpPr>
          <p:grpSpPr>
            <a:xfrm flipH="1">
              <a:off x="5578209" y="4646738"/>
              <a:ext cx="2199863" cy="304563"/>
              <a:chOff x="-5827153" y="330075"/>
              <a:chExt cx="12276019" cy="1699569"/>
            </a:xfrm>
          </p:grpSpPr>
          <p:sp>
            <p:nvSpPr>
              <p:cNvPr id="135" name="Google Shape;135;p7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7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7" name="Google Shape;137;p74"/>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38" name="Google Shape;138;p74"/>
          <p:cNvSpPr txBox="1"/>
          <p:nvPr>
            <p:ph idx="1" type="body"/>
          </p:nvPr>
        </p:nvSpPr>
        <p:spPr>
          <a:xfrm>
            <a:off x="870450"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39" name="Google Shape;139;p74"/>
          <p:cNvSpPr txBox="1"/>
          <p:nvPr>
            <p:ph idx="2" type="body"/>
          </p:nvPr>
        </p:nvSpPr>
        <p:spPr>
          <a:xfrm>
            <a:off x="3233637"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40" name="Google Shape;140;p74"/>
          <p:cNvSpPr txBox="1"/>
          <p:nvPr>
            <p:ph idx="3" type="body"/>
          </p:nvPr>
        </p:nvSpPr>
        <p:spPr>
          <a:xfrm>
            <a:off x="5540650"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41" name="Google Shape;141;p7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grpSp>
        <p:nvGrpSpPr>
          <p:cNvPr id="143" name="Google Shape;143;p75"/>
          <p:cNvGrpSpPr/>
          <p:nvPr/>
        </p:nvGrpSpPr>
        <p:grpSpPr>
          <a:xfrm>
            <a:off x="-4" y="40"/>
            <a:ext cx="7072430" cy="1327315"/>
            <a:chOff x="-4" y="40"/>
            <a:chExt cx="7072430" cy="1327315"/>
          </a:xfrm>
        </p:grpSpPr>
        <p:sp>
          <p:nvSpPr>
            <p:cNvPr id="144" name="Google Shape;144;p75"/>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45" name="Google Shape;145;p75"/>
            <p:cNvGrpSpPr/>
            <p:nvPr/>
          </p:nvGrpSpPr>
          <p:grpSpPr>
            <a:xfrm flipH="1" rot="10800000">
              <a:off x="3" y="40"/>
              <a:ext cx="6756168" cy="1327315"/>
              <a:chOff x="-2168138" y="330075"/>
              <a:chExt cx="8650663" cy="1699506"/>
            </a:xfrm>
          </p:grpSpPr>
          <p:sp>
            <p:nvSpPr>
              <p:cNvPr id="146" name="Google Shape;146;p75"/>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47" name="Google Shape;147;p75"/>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48" name="Google Shape;148;p75"/>
            <p:cNvGrpSpPr/>
            <p:nvPr/>
          </p:nvGrpSpPr>
          <p:grpSpPr>
            <a:xfrm flipH="1" rot="10800000">
              <a:off x="-4" y="381007"/>
              <a:ext cx="7072430" cy="771744"/>
              <a:chOff x="-9092084" y="330075"/>
              <a:chExt cx="15574609" cy="1699501"/>
            </a:xfrm>
          </p:grpSpPr>
          <p:sp>
            <p:nvSpPr>
              <p:cNvPr id="149" name="Google Shape;149;p75"/>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50" name="Google Shape;150;p75"/>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151" name="Google Shape;151;p75"/>
          <p:cNvGrpSpPr/>
          <p:nvPr/>
        </p:nvGrpSpPr>
        <p:grpSpPr>
          <a:xfrm>
            <a:off x="6946842" y="4472723"/>
            <a:ext cx="2202830" cy="670795"/>
            <a:chOff x="5575242" y="4472723"/>
            <a:chExt cx="2202830" cy="670795"/>
          </a:xfrm>
        </p:grpSpPr>
        <p:sp>
          <p:nvSpPr>
            <p:cNvPr id="152" name="Google Shape;152;p7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75"/>
            <p:cNvGrpSpPr/>
            <p:nvPr/>
          </p:nvGrpSpPr>
          <p:grpSpPr>
            <a:xfrm flipH="1">
              <a:off x="5734850" y="4472723"/>
              <a:ext cx="2040837" cy="670795"/>
              <a:chOff x="1297954" y="330075"/>
              <a:chExt cx="5169293" cy="1699506"/>
            </a:xfrm>
          </p:grpSpPr>
          <p:sp>
            <p:nvSpPr>
              <p:cNvPr id="154" name="Google Shape;154;p7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7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75"/>
            <p:cNvGrpSpPr/>
            <p:nvPr/>
          </p:nvGrpSpPr>
          <p:grpSpPr>
            <a:xfrm flipH="1">
              <a:off x="5578209" y="4646738"/>
              <a:ext cx="2199863" cy="304563"/>
              <a:chOff x="-5827153" y="330075"/>
              <a:chExt cx="12276019" cy="1699569"/>
            </a:xfrm>
          </p:grpSpPr>
          <p:sp>
            <p:nvSpPr>
              <p:cNvPr id="157" name="Google Shape;157;p7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7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9" name="Google Shape;159;p75"/>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60" name="Google Shape;160;p7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1" name="Shape 161"/>
        <p:cNvGrpSpPr/>
        <p:nvPr/>
      </p:nvGrpSpPr>
      <p:grpSpPr>
        <a:xfrm>
          <a:off x="0" y="0"/>
          <a:ext cx="0" cy="0"/>
          <a:chOff x="0" y="0"/>
          <a:chExt cx="0" cy="0"/>
        </a:xfrm>
      </p:grpSpPr>
      <p:grpSp>
        <p:nvGrpSpPr>
          <p:cNvPr id="162" name="Google Shape;162;p76"/>
          <p:cNvGrpSpPr/>
          <p:nvPr/>
        </p:nvGrpSpPr>
        <p:grpSpPr>
          <a:xfrm>
            <a:off x="2466138" y="4472723"/>
            <a:ext cx="6686825" cy="670795"/>
            <a:chOff x="5589288" y="4472723"/>
            <a:chExt cx="6686825" cy="670795"/>
          </a:xfrm>
        </p:grpSpPr>
        <p:sp>
          <p:nvSpPr>
            <p:cNvPr id="163" name="Google Shape;163;p76"/>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p76"/>
            <p:cNvGrpSpPr/>
            <p:nvPr/>
          </p:nvGrpSpPr>
          <p:grpSpPr>
            <a:xfrm flipH="1">
              <a:off x="5748896" y="4472723"/>
              <a:ext cx="6527217" cy="670795"/>
              <a:chOff x="-10101302" y="330075"/>
              <a:chExt cx="16532971" cy="1699506"/>
            </a:xfrm>
          </p:grpSpPr>
          <p:sp>
            <p:nvSpPr>
              <p:cNvPr id="165" name="Google Shape;165;p76"/>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76"/>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76"/>
            <p:cNvGrpSpPr/>
            <p:nvPr/>
          </p:nvGrpSpPr>
          <p:grpSpPr>
            <a:xfrm flipH="1">
              <a:off x="5592255" y="4646738"/>
              <a:ext cx="6682918" cy="304563"/>
              <a:chOff x="-30922586" y="330075"/>
              <a:chExt cx="37293070" cy="1699569"/>
            </a:xfrm>
          </p:grpSpPr>
          <p:sp>
            <p:nvSpPr>
              <p:cNvPr id="168" name="Google Shape;168;p76"/>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76"/>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0" name="Google Shape;170;p76"/>
          <p:cNvSpPr txBox="1"/>
          <p:nvPr>
            <p:ph idx="1" type="body"/>
          </p:nvPr>
        </p:nvSpPr>
        <p:spPr>
          <a:xfrm>
            <a:off x="2682800" y="4636500"/>
            <a:ext cx="6004200" cy="315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sz="1300"/>
            </a:lvl1pPr>
          </a:lstStyle>
          <a:p/>
        </p:txBody>
      </p:sp>
      <p:sp>
        <p:nvSpPr>
          <p:cNvPr id="171" name="Google Shape;171;p7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pt-BR"/>
              <a:t>‹#›</a:t>
            </a:fld>
            <a:endParaRPr/>
          </a:p>
        </p:txBody>
      </p:sp>
      <p:grpSp>
        <p:nvGrpSpPr>
          <p:cNvPr id="172" name="Google Shape;172;p76"/>
          <p:cNvGrpSpPr/>
          <p:nvPr/>
        </p:nvGrpSpPr>
        <p:grpSpPr>
          <a:xfrm rot="10800000">
            <a:off x="-8" y="-2"/>
            <a:ext cx="2202830" cy="670795"/>
            <a:chOff x="5575242" y="4472723"/>
            <a:chExt cx="2202830" cy="670795"/>
          </a:xfrm>
        </p:grpSpPr>
        <p:sp>
          <p:nvSpPr>
            <p:cNvPr id="173" name="Google Shape;173;p76"/>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 name="Google Shape;174;p76"/>
            <p:cNvGrpSpPr/>
            <p:nvPr/>
          </p:nvGrpSpPr>
          <p:grpSpPr>
            <a:xfrm flipH="1">
              <a:off x="5734850" y="4472723"/>
              <a:ext cx="2040837" cy="670795"/>
              <a:chOff x="1297954" y="330075"/>
              <a:chExt cx="5169293" cy="1699506"/>
            </a:xfrm>
          </p:grpSpPr>
          <p:sp>
            <p:nvSpPr>
              <p:cNvPr id="175" name="Google Shape;175;p7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7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76"/>
            <p:cNvGrpSpPr/>
            <p:nvPr/>
          </p:nvGrpSpPr>
          <p:grpSpPr>
            <a:xfrm flipH="1">
              <a:off x="5578209" y="4646738"/>
              <a:ext cx="2199863" cy="304563"/>
              <a:chOff x="-5827153" y="330075"/>
              <a:chExt cx="12276019" cy="1699569"/>
            </a:xfrm>
          </p:grpSpPr>
          <p:sp>
            <p:nvSpPr>
              <p:cNvPr id="178" name="Google Shape;178;p76"/>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76"/>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7"/>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1pPr>
            <a:lvl2pPr lvl="1"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2pPr>
            <a:lvl3pPr lvl="2"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3pPr>
            <a:lvl4pPr lvl="3"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4pPr>
            <a:lvl5pPr lvl="4"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5pPr>
            <a:lvl6pPr lvl="5"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6pPr>
            <a:lvl7pPr lvl="6"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7pPr>
            <a:lvl8pPr lvl="7"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8pPr>
            <a:lvl9pPr lvl="8"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9pPr>
          </a:lstStyle>
          <a:p/>
        </p:txBody>
      </p:sp>
      <p:sp>
        <p:nvSpPr>
          <p:cNvPr id="7" name="Google Shape;7;p67"/>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marR="0" rtl="0" algn="l">
              <a:lnSpc>
                <a:spcPct val="100000"/>
              </a:lnSpc>
              <a:spcBef>
                <a:spcPts val="6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1pPr>
            <a:lvl2pPr indent="-381000" lvl="1" marL="9144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2pPr>
            <a:lvl3pPr indent="-381000" lvl="2" marL="13716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3pPr>
            <a:lvl4pPr indent="-381000" lvl="3" marL="18288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4pPr>
            <a:lvl5pPr indent="-381000" lvl="4" marL="22860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5pPr>
            <a:lvl6pPr indent="-381000" lvl="5" marL="27432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6pPr>
            <a:lvl7pPr indent="-381000" lvl="6" marL="32004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7pPr>
            <a:lvl8pPr indent="-381000" lvl="7" marL="36576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8pPr>
            <a:lvl9pPr indent="-381000" lvl="8" marL="4114800" marR="0" rtl="0" algn="l">
              <a:lnSpc>
                <a:spcPct val="100000"/>
              </a:lnSpc>
              <a:spcBef>
                <a:spcPts val="1000"/>
              </a:spcBef>
              <a:spcAft>
                <a:spcPts val="100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9pPr>
          </a:lstStyle>
          <a:p/>
        </p:txBody>
      </p:sp>
      <p:sp>
        <p:nvSpPr>
          <p:cNvPr id="8" name="Google Shape;8;p6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3.png"/><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5.png"/><Relationship Id="rId4" Type="http://schemas.openxmlformats.org/officeDocument/2006/relationships/image" Target="../media/image33.png"/><Relationship Id="rId5"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6.png"/><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9.png"/><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2.png"/><Relationship Id="rId4" Type="http://schemas.openxmlformats.org/officeDocument/2006/relationships/image" Target="../media/image37.png"/><Relationship Id="rId5" Type="http://schemas.openxmlformats.org/officeDocument/2006/relationships/image" Target="../media/image39.png"/><Relationship Id="rId6" Type="http://schemas.openxmlformats.org/officeDocument/2006/relationships/image" Target="../media/image42.png"/><Relationship Id="rId7" Type="http://schemas.openxmlformats.org/officeDocument/2006/relationships/image" Target="../media/image4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4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linkedin.com/posts/gilcllyscosta_python-tensorflow-inteligaeanciaartificial-ugcPost-6959909039694573568-k-jx/?utm_source=linkedin_share&amp;utm_medium=android_app" TargetMode="External"/><Relationship Id="rId4" Type="http://schemas.openxmlformats.org/officeDocument/2006/relationships/hyperlink" Target="https://www.linkedin.com/posts/gilcllyscosta_python-tensorflow-inteligaeanciaartificial-ugcPost-6959909039694573568-k-jx/?utm_source=linkedin_share&amp;utm_medium=android_app" TargetMode="External"/><Relationship Id="rId5" Type="http://schemas.openxmlformats.org/officeDocument/2006/relationships/hyperlink" Target="https://github.com/gilcllys/Reynolds-detection" TargetMode="External"/><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pSp>
        <p:nvGrpSpPr>
          <p:cNvPr id="184" name="Google Shape;184;p1"/>
          <p:cNvGrpSpPr/>
          <p:nvPr/>
        </p:nvGrpSpPr>
        <p:grpSpPr>
          <a:xfrm flipH="1">
            <a:off x="-1292908" y="4275174"/>
            <a:ext cx="5480828" cy="432996"/>
            <a:chOff x="5582265" y="4646738"/>
            <a:chExt cx="5480828" cy="432996"/>
          </a:xfrm>
        </p:grpSpPr>
        <p:sp>
          <p:nvSpPr>
            <p:cNvPr id="185" name="Google Shape;185;p1"/>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 name="Google Shape;186;p1"/>
            <p:cNvGrpSpPr/>
            <p:nvPr/>
          </p:nvGrpSpPr>
          <p:grpSpPr>
            <a:xfrm flipH="1">
              <a:off x="5585232" y="4646738"/>
              <a:ext cx="5477861" cy="304551"/>
              <a:chOff x="-24158748" y="330075"/>
              <a:chExt cx="30568423" cy="1699506"/>
            </a:xfrm>
          </p:grpSpPr>
          <p:sp>
            <p:nvSpPr>
              <p:cNvPr id="187" name="Google Shape;187;p1"/>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9" name="Google Shape;189;p1"/>
          <p:cNvSpPr txBox="1"/>
          <p:nvPr>
            <p:ph type="ctrTitle"/>
          </p:nvPr>
        </p:nvSpPr>
        <p:spPr>
          <a:xfrm>
            <a:off x="685800" y="1090750"/>
            <a:ext cx="5367900" cy="296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pt-BR"/>
              <a:t>Mini-curso de Python</a:t>
            </a:r>
            <a:endParaRPr/>
          </a:p>
        </p:txBody>
      </p:sp>
      <p:sp>
        <p:nvSpPr>
          <p:cNvPr id="190" name="Google Shape;190;p1"/>
          <p:cNvSpPr txBox="1"/>
          <p:nvPr/>
        </p:nvSpPr>
        <p:spPr>
          <a:xfrm>
            <a:off x="971868" y="4276725"/>
            <a:ext cx="2832100" cy="7372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prof. Danilo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danilo.gazoli@gmail.com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mestre em Computação - UTFPR</a:t>
            </a:r>
            <a:endParaRPr b="0" i="0" sz="1400" u="none" cap="none" strike="noStrike">
              <a:solidFill>
                <a:srgbClr val="000000"/>
              </a:solidFill>
              <a:latin typeface="Arial"/>
              <a:ea typeface="Arial"/>
              <a:cs typeface="Arial"/>
              <a:sym typeface="Arial"/>
            </a:endParaRPr>
          </a:p>
        </p:txBody>
      </p:sp>
      <p:sp>
        <p:nvSpPr>
          <p:cNvPr id="191" name="Google Shape;191;p1"/>
          <p:cNvSpPr txBox="1"/>
          <p:nvPr/>
        </p:nvSpPr>
        <p:spPr>
          <a:xfrm>
            <a:off x="4625975" y="4276725"/>
            <a:ext cx="4021455" cy="7372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prof</a:t>
            </a:r>
            <a:r>
              <a:rPr b="0" baseline="30000" i="0" lang="pt-BR" sz="1400" u="none" cap="none" strike="noStrike">
                <a:solidFill>
                  <a:srgbClr val="000000"/>
                </a:solidFill>
                <a:latin typeface="Arial"/>
                <a:ea typeface="Arial"/>
                <a:cs typeface="Arial"/>
                <a:sym typeface="Arial"/>
              </a:rPr>
              <a:t>a</a:t>
            </a:r>
            <a:r>
              <a:rPr b="0" i="0" lang="pt-BR" sz="1400" u="none" cap="none" strike="noStrike">
                <a:solidFill>
                  <a:srgbClr val="000000"/>
                </a:solidFill>
                <a:latin typeface="Arial"/>
                <a:ea typeface="Arial"/>
                <a:cs typeface="Arial"/>
                <a:sym typeface="Arial"/>
              </a:rPr>
              <a:t>. Ana Paula</a:t>
            </a:r>
            <a:br>
              <a:rPr b="0" i="0" lang="pt-BR" sz="1400" u="none" cap="none" strike="noStrike">
                <a:solidFill>
                  <a:srgbClr val="000000"/>
                </a:solidFill>
                <a:latin typeface="Arial"/>
                <a:ea typeface="Arial"/>
                <a:cs typeface="Arial"/>
                <a:sym typeface="Arial"/>
              </a:rPr>
            </a:br>
            <a:r>
              <a:rPr b="0" i="0" lang="pt-BR" sz="1400" u="none" cap="none" strike="noStrike">
                <a:solidFill>
                  <a:srgbClr val="000000"/>
                </a:solidFill>
                <a:latin typeface="Arial"/>
                <a:ea typeface="Arial"/>
                <a:cs typeface="Arial"/>
                <a:sym typeface="Arial"/>
              </a:rPr>
              <a:t>anapbiz@gmail.com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doutoranda em engenharia de alimentos - UFPR</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0"/>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Números</a:t>
            </a:r>
            <a:endParaRPr/>
          </a:p>
        </p:txBody>
      </p:sp>
      <p:sp>
        <p:nvSpPr>
          <p:cNvPr id="286" name="Google Shape;286;p10"/>
          <p:cNvSpPr txBox="1"/>
          <p:nvPr>
            <p:ph idx="1" type="body"/>
          </p:nvPr>
        </p:nvSpPr>
        <p:spPr>
          <a:xfrm>
            <a:off x="67310" y="1327150"/>
            <a:ext cx="8771255" cy="370459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Principais tipos de dados numéricos: Int, float e long.</a:t>
            </a:r>
            <a:endParaRPr/>
          </a:p>
          <a:p>
            <a:pPr indent="0" lvl="0" marL="76200" rtl="0" algn="l">
              <a:lnSpc>
                <a:spcPct val="100000"/>
              </a:lnSpc>
              <a:spcBef>
                <a:spcPts val="600"/>
              </a:spcBef>
              <a:spcAft>
                <a:spcPts val="0"/>
              </a:spcAft>
              <a:buSzPts val="2400"/>
              <a:buNone/>
            </a:pPr>
            <a:r>
              <a:t/>
            </a:r>
            <a:endParaRPr sz="20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b="1" lang="pt-BR" sz="2000">
                <a:latin typeface="Courier New"/>
                <a:ea typeface="Courier New"/>
                <a:cs typeface="Courier New"/>
                <a:sym typeface="Courier New"/>
              </a:rPr>
              <a:t>int_num</a:t>
            </a:r>
            <a:r>
              <a:rPr lang="pt-BR" sz="2000">
                <a:latin typeface="Courier New"/>
                <a:ea typeface="Courier New"/>
                <a:cs typeface="Courier New"/>
                <a:sym typeface="Courier New"/>
              </a:rPr>
              <a:t> = 10 #int value (-2147483648 a 2147483647)</a:t>
            </a:r>
            <a:endParaRPr sz="20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b="1" lang="pt-BR" sz="2000">
                <a:latin typeface="Courier New"/>
                <a:ea typeface="Courier New"/>
                <a:cs typeface="Courier New"/>
                <a:sym typeface="Courier New"/>
              </a:rPr>
              <a:t>float_num</a:t>
            </a:r>
            <a:r>
              <a:rPr lang="pt-BR" sz="2000">
                <a:latin typeface="Courier New"/>
                <a:ea typeface="Courier New"/>
                <a:cs typeface="Courier New"/>
                <a:sym typeface="Courier New"/>
              </a:rPr>
              <a:t> = 10.2 #float value </a:t>
            </a:r>
            <a:endParaRPr sz="20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b="1" lang="pt-BR" sz="2000">
                <a:latin typeface="Courier New"/>
                <a:ea typeface="Courier New"/>
                <a:cs typeface="Courier New"/>
                <a:sym typeface="Courier New"/>
              </a:rPr>
              <a:t>long_num</a:t>
            </a:r>
            <a:r>
              <a:rPr lang="pt-BR" sz="2000">
                <a:latin typeface="Courier New"/>
                <a:ea typeface="Courier New"/>
                <a:cs typeface="Courier New"/>
                <a:sym typeface="Courier New"/>
              </a:rPr>
              <a:t> = 1234567L #long value</a:t>
            </a:r>
            <a:endParaRPr sz="2000">
              <a:latin typeface="Courier New"/>
              <a:ea typeface="Courier New"/>
              <a:cs typeface="Courier New"/>
              <a:sym typeface="Courier New"/>
            </a:endParaRPr>
          </a:p>
        </p:txBody>
      </p:sp>
      <p:sp>
        <p:nvSpPr>
          <p:cNvPr id="287" name="Google Shape;287;p1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1"/>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Operadores matemáticos</a:t>
            </a:r>
            <a:endParaRPr/>
          </a:p>
        </p:txBody>
      </p:sp>
      <p:sp>
        <p:nvSpPr>
          <p:cNvPr id="293" name="Google Shape;293;p11"/>
          <p:cNvSpPr txBox="1"/>
          <p:nvPr>
            <p:ph idx="1" type="body"/>
          </p:nvPr>
        </p:nvSpPr>
        <p:spPr>
          <a:xfrm>
            <a:off x="325120" y="1327150"/>
            <a:ext cx="8307070" cy="3527425"/>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O conjunto base de operadores aritméticos com números em Python é:</a:t>
            </a:r>
            <a:endParaRPr/>
          </a:p>
          <a:p>
            <a:pPr indent="0" lvl="0" marL="76200" rtl="0" algn="l">
              <a:lnSpc>
                <a:spcPct val="100000"/>
              </a:lnSpc>
              <a:spcBef>
                <a:spcPts val="600"/>
              </a:spcBef>
              <a:spcAft>
                <a:spcPts val="0"/>
              </a:spcAft>
              <a:buSzPts val="2400"/>
              <a:buNone/>
            </a:pPr>
            <a:r>
              <a:rPr lang="pt-BR"/>
              <a:t>x + y (adição)</a:t>
            </a:r>
            <a:br>
              <a:rPr lang="pt-BR"/>
            </a:br>
            <a:r>
              <a:rPr lang="pt-BR"/>
              <a:t>x - y (subtração)</a:t>
            </a:r>
            <a:br>
              <a:rPr lang="pt-BR"/>
            </a:br>
            <a:r>
              <a:rPr lang="pt-BR"/>
              <a:t>x / y (divisão em ponto flutuante)</a:t>
            </a:r>
            <a:br>
              <a:rPr lang="pt-BR"/>
            </a:br>
            <a:r>
              <a:rPr lang="pt-BR"/>
              <a:t>x// y (divisão descartando parte fracionária)</a:t>
            </a:r>
            <a:br>
              <a:rPr lang="pt-BR"/>
            </a:br>
            <a:r>
              <a:rPr lang="pt-BR"/>
              <a:t>x * y (multiplicação)</a:t>
            </a:r>
            <a:br>
              <a:rPr lang="pt-BR"/>
            </a:br>
            <a:r>
              <a:rPr lang="pt-BR"/>
              <a:t>x % y (resto)</a:t>
            </a:r>
            <a:br>
              <a:rPr lang="pt-BR"/>
            </a:br>
            <a:r>
              <a:rPr lang="pt-BR"/>
              <a:t>x ** y (potência)</a:t>
            </a:r>
            <a:endParaRPr/>
          </a:p>
        </p:txBody>
      </p:sp>
      <p:sp>
        <p:nvSpPr>
          <p:cNvPr id="294" name="Google Shape;294;p1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2"/>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Operadores matemáticos</a:t>
            </a:r>
            <a:endParaRPr/>
          </a:p>
        </p:txBody>
      </p:sp>
      <p:sp>
        <p:nvSpPr>
          <p:cNvPr id="300" name="Google Shape;300;p12"/>
          <p:cNvSpPr txBox="1"/>
          <p:nvPr>
            <p:ph idx="1" type="body"/>
          </p:nvPr>
        </p:nvSpPr>
        <p:spPr>
          <a:xfrm>
            <a:off x="325120" y="1327150"/>
            <a:ext cx="3336925" cy="5257165"/>
          </a:xfrm>
          <a:prstGeom prst="rect">
            <a:avLst/>
          </a:prstGeom>
          <a:noFill/>
          <a:ln>
            <a:noFill/>
          </a:ln>
        </p:spPr>
        <p:txBody>
          <a:bodyPr anchorCtr="0" anchor="t" bIns="91425" lIns="91425" spcFirstLastPara="1" rIns="91425" wrap="square" tIns="91425">
            <a:noAutofit/>
          </a:bodyPr>
          <a:lstStyle/>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1 + 2</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b="1" lang="pt-BR" sz="1600">
                <a:latin typeface="Courier New"/>
                <a:ea typeface="Courier New"/>
                <a:cs typeface="Courier New"/>
                <a:sym typeface="Courier New"/>
              </a:rPr>
              <a:t>3</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3 - 1</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b="1" lang="pt-BR" sz="1600">
                <a:latin typeface="Courier New"/>
                <a:ea typeface="Courier New"/>
                <a:cs typeface="Courier New"/>
                <a:sym typeface="Courier New"/>
              </a:rPr>
              <a:t>2</a:t>
            </a:r>
            <a:endParaRPr b="1"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10 / 2</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b="1" lang="pt-BR" sz="1600">
                <a:latin typeface="Courier New"/>
                <a:ea typeface="Courier New"/>
                <a:cs typeface="Courier New"/>
                <a:sym typeface="Courier New"/>
              </a:rPr>
              <a:t>5.0</a:t>
            </a:r>
            <a:endParaRPr b="1"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10 // 3</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b="1" lang="pt-BR" sz="1600">
                <a:latin typeface="Courier New"/>
                <a:ea typeface="Courier New"/>
                <a:cs typeface="Courier New"/>
                <a:sym typeface="Courier New"/>
              </a:rPr>
              <a:t>3</a:t>
            </a:r>
            <a:endParaRPr b="1"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10 * 2 + 1</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b="1" lang="pt-BR" sz="1600">
                <a:latin typeface="Courier New"/>
                <a:ea typeface="Courier New"/>
                <a:cs typeface="Courier New"/>
                <a:sym typeface="Courier New"/>
              </a:rPr>
              <a:t>21</a:t>
            </a:r>
            <a:endParaRPr b="1"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t/>
            </a:r>
            <a:endParaRPr b="1" sz="1600">
              <a:latin typeface="Courier New"/>
              <a:ea typeface="Courier New"/>
              <a:cs typeface="Courier New"/>
              <a:sym typeface="Courier New"/>
            </a:endParaRPr>
          </a:p>
        </p:txBody>
      </p:sp>
      <p:sp>
        <p:nvSpPr>
          <p:cNvPr id="301" name="Google Shape;301;p1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302" name="Google Shape;302;p12"/>
          <p:cNvSpPr/>
          <p:nvPr/>
        </p:nvSpPr>
        <p:spPr>
          <a:xfrm>
            <a:off x="3996055" y="1347470"/>
            <a:ext cx="8307070" cy="5257165"/>
          </a:xfrm>
          <a:prstGeom prst="rect">
            <a:avLst/>
          </a:prstGeom>
          <a:noFill/>
          <a:ln>
            <a:noFill/>
          </a:ln>
        </p:spPr>
        <p:txBody>
          <a:bodyPr anchorCtr="0" anchor="t" bIns="91425" lIns="91425" spcFirstLastPara="1" rIns="91425" wrap="square" tIns="91425">
            <a:noAutofit/>
          </a:bodyPr>
          <a:lstStyle/>
          <a:p>
            <a:pPr indent="0" lvl="0" marL="76200" marR="0" rtl="0" algn="l">
              <a:lnSpc>
                <a:spcPct val="100000"/>
              </a:lnSpc>
              <a:spcBef>
                <a:spcPts val="0"/>
              </a:spcBef>
              <a:spcAft>
                <a:spcPts val="0"/>
              </a:spcAft>
              <a:buClr>
                <a:schemeClr val="accent4"/>
              </a:buClr>
              <a:buSzPts val="2400"/>
              <a:buFont typeface="Roboto Condensed Light"/>
              <a:buNone/>
            </a:pPr>
            <a:r>
              <a:rPr b="0" i="0" lang="pt-BR" sz="1600" u="none" cap="none" strike="noStrike">
                <a:solidFill>
                  <a:schemeClr val="dk1"/>
                </a:solidFill>
                <a:latin typeface="Courier New"/>
                <a:ea typeface="Courier New"/>
                <a:cs typeface="Courier New"/>
                <a:sym typeface="Courier New"/>
              </a:rPr>
              <a:t>10 % 3</a:t>
            </a:r>
            <a:endParaRPr b="0" i="0" sz="1600" u="none" cap="none" strike="noStrike">
              <a:solidFill>
                <a:schemeClr val="dk1"/>
              </a:solidFill>
              <a:latin typeface="Courier New"/>
              <a:ea typeface="Courier New"/>
              <a:cs typeface="Courier New"/>
              <a:sym typeface="Courier New"/>
            </a:endParaRPr>
          </a:p>
          <a:p>
            <a:pPr indent="0" lvl="0" marL="76200" marR="0" rtl="0" algn="l">
              <a:lnSpc>
                <a:spcPct val="100000"/>
              </a:lnSpc>
              <a:spcBef>
                <a:spcPts val="600"/>
              </a:spcBef>
              <a:spcAft>
                <a:spcPts val="0"/>
              </a:spcAft>
              <a:buClr>
                <a:schemeClr val="accent4"/>
              </a:buClr>
              <a:buSzPts val="2400"/>
              <a:buFont typeface="Roboto Condensed Light"/>
              <a:buNone/>
            </a:pPr>
            <a:r>
              <a:rPr b="1" i="0" lang="pt-BR" sz="1600" u="none" cap="none" strike="noStrike">
                <a:solidFill>
                  <a:schemeClr val="dk1"/>
                </a:solidFill>
                <a:latin typeface="Courier New"/>
                <a:ea typeface="Courier New"/>
                <a:cs typeface="Courier New"/>
                <a:sym typeface="Courier New"/>
              </a:rPr>
              <a:t>1</a:t>
            </a:r>
            <a:endParaRPr b="1" i="0" sz="1600" u="none" cap="none" strike="noStrike">
              <a:solidFill>
                <a:schemeClr val="dk1"/>
              </a:solidFill>
              <a:latin typeface="Courier New"/>
              <a:ea typeface="Courier New"/>
              <a:cs typeface="Courier New"/>
              <a:sym typeface="Courier New"/>
            </a:endParaRPr>
          </a:p>
          <a:p>
            <a:pPr indent="0" lvl="0" marL="76200" marR="0" rtl="0" algn="l">
              <a:lnSpc>
                <a:spcPct val="100000"/>
              </a:lnSpc>
              <a:spcBef>
                <a:spcPts val="600"/>
              </a:spcBef>
              <a:spcAft>
                <a:spcPts val="0"/>
              </a:spcAft>
              <a:buClr>
                <a:schemeClr val="accent4"/>
              </a:buClr>
              <a:buSzPts val="2400"/>
              <a:buFont typeface="Roboto Condensed Light"/>
              <a:buNone/>
            </a:pPr>
            <a:r>
              <a:rPr b="0" i="0" lang="pt-BR" sz="1600" u="none" cap="none" strike="noStrike">
                <a:solidFill>
                  <a:schemeClr val="dk1"/>
                </a:solidFill>
                <a:latin typeface="Courier New"/>
                <a:ea typeface="Courier New"/>
                <a:cs typeface="Courier New"/>
                <a:sym typeface="Courier New"/>
              </a:rPr>
              <a:t>2 ** 8</a:t>
            </a:r>
            <a:endParaRPr b="0" i="0" sz="1600" u="none" cap="none" strike="noStrike">
              <a:solidFill>
                <a:schemeClr val="dk1"/>
              </a:solidFill>
              <a:latin typeface="Courier New"/>
              <a:ea typeface="Courier New"/>
              <a:cs typeface="Courier New"/>
              <a:sym typeface="Courier New"/>
            </a:endParaRPr>
          </a:p>
          <a:p>
            <a:pPr indent="0" lvl="0" marL="76200" marR="0" rtl="0" algn="l">
              <a:lnSpc>
                <a:spcPct val="100000"/>
              </a:lnSpc>
              <a:spcBef>
                <a:spcPts val="600"/>
              </a:spcBef>
              <a:spcAft>
                <a:spcPts val="0"/>
              </a:spcAft>
              <a:buClr>
                <a:schemeClr val="accent4"/>
              </a:buClr>
              <a:buSzPts val="2400"/>
              <a:buFont typeface="Roboto Condensed Light"/>
              <a:buNone/>
            </a:pPr>
            <a:r>
              <a:rPr b="1" i="0" lang="pt-BR" sz="1600" u="none" cap="none" strike="noStrike">
                <a:solidFill>
                  <a:schemeClr val="dk1"/>
                </a:solidFill>
                <a:latin typeface="Courier New"/>
                <a:ea typeface="Courier New"/>
                <a:cs typeface="Courier New"/>
                <a:sym typeface="Courier New"/>
              </a:rPr>
              <a:t>256</a:t>
            </a:r>
            <a:endParaRPr b="1" i="0" sz="1600" u="none" cap="none" strike="noStrike">
              <a:solidFill>
                <a:schemeClr val="dk1"/>
              </a:solidFill>
              <a:latin typeface="Courier New"/>
              <a:ea typeface="Courier New"/>
              <a:cs typeface="Courier New"/>
              <a:sym typeface="Courier New"/>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3"/>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Strings</a:t>
            </a:r>
            <a:endParaRPr/>
          </a:p>
        </p:txBody>
      </p:sp>
      <p:sp>
        <p:nvSpPr>
          <p:cNvPr id="308" name="Google Shape;308;p13"/>
          <p:cNvSpPr txBox="1"/>
          <p:nvPr>
            <p:ph idx="1" type="body"/>
          </p:nvPr>
        </p:nvSpPr>
        <p:spPr>
          <a:xfrm>
            <a:off x="252730" y="1199515"/>
            <a:ext cx="8391525" cy="3943985"/>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2000"/>
              <a:t>Strings are identified as a contiguous set of characters represented in the quotation marks. Python allows for either pairs of single or double quotes. Strings are immutable sequence data type, i.e each time one makes any changes to a string, completely new string object is created.</a:t>
            </a:r>
            <a:endParaRPr sz="2000"/>
          </a:p>
          <a:p>
            <a:pPr indent="0" lvl="0" marL="76200" rtl="0" algn="l">
              <a:lnSpc>
                <a:spcPct val="100000"/>
              </a:lnSpc>
              <a:spcBef>
                <a:spcPts val="600"/>
              </a:spcBef>
              <a:spcAft>
                <a:spcPts val="0"/>
              </a:spcAft>
              <a:buSzPts val="2400"/>
              <a:buNone/>
            </a:pPr>
            <a:r>
              <a:t/>
            </a:r>
            <a:endParaRPr sz="2000"/>
          </a:p>
          <a:p>
            <a:pPr indent="0" lvl="0" marL="76200" rtl="0" algn="l">
              <a:lnSpc>
                <a:spcPct val="100000"/>
              </a:lnSpc>
              <a:spcBef>
                <a:spcPts val="600"/>
              </a:spcBef>
              <a:spcAft>
                <a:spcPts val="0"/>
              </a:spcAft>
              <a:buSzPts val="2400"/>
              <a:buNone/>
            </a:pPr>
            <a:r>
              <a:rPr b="1" lang="pt-BR" sz="1600">
                <a:latin typeface="Courier New"/>
                <a:ea typeface="Courier New"/>
                <a:cs typeface="Courier New"/>
                <a:sym typeface="Courier New"/>
              </a:rPr>
              <a:t>a_str</a:t>
            </a:r>
            <a:r>
              <a:rPr lang="pt-BR" sz="1600">
                <a:latin typeface="Courier New"/>
                <a:ea typeface="Courier New"/>
                <a:cs typeface="Courier New"/>
                <a:sym typeface="Courier New"/>
              </a:rPr>
              <a:t> = 'Hello World'</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print(</a:t>
            </a:r>
            <a:r>
              <a:rPr b="1" lang="pt-BR" sz="1600">
                <a:latin typeface="Courier New"/>
                <a:ea typeface="Courier New"/>
                <a:cs typeface="Courier New"/>
                <a:sym typeface="Courier New"/>
              </a:rPr>
              <a:t>a_str</a:t>
            </a:r>
            <a:r>
              <a:rPr lang="pt-BR" sz="1600">
                <a:latin typeface="Courier New"/>
                <a:ea typeface="Courier New"/>
                <a:cs typeface="Courier New"/>
                <a:sym typeface="Courier New"/>
              </a:rPr>
              <a:t>) #output will be whole string. </a:t>
            </a:r>
            <a:br>
              <a:rPr lang="pt-BR" sz="1600">
                <a:latin typeface="Courier New"/>
                <a:ea typeface="Courier New"/>
                <a:cs typeface="Courier New"/>
                <a:sym typeface="Courier New"/>
              </a:rPr>
            </a:br>
            <a:r>
              <a:rPr lang="pt-BR" sz="1600">
                <a:latin typeface="Courier New"/>
                <a:ea typeface="Courier New"/>
                <a:cs typeface="Courier New"/>
                <a:sym typeface="Courier New"/>
              </a:rPr>
              <a:t>Hello World</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print(</a:t>
            </a:r>
            <a:r>
              <a:rPr b="1" lang="pt-BR" sz="1600">
                <a:latin typeface="Courier New"/>
                <a:ea typeface="Courier New"/>
                <a:cs typeface="Courier New"/>
                <a:sym typeface="Courier New"/>
              </a:rPr>
              <a:t>a_str</a:t>
            </a:r>
            <a:r>
              <a:rPr lang="pt-BR" sz="1600">
                <a:latin typeface="Courier New"/>
                <a:ea typeface="Courier New"/>
                <a:cs typeface="Courier New"/>
                <a:sym typeface="Courier New"/>
              </a:rPr>
              <a:t>[0]) #output will be first character. </a:t>
            </a:r>
            <a:br>
              <a:rPr lang="pt-BR" sz="1600">
                <a:latin typeface="Courier New"/>
                <a:ea typeface="Courier New"/>
                <a:cs typeface="Courier New"/>
                <a:sym typeface="Courier New"/>
              </a:rPr>
            </a:br>
            <a:r>
              <a:rPr lang="pt-BR" sz="1600">
                <a:latin typeface="Courier New"/>
                <a:ea typeface="Courier New"/>
                <a:cs typeface="Courier New"/>
                <a:sym typeface="Courier New"/>
              </a:rPr>
              <a:t>H</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print(</a:t>
            </a:r>
            <a:r>
              <a:rPr b="1" lang="pt-BR" sz="1600">
                <a:latin typeface="Courier New"/>
                <a:ea typeface="Courier New"/>
                <a:cs typeface="Courier New"/>
                <a:sym typeface="Courier New"/>
              </a:rPr>
              <a:t>a_str</a:t>
            </a:r>
            <a:r>
              <a:rPr lang="pt-BR" sz="1600">
                <a:latin typeface="Courier New"/>
                <a:ea typeface="Courier New"/>
                <a:cs typeface="Courier New"/>
                <a:sym typeface="Courier New"/>
              </a:rPr>
              <a:t>[0:5]) #output will be first five characters. </a:t>
            </a:r>
            <a:br>
              <a:rPr lang="pt-BR" sz="1600">
                <a:latin typeface="Courier New"/>
                <a:ea typeface="Courier New"/>
                <a:cs typeface="Courier New"/>
                <a:sym typeface="Courier New"/>
              </a:rPr>
            </a:br>
            <a:r>
              <a:rPr lang="pt-BR" sz="1600">
                <a:latin typeface="Courier New"/>
                <a:ea typeface="Courier New"/>
                <a:cs typeface="Courier New"/>
                <a:sym typeface="Courier New"/>
              </a:rPr>
              <a:t>Hello</a:t>
            </a:r>
            <a:endParaRPr sz="1600">
              <a:latin typeface="Courier New"/>
              <a:ea typeface="Courier New"/>
              <a:cs typeface="Courier New"/>
              <a:sym typeface="Courier New"/>
            </a:endParaRPr>
          </a:p>
        </p:txBody>
      </p:sp>
      <p:sp>
        <p:nvSpPr>
          <p:cNvPr id="309" name="Google Shape;309;p1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4"/>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Manipulação de textos</a:t>
            </a:r>
            <a:endParaRPr/>
          </a:p>
        </p:txBody>
      </p:sp>
      <p:sp>
        <p:nvSpPr>
          <p:cNvPr id="315" name="Google Shape;315;p14"/>
          <p:cNvSpPr txBox="1"/>
          <p:nvPr>
            <p:ph idx="1" type="body"/>
          </p:nvPr>
        </p:nvSpPr>
        <p:spPr>
          <a:xfrm>
            <a:off x="814070" y="1347470"/>
            <a:ext cx="7943850" cy="3712845"/>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2000">
                <a:latin typeface="Courier New"/>
                <a:ea typeface="Courier New"/>
                <a:cs typeface="Courier New"/>
                <a:sym typeface="Courier New"/>
              </a:rPr>
              <a:t>‘Strings’ e “Strings”</a:t>
            </a:r>
            <a:endParaRPr sz="2000">
              <a:latin typeface="Courier New"/>
              <a:ea typeface="Courier New"/>
              <a:cs typeface="Courier New"/>
              <a:sym typeface="Courier New"/>
            </a:endParaRPr>
          </a:p>
          <a:p>
            <a:pPr indent="-381000" lvl="0" marL="457200" rtl="0" algn="l">
              <a:lnSpc>
                <a:spcPct val="100000"/>
              </a:lnSpc>
              <a:spcBef>
                <a:spcPts val="600"/>
              </a:spcBef>
              <a:spcAft>
                <a:spcPts val="0"/>
              </a:spcAft>
              <a:buSzPts val="2400"/>
              <a:buChar char="▰"/>
            </a:pPr>
            <a:r>
              <a:rPr lang="pt-BR" sz="2000">
                <a:latin typeface="Courier New"/>
                <a:ea typeface="Courier New"/>
                <a:cs typeface="Courier New"/>
                <a:sym typeface="Courier New"/>
              </a:rPr>
              <a:t>‘‘‘</a:t>
            </a:r>
            <a:br>
              <a:rPr lang="pt-BR" sz="2000">
                <a:latin typeface="Courier New"/>
                <a:ea typeface="Courier New"/>
                <a:cs typeface="Courier New"/>
                <a:sym typeface="Courier New"/>
              </a:rPr>
            </a:br>
            <a:r>
              <a:rPr lang="pt-BR" sz="2000">
                <a:latin typeface="Courier New"/>
                <a:ea typeface="Courier New"/>
                <a:cs typeface="Courier New"/>
                <a:sym typeface="Courier New"/>
              </a:rPr>
              <a:t>multiline string</a:t>
            </a:r>
            <a:br>
              <a:rPr lang="pt-BR" sz="2000">
                <a:latin typeface="Courier New"/>
                <a:ea typeface="Courier New"/>
                <a:cs typeface="Courier New"/>
                <a:sym typeface="Courier New"/>
              </a:rPr>
            </a:br>
            <a:r>
              <a:rPr lang="pt-BR" sz="2000">
                <a:latin typeface="Courier New"/>
                <a:ea typeface="Courier New"/>
                <a:cs typeface="Courier New"/>
                <a:sym typeface="Courier New"/>
              </a:rPr>
              <a:t>’’’</a:t>
            </a:r>
            <a:endParaRPr sz="2000">
              <a:latin typeface="Courier New"/>
              <a:ea typeface="Courier New"/>
              <a:cs typeface="Courier New"/>
              <a:sym typeface="Courier New"/>
            </a:endParaRPr>
          </a:p>
          <a:p>
            <a:pPr indent="-381000" lvl="0" marL="457200" rtl="0" algn="l">
              <a:lnSpc>
                <a:spcPct val="100000"/>
              </a:lnSpc>
              <a:spcBef>
                <a:spcPts val="600"/>
              </a:spcBef>
              <a:spcAft>
                <a:spcPts val="0"/>
              </a:spcAft>
              <a:buSzPts val="2400"/>
              <a:buChar char="▰"/>
            </a:pPr>
            <a:r>
              <a:rPr lang="pt-BR" sz="2000">
                <a:latin typeface="Courier New"/>
                <a:ea typeface="Courier New"/>
                <a:cs typeface="Courier New"/>
                <a:sym typeface="Courier New"/>
              </a:rPr>
              <a:t>print(“Esta é a primeira linha.\nEsta é a segunda linha”)</a:t>
            </a:r>
            <a:br>
              <a:rPr lang="pt-BR" sz="2000"/>
            </a:br>
            <a:r>
              <a:rPr lang="pt-BR" sz="2000">
                <a:latin typeface="Courier New"/>
                <a:ea typeface="Courier New"/>
                <a:cs typeface="Courier New"/>
                <a:sym typeface="Courier New"/>
              </a:rPr>
              <a:t>Esta é a primeira linha.</a:t>
            </a:r>
            <a:br>
              <a:rPr lang="pt-BR" sz="2000">
                <a:latin typeface="Courier New"/>
                <a:ea typeface="Courier New"/>
                <a:cs typeface="Courier New"/>
                <a:sym typeface="Courier New"/>
              </a:rPr>
            </a:br>
            <a:r>
              <a:rPr lang="pt-BR" sz="2000">
                <a:latin typeface="Courier New"/>
                <a:ea typeface="Courier New"/>
                <a:cs typeface="Courier New"/>
                <a:sym typeface="Courier New"/>
              </a:rPr>
              <a:t>Esta é a segunda linha</a:t>
            </a:r>
            <a:endParaRPr sz="2000"/>
          </a:p>
          <a:p>
            <a:pPr indent="-381000" lvl="0" marL="457200" rtl="0" algn="l">
              <a:lnSpc>
                <a:spcPct val="100000"/>
              </a:lnSpc>
              <a:spcBef>
                <a:spcPts val="600"/>
              </a:spcBef>
              <a:spcAft>
                <a:spcPts val="0"/>
              </a:spcAft>
              <a:buSzPts val="2400"/>
              <a:buChar char="▰"/>
            </a:pPr>
            <a:r>
              <a:rPr lang="pt-BR" sz="2000"/>
              <a:t>String é uma sequência, variável[index]</a:t>
            </a:r>
            <a:endParaRPr sz="2000"/>
          </a:p>
          <a:p>
            <a:pPr indent="-381000" lvl="0" marL="457200" rtl="0" algn="l">
              <a:lnSpc>
                <a:spcPct val="100000"/>
              </a:lnSpc>
              <a:spcBef>
                <a:spcPts val="600"/>
              </a:spcBef>
              <a:spcAft>
                <a:spcPts val="0"/>
              </a:spcAft>
              <a:buSzPts val="2400"/>
              <a:buChar char="▰"/>
            </a:pPr>
            <a:r>
              <a:rPr b="1" lang="pt-BR" sz="2000"/>
              <a:t>Tamanho da string: </a:t>
            </a:r>
            <a:r>
              <a:rPr b="1" lang="pt-BR" sz="2000">
                <a:latin typeface="Courier New"/>
                <a:ea typeface="Courier New"/>
                <a:cs typeface="Courier New"/>
                <a:sym typeface="Courier New"/>
              </a:rPr>
              <a:t>len</a:t>
            </a:r>
            <a:r>
              <a:rPr lang="pt-BR" sz="2000">
                <a:latin typeface="Courier New"/>
                <a:ea typeface="Courier New"/>
                <a:cs typeface="Courier New"/>
                <a:sym typeface="Courier New"/>
              </a:rPr>
              <a:t>(string)</a:t>
            </a:r>
            <a:endParaRPr sz="2000">
              <a:latin typeface="Courier New"/>
              <a:ea typeface="Courier New"/>
              <a:cs typeface="Courier New"/>
              <a:sym typeface="Courier New"/>
            </a:endParaRPr>
          </a:p>
        </p:txBody>
      </p:sp>
      <p:sp>
        <p:nvSpPr>
          <p:cNvPr id="316" name="Google Shape;316;p1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317" name="Google Shape;317;p14"/>
          <p:cNvPicPr preferRelativeResize="0"/>
          <p:nvPr/>
        </p:nvPicPr>
        <p:blipFill rotWithShape="1">
          <a:blip r:embed="rId3">
            <a:alphaModFix/>
          </a:blip>
          <a:srcRect b="0" l="0" r="0" t="0"/>
          <a:stretch/>
        </p:blipFill>
        <p:spPr>
          <a:xfrm>
            <a:off x="5292090" y="3220085"/>
            <a:ext cx="3213100" cy="1463040"/>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5"/>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Manipulação de textos</a:t>
            </a:r>
            <a:endParaRPr/>
          </a:p>
        </p:txBody>
      </p:sp>
      <p:sp>
        <p:nvSpPr>
          <p:cNvPr id="323" name="Google Shape;323;p15"/>
          <p:cNvSpPr txBox="1"/>
          <p:nvPr>
            <p:ph idx="1" type="body"/>
          </p:nvPr>
        </p:nvSpPr>
        <p:spPr>
          <a:xfrm>
            <a:off x="814070" y="1347470"/>
            <a:ext cx="7943850" cy="3712845"/>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b="1" lang="pt-BR" sz="2000">
                <a:latin typeface="Courier New"/>
                <a:ea typeface="Courier New"/>
                <a:cs typeface="Courier New"/>
                <a:sym typeface="Courier New"/>
              </a:rPr>
              <a:t>len</a:t>
            </a:r>
            <a:r>
              <a:rPr lang="pt-BR" sz="2000">
                <a:latin typeface="Courier New"/>
                <a:ea typeface="Courier New"/>
                <a:cs typeface="Courier New"/>
                <a:sym typeface="Courier New"/>
              </a:rPr>
              <a:t>(“sou uma frase”)</a:t>
            </a:r>
            <a:br>
              <a:rPr lang="pt-BR" sz="2000">
                <a:latin typeface="Courier New"/>
                <a:ea typeface="Courier New"/>
                <a:cs typeface="Courier New"/>
                <a:sym typeface="Courier New"/>
              </a:rPr>
            </a:br>
            <a:r>
              <a:rPr lang="pt-BR" sz="2000">
                <a:latin typeface="Courier New"/>
                <a:ea typeface="Courier New"/>
                <a:cs typeface="Courier New"/>
                <a:sym typeface="Courier New"/>
              </a:rPr>
              <a:t>13</a:t>
            </a:r>
            <a:endParaRPr sz="2000">
              <a:latin typeface="Courier New"/>
              <a:ea typeface="Courier New"/>
              <a:cs typeface="Courier New"/>
              <a:sym typeface="Courier New"/>
            </a:endParaRPr>
          </a:p>
          <a:p>
            <a:pPr indent="-381000" lvl="0" marL="457200" rtl="0" algn="l">
              <a:lnSpc>
                <a:spcPct val="100000"/>
              </a:lnSpc>
              <a:spcBef>
                <a:spcPts val="600"/>
              </a:spcBef>
              <a:spcAft>
                <a:spcPts val="0"/>
              </a:spcAft>
              <a:buSzPts val="2400"/>
              <a:buChar char="▰"/>
            </a:pPr>
            <a:r>
              <a:rPr lang="pt-BR" sz="2000">
                <a:latin typeface="Courier New"/>
                <a:ea typeface="Courier New"/>
                <a:cs typeface="Courier New"/>
                <a:sym typeface="Courier New"/>
              </a:rPr>
              <a:t>“Todas as letras minúsculas”.</a:t>
            </a:r>
            <a:r>
              <a:rPr b="1" lang="pt-BR" sz="2000">
                <a:latin typeface="Courier New"/>
                <a:ea typeface="Courier New"/>
                <a:cs typeface="Courier New"/>
                <a:sym typeface="Courier New"/>
              </a:rPr>
              <a:t>lower()</a:t>
            </a:r>
            <a:r>
              <a:rPr lang="pt-BR" sz="2000">
                <a:latin typeface="Courier New"/>
                <a:ea typeface="Courier New"/>
                <a:cs typeface="Courier New"/>
                <a:sym typeface="Courier New"/>
              </a:rPr>
              <a:t> </a:t>
            </a:r>
            <a:br>
              <a:rPr lang="pt-BR" sz="2000">
                <a:latin typeface="Courier New"/>
                <a:ea typeface="Courier New"/>
                <a:cs typeface="Courier New"/>
                <a:sym typeface="Courier New"/>
              </a:rPr>
            </a:br>
            <a:r>
              <a:rPr lang="pt-BR" sz="2000">
                <a:latin typeface="Courier New"/>
                <a:ea typeface="Courier New"/>
                <a:cs typeface="Courier New"/>
                <a:sym typeface="Courier New"/>
              </a:rPr>
              <a:t>todas as letras minúsculas</a:t>
            </a:r>
            <a:endParaRPr sz="2000">
              <a:latin typeface="Courier New"/>
              <a:ea typeface="Courier New"/>
              <a:cs typeface="Courier New"/>
              <a:sym typeface="Courier New"/>
            </a:endParaRPr>
          </a:p>
          <a:p>
            <a:pPr indent="-381000" lvl="0" marL="457200" rtl="0" algn="l">
              <a:lnSpc>
                <a:spcPct val="100000"/>
              </a:lnSpc>
              <a:spcBef>
                <a:spcPts val="600"/>
              </a:spcBef>
              <a:spcAft>
                <a:spcPts val="0"/>
              </a:spcAft>
              <a:buSzPts val="2400"/>
              <a:buChar char="▰"/>
            </a:pPr>
            <a:r>
              <a:rPr lang="pt-BR" sz="2000">
                <a:latin typeface="Courier New"/>
                <a:ea typeface="Courier New"/>
                <a:cs typeface="Courier New"/>
                <a:sym typeface="Courier New"/>
              </a:rPr>
              <a:t>“Todas as letras maiúsculas”.</a:t>
            </a:r>
            <a:r>
              <a:rPr b="1" lang="pt-BR" sz="2000">
                <a:latin typeface="Courier New"/>
                <a:ea typeface="Courier New"/>
                <a:cs typeface="Courier New"/>
                <a:sym typeface="Courier New"/>
              </a:rPr>
              <a:t>upper()</a:t>
            </a:r>
            <a:br>
              <a:rPr lang="pt-BR" sz="2000">
                <a:latin typeface="Courier New"/>
                <a:ea typeface="Courier New"/>
                <a:cs typeface="Courier New"/>
                <a:sym typeface="Courier New"/>
              </a:rPr>
            </a:br>
            <a:r>
              <a:rPr lang="pt-BR" sz="2000">
                <a:latin typeface="Courier New"/>
                <a:ea typeface="Courier New"/>
                <a:cs typeface="Courier New"/>
                <a:sym typeface="Courier New"/>
              </a:rPr>
              <a:t>TODAS AS LETRAS MAIÚSCULAS</a:t>
            </a:r>
            <a:endParaRPr sz="2000">
              <a:latin typeface="Courier New"/>
              <a:ea typeface="Courier New"/>
              <a:cs typeface="Courier New"/>
              <a:sym typeface="Courier New"/>
            </a:endParaRPr>
          </a:p>
          <a:p>
            <a:pPr indent="-381000" lvl="0" marL="457200" rtl="0" algn="l">
              <a:lnSpc>
                <a:spcPct val="100000"/>
              </a:lnSpc>
              <a:spcBef>
                <a:spcPts val="600"/>
              </a:spcBef>
              <a:spcAft>
                <a:spcPts val="0"/>
              </a:spcAft>
              <a:buSzPts val="2400"/>
              <a:buChar char="▰"/>
            </a:pPr>
            <a:r>
              <a:rPr lang="pt-BR" sz="2000">
                <a:latin typeface="Courier New"/>
                <a:ea typeface="Courier New"/>
                <a:cs typeface="Courier New"/>
                <a:sym typeface="Courier New"/>
              </a:rPr>
              <a:t>“eu sou uma string python“</a:t>
            </a:r>
            <a:r>
              <a:rPr b="1" lang="pt-BR" sz="2000">
                <a:latin typeface="Courier New"/>
                <a:ea typeface="Courier New"/>
                <a:cs typeface="Courier New"/>
                <a:sym typeface="Courier New"/>
              </a:rPr>
              <a:t>[::-1]</a:t>
            </a:r>
            <a:br>
              <a:rPr b="1" lang="pt-BR" sz="2000">
                <a:latin typeface="Courier New"/>
                <a:ea typeface="Courier New"/>
                <a:cs typeface="Courier New"/>
                <a:sym typeface="Courier New"/>
              </a:rPr>
            </a:br>
            <a:r>
              <a:rPr lang="pt-BR" sz="2000">
                <a:latin typeface="Courier New"/>
                <a:ea typeface="Courier New"/>
                <a:cs typeface="Courier New"/>
                <a:sym typeface="Courier New"/>
              </a:rPr>
              <a:t>nohtyp gnirts amu uos ue</a:t>
            </a:r>
            <a:endParaRPr sz="2000">
              <a:latin typeface="Courier New"/>
              <a:ea typeface="Courier New"/>
              <a:cs typeface="Courier New"/>
              <a:sym typeface="Courier New"/>
            </a:endParaRPr>
          </a:p>
        </p:txBody>
      </p:sp>
      <p:sp>
        <p:nvSpPr>
          <p:cNvPr id="324" name="Google Shape;324;p1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6"/>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Comparações: maior, menor, igual</a:t>
            </a:r>
            <a:endParaRPr/>
          </a:p>
        </p:txBody>
      </p:sp>
      <p:sp>
        <p:nvSpPr>
          <p:cNvPr id="330" name="Google Shape;330;p16"/>
          <p:cNvSpPr txBox="1"/>
          <p:nvPr>
            <p:ph idx="1" type="body"/>
          </p:nvPr>
        </p:nvSpPr>
        <p:spPr>
          <a:xfrm>
            <a:off x="814275" y="1327350"/>
            <a:ext cx="6132600" cy="3145500"/>
          </a:xfrm>
          <a:prstGeom prst="rect">
            <a:avLst/>
          </a:prstGeom>
          <a:noFill/>
          <a:ln>
            <a:noFill/>
          </a:ln>
        </p:spPr>
        <p:txBody>
          <a:bodyPr anchorCtr="0" anchor="t" bIns="91425" lIns="91425" spcFirstLastPara="1" rIns="91425" wrap="square" tIns="91425">
            <a:noAutofit/>
          </a:bodyPr>
          <a:lstStyle/>
          <a:p>
            <a:pPr indent="0" lvl="0" marL="76200" rtl="0" algn="l">
              <a:lnSpc>
                <a:spcPct val="100000"/>
              </a:lnSpc>
              <a:spcBef>
                <a:spcPts val="600"/>
              </a:spcBef>
              <a:spcAft>
                <a:spcPts val="0"/>
              </a:spcAft>
              <a:buSzPts val="2400"/>
              <a:buNone/>
            </a:pPr>
            <a:r>
              <a:rPr lang="pt-BR" sz="2800">
                <a:latin typeface="Courier New"/>
                <a:ea typeface="Courier New"/>
                <a:cs typeface="Courier New"/>
                <a:sym typeface="Courier New"/>
              </a:rPr>
              <a:t>&lt;</a:t>
            </a:r>
            <a:r>
              <a:rPr lang="pt-BR" sz="2800"/>
              <a:t>    – menor que;</a:t>
            </a:r>
            <a:endParaRPr sz="2800"/>
          </a:p>
          <a:p>
            <a:pPr indent="0" lvl="0" marL="76200" rtl="0" algn="l">
              <a:lnSpc>
                <a:spcPct val="100000"/>
              </a:lnSpc>
              <a:spcBef>
                <a:spcPts val="600"/>
              </a:spcBef>
              <a:spcAft>
                <a:spcPts val="0"/>
              </a:spcAft>
              <a:buSzPts val="2400"/>
              <a:buNone/>
            </a:pPr>
            <a:r>
              <a:rPr lang="pt-BR" sz="2800">
                <a:latin typeface="Courier New"/>
                <a:ea typeface="Courier New"/>
                <a:cs typeface="Courier New"/>
                <a:sym typeface="Courier New"/>
              </a:rPr>
              <a:t>&lt;=</a:t>
            </a:r>
            <a:r>
              <a:rPr lang="pt-BR" sz="2800"/>
              <a:t> – menor ou igual que;</a:t>
            </a:r>
            <a:endParaRPr sz="2800"/>
          </a:p>
          <a:p>
            <a:pPr indent="0" lvl="0" marL="76200" rtl="0" algn="l">
              <a:lnSpc>
                <a:spcPct val="100000"/>
              </a:lnSpc>
              <a:spcBef>
                <a:spcPts val="600"/>
              </a:spcBef>
              <a:spcAft>
                <a:spcPts val="0"/>
              </a:spcAft>
              <a:buSzPts val="2400"/>
              <a:buNone/>
            </a:pPr>
            <a:r>
              <a:rPr lang="pt-BR" sz="2800">
                <a:latin typeface="Courier New"/>
                <a:ea typeface="Courier New"/>
                <a:cs typeface="Courier New"/>
                <a:sym typeface="Courier New"/>
              </a:rPr>
              <a:t>&gt;</a:t>
            </a:r>
            <a:r>
              <a:rPr lang="pt-BR" sz="2800"/>
              <a:t>    – maior que;</a:t>
            </a:r>
            <a:endParaRPr sz="2800"/>
          </a:p>
          <a:p>
            <a:pPr indent="0" lvl="0" marL="76200" rtl="0" algn="l">
              <a:lnSpc>
                <a:spcPct val="100000"/>
              </a:lnSpc>
              <a:spcBef>
                <a:spcPts val="600"/>
              </a:spcBef>
              <a:spcAft>
                <a:spcPts val="0"/>
              </a:spcAft>
              <a:buSzPts val="2400"/>
              <a:buNone/>
            </a:pPr>
            <a:r>
              <a:rPr lang="pt-BR" sz="2800">
                <a:latin typeface="Courier New"/>
                <a:ea typeface="Courier New"/>
                <a:cs typeface="Courier New"/>
                <a:sym typeface="Courier New"/>
              </a:rPr>
              <a:t>&gt;=</a:t>
            </a:r>
            <a:r>
              <a:rPr lang="pt-BR" sz="2800"/>
              <a:t> – maior ou igual;</a:t>
            </a:r>
            <a:endParaRPr sz="2800"/>
          </a:p>
          <a:p>
            <a:pPr indent="0" lvl="0" marL="76200" rtl="0" algn="l">
              <a:lnSpc>
                <a:spcPct val="100000"/>
              </a:lnSpc>
              <a:spcBef>
                <a:spcPts val="600"/>
              </a:spcBef>
              <a:spcAft>
                <a:spcPts val="0"/>
              </a:spcAft>
              <a:buSzPts val="2400"/>
              <a:buNone/>
            </a:pPr>
            <a:r>
              <a:rPr lang="pt-BR" sz="2800">
                <a:latin typeface="Courier New"/>
                <a:ea typeface="Courier New"/>
                <a:cs typeface="Courier New"/>
                <a:sym typeface="Courier New"/>
              </a:rPr>
              <a:t>==</a:t>
            </a:r>
            <a:r>
              <a:rPr lang="pt-BR" sz="2800"/>
              <a:t> – igual;</a:t>
            </a:r>
            <a:endParaRPr sz="2800"/>
          </a:p>
          <a:p>
            <a:pPr indent="0" lvl="0" marL="76200" rtl="0" algn="l">
              <a:lnSpc>
                <a:spcPct val="100000"/>
              </a:lnSpc>
              <a:spcBef>
                <a:spcPts val="600"/>
              </a:spcBef>
              <a:spcAft>
                <a:spcPts val="0"/>
              </a:spcAft>
              <a:buSzPts val="2400"/>
              <a:buNone/>
            </a:pPr>
            <a:r>
              <a:rPr lang="pt-BR" sz="2800">
                <a:latin typeface="Courier New"/>
                <a:ea typeface="Courier New"/>
                <a:cs typeface="Courier New"/>
                <a:sym typeface="Courier New"/>
              </a:rPr>
              <a:t>!=</a:t>
            </a:r>
            <a:r>
              <a:rPr lang="pt-BR" sz="2800"/>
              <a:t> – não igual.</a:t>
            </a:r>
            <a:endParaRPr sz="2800"/>
          </a:p>
        </p:txBody>
      </p:sp>
      <p:sp>
        <p:nvSpPr>
          <p:cNvPr id="331" name="Google Shape;331;p1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332" name="Google Shape;332;p16"/>
          <p:cNvSpPr/>
          <p:nvPr/>
        </p:nvSpPr>
        <p:spPr>
          <a:xfrm>
            <a:off x="4967605" y="1219200"/>
            <a:ext cx="3778250" cy="3780790"/>
          </a:xfrm>
          <a:prstGeom prst="rect">
            <a:avLst/>
          </a:prstGeom>
          <a:noFill/>
          <a:ln>
            <a:noFill/>
          </a:ln>
        </p:spPr>
        <p:txBody>
          <a:bodyPr anchorCtr="0" anchor="t" bIns="91425" lIns="91425" spcFirstLastPara="1" rIns="91425" wrap="square" tIns="91425">
            <a:noAutofit/>
          </a:bodyPr>
          <a:lstStyle/>
          <a:p>
            <a:pPr indent="0" lvl="0" marL="76200" marR="0" rtl="0" algn="l">
              <a:lnSpc>
                <a:spcPct val="100000"/>
              </a:lnSpc>
              <a:spcBef>
                <a:spcPts val="0"/>
              </a:spcBef>
              <a:spcAft>
                <a:spcPts val="0"/>
              </a:spcAft>
              <a:buClr>
                <a:schemeClr val="accent4"/>
              </a:buClr>
              <a:buSzPts val="2400"/>
              <a:buFont typeface="Roboto Condensed Light"/>
              <a:buNone/>
            </a:pPr>
            <a:r>
              <a:rPr b="1" i="0" lang="pt-BR" sz="2000" u="none" cap="none" strike="noStrike">
                <a:solidFill>
                  <a:schemeClr val="dk1"/>
                </a:solidFill>
                <a:latin typeface="Arial"/>
                <a:ea typeface="Arial"/>
                <a:cs typeface="Arial"/>
                <a:sym typeface="Arial"/>
              </a:rPr>
              <a:t>Exemplos</a:t>
            </a:r>
            <a:r>
              <a:rPr b="0" i="0" lang="pt-BR"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76200" marR="0" rtl="0" algn="l">
              <a:lnSpc>
                <a:spcPct val="100000"/>
              </a:lnSpc>
              <a:spcBef>
                <a:spcPts val="600"/>
              </a:spcBef>
              <a:spcAft>
                <a:spcPts val="0"/>
              </a:spcAft>
              <a:buClr>
                <a:schemeClr val="accent4"/>
              </a:buClr>
              <a:buSzPts val="2400"/>
              <a:buFont typeface="Roboto Condensed Light"/>
              <a:buNone/>
            </a:pPr>
            <a:r>
              <a:rPr b="0" i="0" lang="pt-BR" sz="1600" u="none" cap="none" strike="noStrike">
                <a:solidFill>
                  <a:schemeClr val="dk1"/>
                </a:solidFill>
                <a:latin typeface="Courier New"/>
                <a:ea typeface="Courier New"/>
                <a:cs typeface="Courier New"/>
                <a:sym typeface="Courier New"/>
              </a:rPr>
              <a:t>1 &gt;= 1</a:t>
            </a:r>
            <a:endParaRPr b="0" i="0" sz="1600" u="none" cap="none" strike="noStrike">
              <a:solidFill>
                <a:schemeClr val="dk1"/>
              </a:solidFill>
              <a:latin typeface="Courier New"/>
              <a:ea typeface="Courier New"/>
              <a:cs typeface="Courier New"/>
              <a:sym typeface="Courier New"/>
            </a:endParaRPr>
          </a:p>
          <a:p>
            <a:pPr indent="0" lvl="0" marL="76200" marR="0" rtl="0" algn="l">
              <a:lnSpc>
                <a:spcPct val="100000"/>
              </a:lnSpc>
              <a:spcBef>
                <a:spcPts val="600"/>
              </a:spcBef>
              <a:spcAft>
                <a:spcPts val="0"/>
              </a:spcAft>
              <a:buClr>
                <a:schemeClr val="accent4"/>
              </a:buClr>
              <a:buSzPts val="2400"/>
              <a:buFont typeface="Roboto Condensed Light"/>
              <a:buNone/>
            </a:pPr>
            <a:r>
              <a:rPr b="0" i="0" lang="pt-BR" sz="1600" u="none" cap="none" strike="noStrike">
                <a:solidFill>
                  <a:schemeClr val="dk1"/>
                </a:solidFill>
                <a:latin typeface="Courier New"/>
                <a:ea typeface="Courier New"/>
                <a:cs typeface="Courier New"/>
                <a:sym typeface="Courier New"/>
              </a:rPr>
              <a:t>True</a:t>
            </a:r>
            <a:endParaRPr b="0" i="0" sz="1600" u="none" cap="none" strike="noStrike">
              <a:solidFill>
                <a:schemeClr val="dk1"/>
              </a:solidFill>
              <a:latin typeface="Courier New"/>
              <a:ea typeface="Courier New"/>
              <a:cs typeface="Courier New"/>
              <a:sym typeface="Courier New"/>
            </a:endParaRPr>
          </a:p>
          <a:p>
            <a:pPr indent="0" lvl="0" marL="76200" marR="0" rtl="0" algn="l">
              <a:lnSpc>
                <a:spcPct val="100000"/>
              </a:lnSpc>
              <a:spcBef>
                <a:spcPts val="600"/>
              </a:spcBef>
              <a:spcAft>
                <a:spcPts val="0"/>
              </a:spcAft>
              <a:buClr>
                <a:schemeClr val="accent4"/>
              </a:buClr>
              <a:buSzPts val="2400"/>
              <a:buFont typeface="Roboto Condensed Light"/>
              <a:buNone/>
            </a:pPr>
            <a:r>
              <a:rPr b="0" i="0" lang="pt-BR" sz="1600" u="none" cap="none" strike="noStrike">
                <a:solidFill>
                  <a:schemeClr val="dk1"/>
                </a:solidFill>
                <a:latin typeface="Courier New"/>
                <a:ea typeface="Courier New"/>
                <a:cs typeface="Courier New"/>
                <a:sym typeface="Courier New"/>
              </a:rPr>
              <a:t>2 &lt; 1</a:t>
            </a:r>
            <a:endParaRPr b="0" i="0" sz="1600" u="none" cap="none" strike="noStrike">
              <a:solidFill>
                <a:schemeClr val="dk1"/>
              </a:solidFill>
              <a:latin typeface="Courier New"/>
              <a:ea typeface="Courier New"/>
              <a:cs typeface="Courier New"/>
              <a:sym typeface="Courier New"/>
            </a:endParaRPr>
          </a:p>
          <a:p>
            <a:pPr indent="0" lvl="0" marL="76200" marR="0" rtl="0" algn="l">
              <a:lnSpc>
                <a:spcPct val="100000"/>
              </a:lnSpc>
              <a:spcBef>
                <a:spcPts val="600"/>
              </a:spcBef>
              <a:spcAft>
                <a:spcPts val="0"/>
              </a:spcAft>
              <a:buClr>
                <a:schemeClr val="accent4"/>
              </a:buClr>
              <a:buSzPts val="2400"/>
              <a:buFont typeface="Roboto Condensed Light"/>
              <a:buNone/>
            </a:pPr>
            <a:r>
              <a:rPr b="0" i="0" lang="pt-BR" sz="1600" u="none" cap="none" strike="noStrike">
                <a:solidFill>
                  <a:schemeClr val="dk1"/>
                </a:solidFill>
                <a:latin typeface="Courier New"/>
                <a:ea typeface="Courier New"/>
                <a:cs typeface="Courier New"/>
                <a:sym typeface="Courier New"/>
              </a:rPr>
              <a:t>False</a:t>
            </a:r>
            <a:endParaRPr b="0" i="0" sz="1600" u="none" cap="none" strike="noStrike">
              <a:solidFill>
                <a:schemeClr val="dk1"/>
              </a:solidFill>
              <a:latin typeface="Courier New"/>
              <a:ea typeface="Courier New"/>
              <a:cs typeface="Courier New"/>
              <a:sym typeface="Courier New"/>
            </a:endParaRPr>
          </a:p>
          <a:p>
            <a:pPr indent="0" lvl="0" marL="76200" marR="0" rtl="0" algn="l">
              <a:lnSpc>
                <a:spcPct val="100000"/>
              </a:lnSpc>
              <a:spcBef>
                <a:spcPts val="600"/>
              </a:spcBef>
              <a:spcAft>
                <a:spcPts val="0"/>
              </a:spcAft>
              <a:buClr>
                <a:schemeClr val="accent4"/>
              </a:buClr>
              <a:buSzPts val="2400"/>
              <a:buFont typeface="Roboto Condensed Light"/>
              <a:buNone/>
            </a:pPr>
            <a:r>
              <a:rPr b="0" i="0" lang="pt-BR" sz="1600" u="none" cap="none" strike="noStrike">
                <a:solidFill>
                  <a:schemeClr val="dk1"/>
                </a:solidFill>
                <a:latin typeface="Courier New"/>
                <a:ea typeface="Courier New"/>
                <a:cs typeface="Courier New"/>
                <a:sym typeface="Courier New"/>
              </a:rPr>
              <a:t>9 == 9</a:t>
            </a:r>
            <a:endParaRPr b="0" i="0" sz="1600" u="none" cap="none" strike="noStrike">
              <a:solidFill>
                <a:schemeClr val="dk1"/>
              </a:solidFill>
              <a:latin typeface="Courier New"/>
              <a:ea typeface="Courier New"/>
              <a:cs typeface="Courier New"/>
              <a:sym typeface="Courier New"/>
            </a:endParaRPr>
          </a:p>
          <a:p>
            <a:pPr indent="0" lvl="0" marL="76200" marR="0" rtl="0" algn="l">
              <a:lnSpc>
                <a:spcPct val="100000"/>
              </a:lnSpc>
              <a:spcBef>
                <a:spcPts val="600"/>
              </a:spcBef>
              <a:spcAft>
                <a:spcPts val="0"/>
              </a:spcAft>
              <a:buClr>
                <a:schemeClr val="accent4"/>
              </a:buClr>
              <a:buSzPts val="2400"/>
              <a:buFont typeface="Roboto Condensed Light"/>
              <a:buNone/>
            </a:pPr>
            <a:r>
              <a:rPr b="0" i="0" lang="pt-BR" sz="1600" u="none" cap="none" strike="noStrike">
                <a:solidFill>
                  <a:schemeClr val="dk1"/>
                </a:solidFill>
                <a:latin typeface="Courier New"/>
                <a:ea typeface="Courier New"/>
                <a:cs typeface="Courier New"/>
                <a:sym typeface="Courier New"/>
              </a:rPr>
              <a:t>True</a:t>
            </a:r>
            <a:endParaRPr b="0" i="0" sz="1600" u="none" cap="none" strike="noStrike">
              <a:solidFill>
                <a:schemeClr val="dk1"/>
              </a:solidFill>
              <a:latin typeface="Courier New"/>
              <a:ea typeface="Courier New"/>
              <a:cs typeface="Courier New"/>
              <a:sym typeface="Courier New"/>
            </a:endParaRPr>
          </a:p>
          <a:p>
            <a:pPr indent="0" lvl="0" marL="76200" marR="0" rtl="0" algn="l">
              <a:lnSpc>
                <a:spcPct val="100000"/>
              </a:lnSpc>
              <a:spcBef>
                <a:spcPts val="600"/>
              </a:spcBef>
              <a:spcAft>
                <a:spcPts val="0"/>
              </a:spcAft>
              <a:buClr>
                <a:schemeClr val="accent4"/>
              </a:buClr>
              <a:buSzPts val="2400"/>
              <a:buFont typeface="Roboto Condensed Light"/>
              <a:buNone/>
            </a:pPr>
            <a:r>
              <a:rPr b="0" i="0" lang="pt-BR" sz="1600" u="none" cap="none" strike="noStrike">
                <a:solidFill>
                  <a:schemeClr val="dk1"/>
                </a:solidFill>
                <a:latin typeface="Courier New"/>
                <a:ea typeface="Courier New"/>
                <a:cs typeface="Courier New"/>
                <a:sym typeface="Courier New"/>
              </a:rPr>
              <a:t>9 != 8</a:t>
            </a:r>
            <a:endParaRPr b="0" i="0" sz="1600" u="none" cap="none" strike="noStrike">
              <a:solidFill>
                <a:schemeClr val="dk1"/>
              </a:solidFill>
              <a:latin typeface="Courier New"/>
              <a:ea typeface="Courier New"/>
              <a:cs typeface="Courier New"/>
              <a:sym typeface="Courier New"/>
            </a:endParaRPr>
          </a:p>
          <a:p>
            <a:pPr indent="0" lvl="0" marL="76200" marR="0" rtl="0" algn="l">
              <a:lnSpc>
                <a:spcPct val="100000"/>
              </a:lnSpc>
              <a:spcBef>
                <a:spcPts val="600"/>
              </a:spcBef>
              <a:spcAft>
                <a:spcPts val="0"/>
              </a:spcAft>
              <a:buClr>
                <a:schemeClr val="accent4"/>
              </a:buClr>
              <a:buSzPts val="2400"/>
              <a:buFont typeface="Roboto Condensed Light"/>
              <a:buNone/>
            </a:pPr>
            <a:r>
              <a:rPr b="0" i="0" lang="pt-BR" sz="1600" u="none" cap="none" strike="noStrike">
                <a:solidFill>
                  <a:schemeClr val="dk1"/>
                </a:solidFill>
                <a:latin typeface="Courier New"/>
                <a:ea typeface="Courier New"/>
                <a:cs typeface="Courier New"/>
                <a:sym typeface="Courier New"/>
              </a:rPr>
              <a:t>True</a:t>
            </a:r>
            <a:endParaRPr b="0" i="0" sz="1600" u="none" cap="none" strike="noStrike">
              <a:solidFill>
                <a:schemeClr val="dk1"/>
              </a:solidFill>
              <a:latin typeface="Courier New"/>
              <a:ea typeface="Courier New"/>
              <a:cs typeface="Courier New"/>
              <a:sym typeface="Courier New"/>
            </a:endParaRPr>
          </a:p>
          <a:p>
            <a:pPr indent="0" lvl="0" marL="76200" marR="0" rtl="0" algn="l">
              <a:lnSpc>
                <a:spcPct val="100000"/>
              </a:lnSpc>
              <a:spcBef>
                <a:spcPts val="600"/>
              </a:spcBef>
              <a:spcAft>
                <a:spcPts val="0"/>
              </a:spcAft>
              <a:buClr>
                <a:schemeClr val="accent4"/>
              </a:buClr>
              <a:buSzPts val="2400"/>
              <a:buFont typeface="Roboto Condensed Light"/>
              <a:buNone/>
            </a:pPr>
            <a:r>
              <a:rPr b="0" i="0" lang="pt-BR" sz="1600" u="none" cap="none" strike="noStrike">
                <a:solidFill>
                  <a:schemeClr val="dk1"/>
                </a:solidFill>
                <a:latin typeface="Courier New"/>
                <a:ea typeface="Courier New"/>
                <a:cs typeface="Courier New"/>
                <a:sym typeface="Courier New"/>
              </a:rPr>
              <a:t>2 &lt;= 3</a:t>
            </a:r>
            <a:endParaRPr b="0" i="0" sz="1600" u="none" cap="none" strike="noStrike">
              <a:solidFill>
                <a:schemeClr val="dk1"/>
              </a:solidFill>
              <a:latin typeface="Courier New"/>
              <a:ea typeface="Courier New"/>
              <a:cs typeface="Courier New"/>
              <a:sym typeface="Courier New"/>
            </a:endParaRPr>
          </a:p>
          <a:p>
            <a:pPr indent="0" lvl="0" marL="76200" marR="0" rtl="0" algn="l">
              <a:lnSpc>
                <a:spcPct val="100000"/>
              </a:lnSpc>
              <a:spcBef>
                <a:spcPts val="600"/>
              </a:spcBef>
              <a:spcAft>
                <a:spcPts val="0"/>
              </a:spcAft>
              <a:buClr>
                <a:schemeClr val="accent4"/>
              </a:buClr>
              <a:buSzPts val="2400"/>
              <a:buFont typeface="Roboto Condensed Light"/>
              <a:buNone/>
            </a:pPr>
            <a:r>
              <a:rPr b="0" i="0" lang="pt-BR" sz="1600" u="none" cap="none" strike="noStrike">
                <a:solidFill>
                  <a:schemeClr val="dk1"/>
                </a:solidFill>
                <a:latin typeface="Courier New"/>
                <a:ea typeface="Courier New"/>
                <a:cs typeface="Courier New"/>
                <a:sym typeface="Courier New"/>
              </a:rPr>
              <a:t>True</a:t>
            </a:r>
            <a:endParaRPr b="0" i="0" sz="1600" u="none" cap="none" strike="noStrike">
              <a:solidFill>
                <a:schemeClr val="dk1"/>
              </a:solidFill>
              <a:latin typeface="Courier New"/>
              <a:ea typeface="Courier New"/>
              <a:cs typeface="Courier New"/>
              <a:sym typeface="Courier New"/>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7"/>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Pegando dados no terminal</a:t>
            </a:r>
            <a:endParaRPr/>
          </a:p>
        </p:txBody>
      </p:sp>
      <p:sp>
        <p:nvSpPr>
          <p:cNvPr id="338" name="Google Shape;338;p17"/>
          <p:cNvSpPr txBox="1"/>
          <p:nvPr>
            <p:ph idx="1" type="body"/>
          </p:nvPr>
        </p:nvSpPr>
        <p:spPr>
          <a:xfrm>
            <a:off x="10795" y="1327150"/>
            <a:ext cx="9063990" cy="314579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função input()</a:t>
            </a:r>
            <a:br>
              <a:rPr lang="pt-BR"/>
            </a:br>
            <a:br>
              <a:rPr lang="pt-BR"/>
            </a:br>
            <a:r>
              <a:rPr lang="pt-BR" sz="1600">
                <a:latin typeface="Courier New"/>
                <a:ea typeface="Courier New"/>
                <a:cs typeface="Courier New"/>
                <a:sym typeface="Courier New"/>
              </a:rPr>
              <a:t>salario = int(</a:t>
            </a:r>
            <a:r>
              <a:rPr b="1" lang="pt-BR" sz="1600">
                <a:latin typeface="Courier New"/>
                <a:ea typeface="Courier New"/>
                <a:cs typeface="Courier New"/>
                <a:sym typeface="Courier New"/>
              </a:rPr>
              <a:t>input</a:t>
            </a:r>
            <a:r>
              <a:rPr lang="pt-BR" sz="1600">
                <a:latin typeface="Courier New"/>
                <a:ea typeface="Courier New"/>
                <a:cs typeface="Courier New"/>
                <a:sym typeface="Courier New"/>
              </a:rPr>
              <a:t>('Salario? '))</a:t>
            </a:r>
            <a:br>
              <a:rPr lang="pt-BR" sz="1600">
                <a:latin typeface="Courier New"/>
                <a:ea typeface="Courier New"/>
                <a:cs typeface="Courier New"/>
                <a:sym typeface="Courier New"/>
              </a:rPr>
            </a:br>
            <a:r>
              <a:rPr lang="pt-BR" sz="1600">
                <a:latin typeface="Courier New"/>
                <a:ea typeface="Courier New"/>
                <a:cs typeface="Courier New"/>
                <a:sym typeface="Courier New"/>
              </a:rPr>
              <a:t>imposto = float(</a:t>
            </a:r>
            <a:r>
              <a:rPr b="1" lang="pt-BR" sz="1600">
                <a:latin typeface="Courier New"/>
                <a:ea typeface="Courier New"/>
                <a:cs typeface="Courier New"/>
                <a:sym typeface="Courier New"/>
              </a:rPr>
              <a:t>input</a:t>
            </a:r>
            <a:r>
              <a:rPr lang="pt-BR" sz="1600">
                <a:latin typeface="Courier New"/>
                <a:ea typeface="Courier New"/>
                <a:cs typeface="Courier New"/>
                <a:sym typeface="Courier New"/>
              </a:rPr>
              <a:t>('Imposto em % (ex: 27.5)? '))</a:t>
            </a:r>
            <a:br>
              <a:rPr lang="pt-BR" sz="1600">
                <a:latin typeface="Courier New"/>
                <a:ea typeface="Courier New"/>
                <a:cs typeface="Courier New"/>
                <a:sym typeface="Courier New"/>
              </a:rPr>
            </a:br>
            <a:r>
              <a:rPr b="1" lang="pt-BR" sz="1600">
                <a:latin typeface="Courier New"/>
                <a:ea typeface="Courier New"/>
                <a:cs typeface="Courier New"/>
                <a:sym typeface="Courier New"/>
              </a:rPr>
              <a:t>print</a:t>
            </a:r>
            <a:r>
              <a:rPr lang="pt-BR" sz="1600">
                <a:latin typeface="Courier New"/>
                <a:ea typeface="Courier New"/>
                <a:cs typeface="Courier New"/>
                <a:sym typeface="Courier New"/>
              </a:rPr>
              <a:t>("Valor real: {0}".format(salario - (salario *(imposto * 0.01))))</a:t>
            </a:r>
            <a:endParaRPr sz="1600">
              <a:latin typeface="Courier New"/>
              <a:ea typeface="Courier New"/>
              <a:cs typeface="Courier New"/>
              <a:sym typeface="Courier New"/>
            </a:endParaRPr>
          </a:p>
        </p:txBody>
      </p:sp>
      <p:sp>
        <p:nvSpPr>
          <p:cNvPr id="339" name="Google Shape;339;p1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340" name="Google Shape;340;p17"/>
          <p:cNvSpPr txBox="1"/>
          <p:nvPr/>
        </p:nvSpPr>
        <p:spPr>
          <a:xfrm>
            <a:off x="906145" y="2092325"/>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8"/>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PEP-8</a:t>
            </a:r>
            <a:endParaRPr/>
          </a:p>
        </p:txBody>
      </p:sp>
      <p:sp>
        <p:nvSpPr>
          <p:cNvPr id="346" name="Google Shape;346;p18"/>
          <p:cNvSpPr txBox="1"/>
          <p:nvPr>
            <p:ph idx="1" type="body"/>
          </p:nvPr>
        </p:nvSpPr>
        <p:spPr>
          <a:xfrm>
            <a:off x="814275" y="1327350"/>
            <a:ext cx="6132600" cy="31455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PEP: </a:t>
            </a:r>
            <a:r>
              <a:rPr b="1" lang="pt-BR"/>
              <a:t>Python enhancement proposal</a:t>
            </a:r>
            <a:endParaRPr/>
          </a:p>
          <a:p>
            <a:pPr indent="-381000" lvl="0" marL="457200" rtl="0" algn="l">
              <a:lnSpc>
                <a:spcPct val="100000"/>
              </a:lnSpc>
              <a:spcBef>
                <a:spcPts val="600"/>
              </a:spcBef>
              <a:spcAft>
                <a:spcPts val="0"/>
              </a:spcAft>
              <a:buSzPts val="2400"/>
              <a:buChar char="▰"/>
            </a:pPr>
            <a:r>
              <a:rPr lang="pt-BR"/>
              <a:t>Guia de estilos de código Python:</a:t>
            </a:r>
            <a:endParaRPr/>
          </a:p>
          <a:p>
            <a:pPr indent="-381000" lvl="1" marL="914400" rtl="0" algn="l">
              <a:lnSpc>
                <a:spcPct val="100000"/>
              </a:lnSpc>
              <a:spcBef>
                <a:spcPts val="1000"/>
              </a:spcBef>
              <a:spcAft>
                <a:spcPts val="0"/>
              </a:spcAft>
              <a:buSzPts val="2400"/>
              <a:buChar char="▻"/>
            </a:pPr>
            <a:r>
              <a:rPr lang="pt-BR"/>
              <a:t>4 espaços para indentação;</a:t>
            </a:r>
            <a:endParaRPr/>
          </a:p>
          <a:p>
            <a:pPr indent="-381000" lvl="1" marL="914400" rtl="0" algn="l">
              <a:lnSpc>
                <a:spcPct val="100000"/>
              </a:lnSpc>
              <a:spcBef>
                <a:spcPts val="1000"/>
              </a:spcBef>
              <a:spcAft>
                <a:spcPts val="0"/>
              </a:spcAft>
              <a:buSzPts val="2400"/>
              <a:buChar char="▻"/>
            </a:pPr>
            <a:r>
              <a:rPr lang="pt-BR"/>
              <a:t>Nunca misture Tabs e espaços;</a:t>
            </a:r>
            <a:endParaRPr/>
          </a:p>
          <a:p>
            <a:pPr indent="-381000" lvl="1" marL="914400" rtl="0" algn="l">
              <a:lnSpc>
                <a:spcPct val="100000"/>
              </a:lnSpc>
              <a:spcBef>
                <a:spcPts val="1000"/>
              </a:spcBef>
              <a:spcAft>
                <a:spcPts val="0"/>
              </a:spcAft>
              <a:buSzPts val="2400"/>
              <a:buChar char="▻"/>
            </a:pPr>
            <a:r>
              <a:rPr lang="pt-BR"/>
              <a:t>Tamanho máximo da linha: 79 caracteres;</a:t>
            </a:r>
            <a:endParaRPr/>
          </a:p>
          <a:p>
            <a:pPr indent="-381000" lvl="1" marL="914400" rtl="0" algn="l">
              <a:lnSpc>
                <a:spcPct val="100000"/>
              </a:lnSpc>
              <a:spcBef>
                <a:spcPts val="1000"/>
              </a:spcBef>
              <a:spcAft>
                <a:spcPts val="0"/>
              </a:spcAft>
              <a:buSzPts val="2400"/>
              <a:buChar char="▻"/>
            </a:pPr>
            <a:r>
              <a:rPr i="1" lang="pt-BR"/>
              <a:t>lower_case_with_underscore</a:t>
            </a:r>
            <a:r>
              <a:rPr lang="pt-BR"/>
              <a:t> para nomes de variáveis</a:t>
            </a:r>
            <a:endParaRPr/>
          </a:p>
          <a:p>
            <a:pPr indent="-228600" lvl="0" marL="457200" rtl="0" algn="l">
              <a:lnSpc>
                <a:spcPct val="100000"/>
              </a:lnSpc>
              <a:spcBef>
                <a:spcPts val="600"/>
              </a:spcBef>
              <a:spcAft>
                <a:spcPts val="0"/>
              </a:spcAft>
              <a:buSzPts val="2400"/>
              <a:buNone/>
            </a:pPr>
            <a:r>
              <a:t/>
            </a:r>
            <a:endParaRPr/>
          </a:p>
        </p:txBody>
      </p:sp>
      <p:sp>
        <p:nvSpPr>
          <p:cNvPr id="347" name="Google Shape;347;p1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9"/>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Google Colab</a:t>
            </a:r>
            <a:endParaRPr/>
          </a:p>
        </p:txBody>
      </p:sp>
      <p:sp>
        <p:nvSpPr>
          <p:cNvPr id="353" name="Google Shape;353;p19"/>
          <p:cNvSpPr txBox="1"/>
          <p:nvPr>
            <p:ph idx="1" type="body"/>
          </p:nvPr>
        </p:nvSpPr>
        <p:spPr>
          <a:xfrm>
            <a:off x="303530" y="1327150"/>
            <a:ext cx="8246110" cy="314579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2000"/>
              <a:t>O Colab, ou "Colaboratory", permite escrever e executar Python no navegador e conta com o seguinte:</a:t>
            </a:r>
            <a:endParaRPr sz="2000"/>
          </a:p>
          <a:p>
            <a:pPr indent="-381000" lvl="1" marL="914400" rtl="0" algn="l">
              <a:lnSpc>
                <a:spcPct val="100000"/>
              </a:lnSpc>
              <a:spcBef>
                <a:spcPts val="1000"/>
              </a:spcBef>
              <a:spcAft>
                <a:spcPts val="0"/>
              </a:spcAft>
              <a:buSzPts val="2400"/>
              <a:buChar char="▻"/>
            </a:pPr>
            <a:r>
              <a:rPr lang="pt-BR" sz="2000"/>
              <a:t>Nenhuma configuração necessária</a:t>
            </a:r>
            <a:endParaRPr sz="2000"/>
          </a:p>
          <a:p>
            <a:pPr indent="-381000" lvl="1" marL="914400" rtl="0" algn="l">
              <a:lnSpc>
                <a:spcPct val="100000"/>
              </a:lnSpc>
              <a:spcBef>
                <a:spcPts val="1000"/>
              </a:spcBef>
              <a:spcAft>
                <a:spcPts val="0"/>
              </a:spcAft>
              <a:buSzPts val="2400"/>
              <a:buChar char="▻"/>
            </a:pPr>
            <a:r>
              <a:rPr lang="pt-BR" sz="2000"/>
              <a:t>Acesso gratuito a GPUs</a:t>
            </a:r>
            <a:endParaRPr sz="2000"/>
          </a:p>
          <a:p>
            <a:pPr indent="-381000" lvl="1" marL="914400" rtl="0" algn="l">
              <a:lnSpc>
                <a:spcPct val="100000"/>
              </a:lnSpc>
              <a:spcBef>
                <a:spcPts val="1000"/>
              </a:spcBef>
              <a:spcAft>
                <a:spcPts val="0"/>
              </a:spcAft>
              <a:buSzPts val="2400"/>
              <a:buChar char="▻"/>
            </a:pPr>
            <a:r>
              <a:rPr lang="pt-BR" sz="2000"/>
              <a:t>Compartilhamento fácil</a:t>
            </a:r>
            <a:endParaRPr sz="2000"/>
          </a:p>
          <a:p>
            <a:pPr indent="-381000" lvl="0" marL="457200" rtl="0" algn="l">
              <a:lnSpc>
                <a:spcPct val="100000"/>
              </a:lnSpc>
              <a:spcBef>
                <a:spcPts val="600"/>
              </a:spcBef>
              <a:spcAft>
                <a:spcPts val="0"/>
              </a:spcAft>
              <a:buSzPts val="2400"/>
              <a:buChar char="▰"/>
            </a:pPr>
            <a:r>
              <a:rPr lang="pt-BR" sz="2000"/>
              <a:t>https://research.google.com/colaboratory</a:t>
            </a:r>
            <a:endParaRPr sz="2000"/>
          </a:p>
          <a:p>
            <a:pPr indent="-228600" lvl="0" marL="457200" rtl="0" algn="l">
              <a:lnSpc>
                <a:spcPct val="100000"/>
              </a:lnSpc>
              <a:spcBef>
                <a:spcPts val="600"/>
              </a:spcBef>
              <a:spcAft>
                <a:spcPts val="0"/>
              </a:spcAft>
              <a:buSzPts val="2400"/>
              <a:buNone/>
            </a:pPr>
            <a:r>
              <a:t/>
            </a:r>
            <a:endParaRPr sz="2000"/>
          </a:p>
        </p:txBody>
      </p:sp>
      <p:sp>
        <p:nvSpPr>
          <p:cNvPr id="354" name="Google Shape;354;p1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pt-BR" sz="6000">
                <a:solidFill>
                  <a:schemeClr val="accent5"/>
                </a:solidFill>
              </a:rPr>
              <a:t>Protocolo</a:t>
            </a:r>
            <a:endParaRPr sz="6000">
              <a:solidFill>
                <a:schemeClr val="accent5"/>
              </a:solidFill>
            </a:endParaRPr>
          </a:p>
        </p:txBody>
      </p:sp>
      <p:sp>
        <p:nvSpPr>
          <p:cNvPr id="197" name="Google Shape;197;p2"/>
          <p:cNvSpPr txBox="1"/>
          <p:nvPr>
            <p:ph idx="1" type="body"/>
          </p:nvPr>
        </p:nvSpPr>
        <p:spPr>
          <a:xfrm>
            <a:off x="814070" y="1347470"/>
            <a:ext cx="7573010" cy="3145790"/>
          </a:xfrm>
          <a:prstGeom prst="rect">
            <a:avLst/>
          </a:prstGeom>
          <a:noFill/>
          <a:ln>
            <a:noFill/>
          </a:ln>
        </p:spPr>
        <p:txBody>
          <a:bodyPr anchorCtr="0" anchor="ctr" bIns="91425" lIns="91425" spcFirstLastPara="1" rIns="91425" wrap="square" tIns="91425">
            <a:noAutofit/>
          </a:bodyPr>
          <a:lstStyle/>
          <a:p>
            <a:pPr indent="-342900" lvl="0" marL="342900" rtl="0" algn="l">
              <a:lnSpc>
                <a:spcPct val="100000"/>
              </a:lnSpc>
              <a:spcBef>
                <a:spcPts val="0"/>
              </a:spcBef>
              <a:spcAft>
                <a:spcPts val="0"/>
              </a:spcAft>
              <a:buSzPts val="2400"/>
              <a:buChar char="▰"/>
            </a:pPr>
            <a:r>
              <a:rPr b="1" lang="pt-BR" sz="2000"/>
              <a:t>evitar o uso de celular </a:t>
            </a:r>
            <a:endParaRPr b="1" sz="2000"/>
          </a:p>
          <a:p>
            <a:pPr indent="-342900" lvl="0" marL="342900" rtl="0" algn="l">
              <a:lnSpc>
                <a:spcPct val="100000"/>
              </a:lnSpc>
              <a:spcBef>
                <a:spcPts val="0"/>
              </a:spcBef>
              <a:spcAft>
                <a:spcPts val="0"/>
              </a:spcAft>
              <a:buSzPts val="2400"/>
              <a:buChar char="▰"/>
            </a:pPr>
            <a:r>
              <a:rPr b="1" lang="pt-BR" sz="2000"/>
              <a:t>se faltar em uma aula, na próxima aula senta com um colega para acompanhar</a:t>
            </a:r>
            <a:endParaRPr b="1" sz="2000"/>
          </a:p>
          <a:p>
            <a:pPr indent="-342900" lvl="0" marL="342900" rtl="0" algn="l">
              <a:lnSpc>
                <a:spcPct val="100000"/>
              </a:lnSpc>
              <a:spcBef>
                <a:spcPts val="0"/>
              </a:spcBef>
              <a:spcAft>
                <a:spcPts val="0"/>
              </a:spcAft>
              <a:buSzPts val="2400"/>
              <a:buChar char="▰"/>
            </a:pPr>
            <a:r>
              <a:rPr b="1" lang="pt-BR" sz="2000"/>
              <a:t>1 hora teórica, 1 hora de exercícios</a:t>
            </a:r>
            <a:endParaRPr b="1" sz="2000"/>
          </a:p>
          <a:p>
            <a:pPr indent="-342900" lvl="0" marL="342900" rtl="0" algn="l">
              <a:lnSpc>
                <a:spcPct val="100000"/>
              </a:lnSpc>
              <a:spcBef>
                <a:spcPts val="0"/>
              </a:spcBef>
              <a:spcAft>
                <a:spcPts val="0"/>
              </a:spcAft>
              <a:buSzPts val="2400"/>
              <a:buChar char="▰"/>
            </a:pPr>
            <a:r>
              <a:rPr b="1" lang="pt-BR" sz="2000"/>
              <a:t>perguntas</a:t>
            </a:r>
            <a:endParaRPr b="1" sz="2000"/>
          </a:p>
          <a:p>
            <a:pPr indent="-190500" lvl="0" marL="342900" rtl="0" algn="l">
              <a:lnSpc>
                <a:spcPct val="100000"/>
              </a:lnSpc>
              <a:spcBef>
                <a:spcPts val="0"/>
              </a:spcBef>
              <a:spcAft>
                <a:spcPts val="0"/>
              </a:spcAft>
              <a:buSzPts val="2400"/>
              <a:buNone/>
            </a:pPr>
            <a:r>
              <a:t/>
            </a:r>
            <a:endParaRPr b="1" sz="2000"/>
          </a:p>
          <a:p>
            <a:pPr indent="-190500" lvl="0" marL="342900" rtl="0" algn="l">
              <a:lnSpc>
                <a:spcPct val="100000"/>
              </a:lnSpc>
              <a:spcBef>
                <a:spcPts val="0"/>
              </a:spcBef>
              <a:spcAft>
                <a:spcPts val="0"/>
              </a:spcAft>
              <a:buSzPts val="2400"/>
              <a:buNone/>
            </a:pPr>
            <a:r>
              <a:t/>
            </a:r>
            <a:endParaRPr b="1" sz="2000"/>
          </a:p>
          <a:p>
            <a:pPr indent="-190500" lvl="0" marL="342900" rtl="0" algn="l">
              <a:lnSpc>
                <a:spcPct val="100000"/>
              </a:lnSpc>
              <a:spcBef>
                <a:spcPts val="0"/>
              </a:spcBef>
              <a:spcAft>
                <a:spcPts val="0"/>
              </a:spcAft>
              <a:buSzPts val="2400"/>
              <a:buNone/>
            </a:pPr>
            <a:r>
              <a:t/>
            </a:r>
            <a:endParaRPr b="1" sz="2000"/>
          </a:p>
        </p:txBody>
      </p:sp>
      <p:sp>
        <p:nvSpPr>
          <p:cNvPr id="198" name="Google Shape;198;p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0"/>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Google Colab</a:t>
            </a:r>
            <a:endParaRPr/>
          </a:p>
        </p:txBody>
      </p:sp>
      <p:sp>
        <p:nvSpPr>
          <p:cNvPr id="360" name="Google Shape;360;p2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361" name="Google Shape;361;p20"/>
          <p:cNvPicPr preferRelativeResize="0"/>
          <p:nvPr/>
        </p:nvPicPr>
        <p:blipFill rotWithShape="1">
          <a:blip r:embed="rId3">
            <a:alphaModFix/>
          </a:blip>
          <a:srcRect b="0" l="0" r="0" t="5180"/>
          <a:stretch/>
        </p:blipFill>
        <p:spPr>
          <a:xfrm>
            <a:off x="467995" y="1158875"/>
            <a:ext cx="7595870" cy="3754120"/>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1"/>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Google Colab</a:t>
            </a:r>
            <a:endParaRPr/>
          </a:p>
        </p:txBody>
      </p:sp>
      <p:sp>
        <p:nvSpPr>
          <p:cNvPr id="367" name="Google Shape;367;p2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368" name="Google Shape;368;p21"/>
          <p:cNvPicPr preferRelativeResize="0"/>
          <p:nvPr/>
        </p:nvPicPr>
        <p:blipFill rotWithShape="1">
          <a:blip r:embed="rId3">
            <a:alphaModFix/>
          </a:blip>
          <a:srcRect b="0" l="0" r="0" t="0"/>
          <a:stretch/>
        </p:blipFill>
        <p:spPr>
          <a:xfrm>
            <a:off x="683895" y="1059815"/>
            <a:ext cx="5826760" cy="3928745"/>
          </a:xfrm>
          <a:prstGeom prst="rect">
            <a:avLst/>
          </a:prstGeom>
          <a:noFill/>
          <a:ln>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2"/>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Google Colab</a:t>
            </a:r>
            <a:endParaRPr/>
          </a:p>
        </p:txBody>
      </p:sp>
      <p:sp>
        <p:nvSpPr>
          <p:cNvPr id="374" name="Google Shape;374;p2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375" name="Google Shape;375;p22"/>
          <p:cNvPicPr preferRelativeResize="0"/>
          <p:nvPr/>
        </p:nvPicPr>
        <p:blipFill rotWithShape="1">
          <a:blip r:embed="rId3">
            <a:alphaModFix/>
          </a:blip>
          <a:srcRect b="0" l="0" r="0" t="0"/>
          <a:stretch/>
        </p:blipFill>
        <p:spPr>
          <a:xfrm>
            <a:off x="179705" y="1059815"/>
            <a:ext cx="7934960" cy="3604260"/>
          </a:xfrm>
          <a:prstGeom prst="rect">
            <a:avLst/>
          </a:prstGeom>
          <a:noFill/>
          <a:ln>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3"/>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Exercícios</a:t>
            </a:r>
            <a:endParaRPr/>
          </a:p>
        </p:txBody>
      </p:sp>
      <p:sp>
        <p:nvSpPr>
          <p:cNvPr id="381" name="Google Shape;381;p23"/>
          <p:cNvSpPr txBox="1"/>
          <p:nvPr>
            <p:ph idx="1" type="body"/>
          </p:nvPr>
        </p:nvSpPr>
        <p:spPr>
          <a:xfrm>
            <a:off x="303530" y="1327150"/>
            <a:ext cx="8246110" cy="314579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2000"/>
              <a:t>1) Faça um programa que leia 2 strings e informe o conteúdo delas seguido do seu comprimento. Informe também os comprimentos das strings e se  são iguais ou diferentes no conteúdo.</a:t>
            </a:r>
            <a:br>
              <a:rPr lang="pt-BR" sz="2000"/>
            </a:br>
            <a:endParaRPr sz="2000"/>
          </a:p>
          <a:p>
            <a:pPr indent="-228600" lvl="0" marL="457200" rtl="0" algn="l">
              <a:lnSpc>
                <a:spcPct val="100000"/>
              </a:lnSpc>
              <a:spcBef>
                <a:spcPts val="600"/>
              </a:spcBef>
              <a:spcAft>
                <a:spcPts val="0"/>
              </a:spcAft>
              <a:buSzPts val="2400"/>
              <a:buNone/>
            </a:pPr>
            <a:r>
              <a:t/>
            </a:r>
            <a:endParaRPr sz="2000"/>
          </a:p>
          <a:p>
            <a:pPr indent="0" lvl="0" marL="76200" rtl="0" algn="l">
              <a:lnSpc>
                <a:spcPct val="100000"/>
              </a:lnSpc>
              <a:spcBef>
                <a:spcPts val="600"/>
              </a:spcBef>
              <a:spcAft>
                <a:spcPts val="0"/>
              </a:spcAft>
              <a:buSzPts val="2400"/>
              <a:buNone/>
            </a:pPr>
            <a:r>
              <a:t/>
            </a:r>
            <a:endParaRPr sz="2000"/>
          </a:p>
        </p:txBody>
      </p:sp>
      <p:sp>
        <p:nvSpPr>
          <p:cNvPr id="382" name="Google Shape;382;p2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4"/>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Exercícios</a:t>
            </a:r>
            <a:endParaRPr/>
          </a:p>
        </p:txBody>
      </p:sp>
      <p:sp>
        <p:nvSpPr>
          <p:cNvPr id="388" name="Google Shape;388;p24"/>
          <p:cNvSpPr txBox="1"/>
          <p:nvPr>
            <p:ph idx="1" type="body"/>
          </p:nvPr>
        </p:nvSpPr>
        <p:spPr>
          <a:xfrm>
            <a:off x="303530" y="1327150"/>
            <a:ext cx="8246110" cy="314579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2000"/>
              <a:t>2) Faça um programa que permita ao usuário digitar o seu nome e em seguida mostre o nome do usuário de trás para frente utilizando somente letras maiúsculas. Dica: lembre−se que ao informar o nome o usuário pode digitar letras maiúsculas ou minúsculas.</a:t>
            </a:r>
            <a:endParaRPr sz="2000"/>
          </a:p>
          <a:p>
            <a:pPr indent="-228600" lvl="0" marL="457200" rtl="0" algn="l">
              <a:lnSpc>
                <a:spcPct val="100000"/>
              </a:lnSpc>
              <a:spcBef>
                <a:spcPts val="600"/>
              </a:spcBef>
              <a:spcAft>
                <a:spcPts val="0"/>
              </a:spcAft>
              <a:buSzPts val="2400"/>
              <a:buNone/>
            </a:pPr>
            <a:r>
              <a:t/>
            </a:r>
            <a:endParaRPr sz="2000"/>
          </a:p>
          <a:p>
            <a:pPr indent="-228600" lvl="0" marL="457200" rtl="0" algn="l">
              <a:lnSpc>
                <a:spcPct val="100000"/>
              </a:lnSpc>
              <a:spcBef>
                <a:spcPts val="600"/>
              </a:spcBef>
              <a:spcAft>
                <a:spcPts val="0"/>
              </a:spcAft>
              <a:buSzPts val="2400"/>
              <a:buNone/>
            </a:pPr>
            <a:r>
              <a:t/>
            </a:r>
            <a:endParaRPr sz="2000"/>
          </a:p>
          <a:p>
            <a:pPr indent="0" lvl="0" marL="76200" rtl="0" algn="l">
              <a:lnSpc>
                <a:spcPct val="100000"/>
              </a:lnSpc>
              <a:spcBef>
                <a:spcPts val="600"/>
              </a:spcBef>
              <a:spcAft>
                <a:spcPts val="0"/>
              </a:spcAft>
              <a:buSzPts val="2400"/>
              <a:buNone/>
            </a:pPr>
            <a:r>
              <a:t/>
            </a:r>
            <a:endParaRPr sz="2000"/>
          </a:p>
        </p:txBody>
      </p:sp>
      <p:sp>
        <p:nvSpPr>
          <p:cNvPr id="389" name="Google Shape;389;p2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5"/>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Exercícios</a:t>
            </a:r>
            <a:endParaRPr/>
          </a:p>
        </p:txBody>
      </p:sp>
      <p:sp>
        <p:nvSpPr>
          <p:cNvPr id="395" name="Google Shape;395;p25"/>
          <p:cNvSpPr txBox="1"/>
          <p:nvPr>
            <p:ph idx="1" type="body"/>
          </p:nvPr>
        </p:nvSpPr>
        <p:spPr>
          <a:xfrm>
            <a:off x="303530" y="1327150"/>
            <a:ext cx="8246110" cy="314579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2000"/>
              <a:t>3) Faça um programa que permita o usuário digitar uma frase e:</a:t>
            </a:r>
            <a:endParaRPr sz="2000"/>
          </a:p>
          <a:p>
            <a:pPr indent="-381000" lvl="1" marL="914400" rtl="0" algn="l">
              <a:lnSpc>
                <a:spcPct val="100000"/>
              </a:lnSpc>
              <a:spcBef>
                <a:spcPts val="1000"/>
              </a:spcBef>
              <a:spcAft>
                <a:spcPts val="0"/>
              </a:spcAft>
              <a:buSzPts val="2400"/>
              <a:buChar char="▻"/>
            </a:pPr>
            <a:r>
              <a:rPr lang="pt-BR" sz="2000"/>
              <a:t>imprima a frase, desprezando os quatro últimos dígitos;</a:t>
            </a:r>
            <a:endParaRPr sz="2000"/>
          </a:p>
          <a:p>
            <a:pPr indent="-381000" lvl="1" marL="914400" rtl="0" algn="l">
              <a:lnSpc>
                <a:spcPct val="100000"/>
              </a:lnSpc>
              <a:spcBef>
                <a:spcPts val="1000"/>
              </a:spcBef>
              <a:spcAft>
                <a:spcPts val="0"/>
              </a:spcAft>
              <a:buSzPts val="2400"/>
              <a:buChar char="▻"/>
            </a:pPr>
            <a:r>
              <a:rPr lang="pt-BR" sz="2000"/>
              <a:t>imprima o número de palavras na frase;</a:t>
            </a:r>
            <a:endParaRPr sz="2000"/>
          </a:p>
          <a:p>
            <a:pPr indent="-381000" lvl="1" marL="914400" rtl="0" algn="l">
              <a:lnSpc>
                <a:spcPct val="100000"/>
              </a:lnSpc>
              <a:spcBef>
                <a:spcPts val="1000"/>
              </a:spcBef>
              <a:spcAft>
                <a:spcPts val="0"/>
              </a:spcAft>
              <a:buSzPts val="2400"/>
              <a:buChar char="▻"/>
            </a:pPr>
            <a:r>
              <a:rPr lang="pt-BR" sz="2000"/>
              <a:t>imprima apenas a primeira letra em maiúsculo;</a:t>
            </a:r>
            <a:endParaRPr sz="2000"/>
          </a:p>
          <a:p>
            <a:pPr indent="-381000" lvl="1" marL="914400" rtl="0" algn="l">
              <a:lnSpc>
                <a:spcPct val="100000"/>
              </a:lnSpc>
              <a:spcBef>
                <a:spcPts val="1000"/>
              </a:spcBef>
              <a:spcAft>
                <a:spcPts val="0"/>
              </a:spcAft>
              <a:buSzPts val="2400"/>
              <a:buChar char="▻"/>
            </a:pPr>
            <a:r>
              <a:rPr lang="pt-BR" sz="2000"/>
              <a:t>imprima cada letra da frase em maiúsculo;</a:t>
            </a:r>
            <a:endParaRPr sz="2000"/>
          </a:p>
          <a:p>
            <a:pPr indent="-381000" lvl="1" marL="914400" rtl="0" algn="l">
              <a:lnSpc>
                <a:spcPct val="100000"/>
              </a:lnSpc>
              <a:spcBef>
                <a:spcPts val="1000"/>
              </a:spcBef>
              <a:spcAft>
                <a:spcPts val="0"/>
              </a:spcAft>
              <a:buSzPts val="2400"/>
              <a:buChar char="▻"/>
            </a:pPr>
            <a:r>
              <a:rPr lang="pt-BR" sz="2000"/>
              <a:t>imprima a frase, substituindo “ “ por “_”.</a:t>
            </a:r>
            <a:endParaRPr sz="2000"/>
          </a:p>
          <a:p>
            <a:pPr indent="-228600" lvl="0" marL="457200" rtl="0" algn="l">
              <a:lnSpc>
                <a:spcPct val="100000"/>
              </a:lnSpc>
              <a:spcBef>
                <a:spcPts val="600"/>
              </a:spcBef>
              <a:spcAft>
                <a:spcPts val="0"/>
              </a:spcAft>
              <a:buSzPts val="2400"/>
              <a:buNone/>
            </a:pPr>
            <a:r>
              <a:t/>
            </a:r>
            <a:endParaRPr sz="2000"/>
          </a:p>
          <a:p>
            <a:pPr indent="0" lvl="0" marL="76200" rtl="0" algn="l">
              <a:lnSpc>
                <a:spcPct val="100000"/>
              </a:lnSpc>
              <a:spcBef>
                <a:spcPts val="600"/>
              </a:spcBef>
              <a:spcAft>
                <a:spcPts val="0"/>
              </a:spcAft>
              <a:buSzPts val="2400"/>
              <a:buNone/>
            </a:pPr>
            <a:r>
              <a:t/>
            </a:r>
            <a:endParaRPr sz="2000"/>
          </a:p>
        </p:txBody>
      </p:sp>
      <p:sp>
        <p:nvSpPr>
          <p:cNvPr id="396" name="Google Shape;396;p2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6"/>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Exercícios</a:t>
            </a:r>
            <a:endParaRPr/>
          </a:p>
        </p:txBody>
      </p:sp>
      <p:sp>
        <p:nvSpPr>
          <p:cNvPr id="402" name="Google Shape;402;p26"/>
          <p:cNvSpPr txBox="1"/>
          <p:nvPr>
            <p:ph idx="1" type="body"/>
          </p:nvPr>
        </p:nvSpPr>
        <p:spPr>
          <a:xfrm>
            <a:off x="303530" y="1327150"/>
            <a:ext cx="8246110" cy="314579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2000"/>
              <a:t>4) Faça um programa que solicite ao usuário dois números inteiros e:</a:t>
            </a:r>
            <a:endParaRPr sz="2000"/>
          </a:p>
          <a:p>
            <a:pPr indent="-381000" lvl="1" marL="914400" rtl="0" algn="l">
              <a:lnSpc>
                <a:spcPct val="100000"/>
              </a:lnSpc>
              <a:spcBef>
                <a:spcPts val="1000"/>
              </a:spcBef>
              <a:spcAft>
                <a:spcPts val="0"/>
              </a:spcAft>
              <a:buSzPts val="2400"/>
              <a:buChar char="▻"/>
            </a:pPr>
            <a:r>
              <a:rPr lang="pt-BR" sz="2000"/>
              <a:t>imprima a soma;</a:t>
            </a:r>
            <a:endParaRPr sz="2000"/>
          </a:p>
          <a:p>
            <a:pPr indent="-381000" lvl="1" marL="914400" rtl="0" algn="l">
              <a:lnSpc>
                <a:spcPct val="100000"/>
              </a:lnSpc>
              <a:spcBef>
                <a:spcPts val="1000"/>
              </a:spcBef>
              <a:spcAft>
                <a:spcPts val="0"/>
              </a:spcAft>
              <a:buSzPts val="2400"/>
              <a:buChar char="▻"/>
            </a:pPr>
            <a:r>
              <a:rPr lang="pt-BR" sz="2000"/>
              <a:t>imprima a subtração;</a:t>
            </a:r>
            <a:endParaRPr sz="2000"/>
          </a:p>
          <a:p>
            <a:pPr indent="-381000" lvl="1" marL="914400" rtl="0" algn="l">
              <a:lnSpc>
                <a:spcPct val="100000"/>
              </a:lnSpc>
              <a:spcBef>
                <a:spcPts val="1000"/>
              </a:spcBef>
              <a:spcAft>
                <a:spcPts val="0"/>
              </a:spcAft>
              <a:buSzPts val="2400"/>
              <a:buChar char="▻"/>
            </a:pPr>
            <a:r>
              <a:rPr lang="pt-BR" sz="2000"/>
              <a:t>imprima a média.</a:t>
            </a:r>
            <a:endParaRPr sz="2000"/>
          </a:p>
          <a:p>
            <a:pPr indent="0" lvl="1" marL="533400" rtl="0" algn="l">
              <a:lnSpc>
                <a:spcPct val="100000"/>
              </a:lnSpc>
              <a:spcBef>
                <a:spcPts val="1000"/>
              </a:spcBef>
              <a:spcAft>
                <a:spcPts val="0"/>
              </a:spcAft>
              <a:buSzPts val="2400"/>
              <a:buNone/>
            </a:pPr>
            <a:r>
              <a:rPr lang="pt-BR" sz="2000"/>
              <a:t>5) Faça um programa que peça o raio de um círculo, calcule e mostre sua área. </a:t>
            </a:r>
            <a:endParaRPr sz="2000"/>
          </a:p>
        </p:txBody>
      </p:sp>
      <p:sp>
        <p:nvSpPr>
          <p:cNvPr id="403" name="Google Shape;403;p2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404" name="Google Shape;404;p26"/>
          <p:cNvPicPr preferRelativeResize="0"/>
          <p:nvPr/>
        </p:nvPicPr>
        <p:blipFill rotWithShape="1">
          <a:blip r:embed="rId3">
            <a:alphaModFix/>
          </a:blip>
          <a:srcRect b="0" l="14149" r="11588" t="0"/>
          <a:stretch/>
        </p:blipFill>
        <p:spPr>
          <a:xfrm>
            <a:off x="2844165" y="3686175"/>
            <a:ext cx="2491740" cy="1266190"/>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410" name="Google Shape;410;p27"/>
          <p:cNvSpPr txBox="1"/>
          <p:nvPr/>
        </p:nvSpPr>
        <p:spPr>
          <a:xfrm>
            <a:off x="463550" y="0"/>
            <a:ext cx="3426460" cy="3136265"/>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pt-BR" sz="12000" u="none" cap="none" strike="noStrike">
                <a:solidFill>
                  <a:srgbClr val="3F5378"/>
                </a:solidFill>
                <a:latin typeface="Roboto Condensed"/>
                <a:ea typeface="Roboto Condensed"/>
                <a:cs typeface="Roboto Condensed"/>
                <a:sym typeface="Roboto Condensed"/>
              </a:rPr>
              <a:t>Dia 2</a:t>
            </a:r>
            <a:endParaRPr b="1" i="0" sz="12000" u="none" cap="none" strike="noStrike">
              <a:solidFill>
                <a:srgbClr val="3F5378"/>
              </a:solidFill>
              <a:latin typeface="Roboto Condensed"/>
              <a:ea typeface="Roboto Condensed"/>
              <a:cs typeface="Roboto Condensed"/>
              <a:sym typeface="Roboto Condensed"/>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8"/>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Condicionais if, elif, else</a:t>
            </a:r>
            <a:endParaRPr/>
          </a:p>
        </p:txBody>
      </p:sp>
      <p:sp>
        <p:nvSpPr>
          <p:cNvPr id="416" name="Google Shape;416;p28"/>
          <p:cNvSpPr txBox="1"/>
          <p:nvPr>
            <p:ph idx="1" type="body"/>
          </p:nvPr>
        </p:nvSpPr>
        <p:spPr>
          <a:xfrm>
            <a:off x="10795" y="1327150"/>
            <a:ext cx="9063990" cy="360934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Conditional expressions, involving keywords such as </a:t>
            </a:r>
            <a:r>
              <a:rPr b="1" lang="pt-BR"/>
              <a:t>if, elif</a:t>
            </a:r>
            <a:r>
              <a:rPr lang="pt-BR"/>
              <a:t>, and </a:t>
            </a:r>
            <a:r>
              <a:rPr b="1" lang="pt-BR"/>
              <a:t>else</a:t>
            </a:r>
            <a:r>
              <a:rPr lang="pt-BR"/>
              <a:t>, provide Python programs with the ability to perform different actions depending on a boolean condition: True or False. </a:t>
            </a:r>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number = 5</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b="1" lang="pt-BR" sz="1600">
                <a:solidFill>
                  <a:srgbClr val="00B050"/>
                </a:solidFill>
                <a:latin typeface="Courier New"/>
                <a:ea typeface="Courier New"/>
                <a:cs typeface="Courier New"/>
                <a:sym typeface="Courier New"/>
              </a:rPr>
              <a:t>if </a:t>
            </a:r>
            <a:r>
              <a:rPr lang="pt-BR" sz="1600">
                <a:latin typeface="Courier New"/>
                <a:ea typeface="Courier New"/>
                <a:cs typeface="Courier New"/>
                <a:sym typeface="Courier New"/>
              </a:rPr>
              <a:t>number &gt; 2:</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    print("Number is bigger than 2.")</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b="1" lang="pt-BR" sz="1600">
                <a:solidFill>
                  <a:srgbClr val="00B050"/>
                </a:solidFill>
                <a:latin typeface="Courier New"/>
                <a:ea typeface="Courier New"/>
                <a:cs typeface="Courier New"/>
                <a:sym typeface="Courier New"/>
              </a:rPr>
              <a:t>elif </a:t>
            </a:r>
            <a:r>
              <a:rPr lang="pt-BR" sz="1600">
                <a:latin typeface="Courier New"/>
                <a:ea typeface="Courier New"/>
                <a:cs typeface="Courier New"/>
                <a:sym typeface="Courier New"/>
              </a:rPr>
              <a:t>number &lt; 2: # Optional clause (you can have multiple elifs)</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    print("Number is smaller than 2.")</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b="1" lang="pt-BR" sz="1600">
                <a:solidFill>
                  <a:srgbClr val="00B050"/>
                </a:solidFill>
                <a:latin typeface="Courier New"/>
                <a:ea typeface="Courier New"/>
                <a:cs typeface="Courier New"/>
                <a:sym typeface="Courier New"/>
              </a:rPr>
              <a:t>else</a:t>
            </a:r>
            <a:r>
              <a:rPr lang="pt-BR" sz="1600">
                <a:latin typeface="Courier New"/>
                <a:ea typeface="Courier New"/>
                <a:cs typeface="Courier New"/>
                <a:sym typeface="Courier New"/>
              </a:rPr>
              <a:t>: # Optional clause (you can only have one else)</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    print("Number is 2.")</a:t>
            </a:r>
            <a:endParaRPr sz="1600">
              <a:latin typeface="Courier New"/>
              <a:ea typeface="Courier New"/>
              <a:cs typeface="Courier New"/>
              <a:sym typeface="Courier New"/>
            </a:endParaRPr>
          </a:p>
        </p:txBody>
      </p:sp>
      <p:sp>
        <p:nvSpPr>
          <p:cNvPr id="417" name="Google Shape;417;p2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418" name="Google Shape;418;p28"/>
          <p:cNvSpPr txBox="1"/>
          <p:nvPr/>
        </p:nvSpPr>
        <p:spPr>
          <a:xfrm>
            <a:off x="906145" y="2092325"/>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8"/>
          <p:cNvSpPr/>
          <p:nvPr/>
        </p:nvSpPr>
        <p:spPr>
          <a:xfrm>
            <a:off x="163830" y="3219450"/>
            <a:ext cx="473710" cy="287655"/>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20" name="Google Shape;420;p28"/>
          <p:cNvSpPr/>
          <p:nvPr/>
        </p:nvSpPr>
        <p:spPr>
          <a:xfrm>
            <a:off x="163830" y="3796030"/>
            <a:ext cx="473710" cy="287655"/>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21" name="Google Shape;421;p28"/>
          <p:cNvSpPr/>
          <p:nvPr/>
        </p:nvSpPr>
        <p:spPr>
          <a:xfrm>
            <a:off x="163830" y="4443730"/>
            <a:ext cx="473710" cy="287655"/>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cxnSp>
        <p:nvCxnSpPr>
          <p:cNvPr id="426" name="Google Shape;426;p29"/>
          <p:cNvCxnSpPr/>
          <p:nvPr/>
        </p:nvCxnSpPr>
        <p:spPr>
          <a:xfrm>
            <a:off x="5621655" y="1910715"/>
            <a:ext cx="1576705" cy="0"/>
          </a:xfrm>
          <a:prstGeom prst="straightConnector1">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254"/>
              </a:srgbClr>
            </a:outerShdw>
          </a:effectLst>
        </p:spPr>
      </p:cxnSp>
      <p:cxnSp>
        <p:nvCxnSpPr>
          <p:cNvPr id="427" name="Google Shape;427;p29"/>
          <p:cNvCxnSpPr/>
          <p:nvPr/>
        </p:nvCxnSpPr>
        <p:spPr>
          <a:xfrm flipH="1">
            <a:off x="3131820" y="2379345"/>
            <a:ext cx="1905" cy="429895"/>
          </a:xfrm>
          <a:prstGeom prst="straightConnector1">
            <a:avLst/>
          </a:prstGeom>
          <a:noFill/>
          <a:ln cap="flat" cmpd="sng" w="38100">
            <a:solidFill>
              <a:schemeClr val="accent5"/>
            </a:solidFill>
            <a:prstDash val="solid"/>
            <a:round/>
            <a:headEnd len="sm" w="sm" type="none"/>
            <a:tailEnd len="med" w="med" type="stealth"/>
          </a:ln>
          <a:effectLst>
            <a:outerShdw blurRad="40000" rotWithShape="0" dir="5400000" dist="23000">
              <a:srgbClr val="000000">
                <a:alpha val="34509"/>
              </a:srgbClr>
            </a:outerShdw>
          </a:effectLst>
        </p:spPr>
      </p:cxnSp>
      <p:cxnSp>
        <p:nvCxnSpPr>
          <p:cNvPr id="428" name="Google Shape;428;p29"/>
          <p:cNvCxnSpPr/>
          <p:nvPr/>
        </p:nvCxnSpPr>
        <p:spPr>
          <a:xfrm>
            <a:off x="3614420" y="3366135"/>
            <a:ext cx="755650" cy="0"/>
          </a:xfrm>
          <a:prstGeom prst="straightConnector1">
            <a:avLst/>
          </a:prstGeom>
          <a:noFill/>
          <a:ln cap="flat" cmpd="sng" w="38100">
            <a:solidFill>
              <a:schemeClr val="accent5"/>
            </a:solidFill>
            <a:prstDash val="solid"/>
            <a:round/>
            <a:headEnd len="sm" w="sm" type="none"/>
            <a:tailEnd len="med" w="med" type="stealth"/>
          </a:ln>
          <a:effectLst>
            <a:outerShdw blurRad="40000" rotWithShape="0" dir="5400000" dist="23000">
              <a:srgbClr val="000000">
                <a:alpha val="34509"/>
              </a:srgbClr>
            </a:outerShdw>
          </a:effectLst>
        </p:spPr>
      </p:cxnSp>
      <p:sp>
        <p:nvSpPr>
          <p:cNvPr id="429" name="Google Shape;429;p29"/>
          <p:cNvSpPr txBox="1"/>
          <p:nvPr/>
        </p:nvSpPr>
        <p:spPr>
          <a:xfrm>
            <a:off x="3727450" y="3094355"/>
            <a:ext cx="459105"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sim</a:t>
            </a:r>
            <a:endParaRPr b="0" i="0" sz="1400" u="none" cap="none" strike="noStrike">
              <a:solidFill>
                <a:srgbClr val="000000"/>
              </a:solidFill>
              <a:latin typeface="Arial"/>
              <a:ea typeface="Arial"/>
              <a:cs typeface="Arial"/>
              <a:sym typeface="Arial"/>
            </a:endParaRPr>
          </a:p>
        </p:txBody>
      </p:sp>
      <p:cxnSp>
        <p:nvCxnSpPr>
          <p:cNvPr id="430" name="Google Shape;430;p29"/>
          <p:cNvCxnSpPr/>
          <p:nvPr/>
        </p:nvCxnSpPr>
        <p:spPr>
          <a:xfrm flipH="1">
            <a:off x="3132455" y="3796030"/>
            <a:ext cx="1905" cy="774065"/>
          </a:xfrm>
          <a:prstGeom prst="straightConnector1">
            <a:avLst/>
          </a:prstGeom>
          <a:noFill/>
          <a:ln cap="flat" cmpd="sng" w="38100">
            <a:solidFill>
              <a:schemeClr val="accent5"/>
            </a:solidFill>
            <a:prstDash val="solid"/>
            <a:round/>
            <a:headEnd len="sm" w="sm" type="none"/>
            <a:tailEnd len="sm" w="sm" type="none"/>
          </a:ln>
          <a:effectLst>
            <a:outerShdw blurRad="40000" rotWithShape="0" dir="5400000" dist="23000">
              <a:srgbClr val="000000">
                <a:alpha val="34509"/>
              </a:srgbClr>
            </a:outerShdw>
          </a:effectLst>
        </p:spPr>
      </p:cxnSp>
      <p:cxnSp>
        <p:nvCxnSpPr>
          <p:cNvPr id="431" name="Google Shape;431;p29"/>
          <p:cNvCxnSpPr/>
          <p:nvPr/>
        </p:nvCxnSpPr>
        <p:spPr>
          <a:xfrm flipH="1" rot="10800000">
            <a:off x="5507990" y="4659630"/>
            <a:ext cx="1656080" cy="7620"/>
          </a:xfrm>
          <a:prstGeom prst="straightConnector1">
            <a:avLst/>
          </a:prstGeom>
          <a:noFill/>
          <a:ln cap="flat" cmpd="sng" w="25400">
            <a:solidFill>
              <a:schemeClr val="accent5"/>
            </a:solidFill>
            <a:prstDash val="solid"/>
            <a:round/>
            <a:headEnd len="sm" w="sm" type="none"/>
            <a:tailEnd len="sm" w="sm" type="none"/>
          </a:ln>
          <a:effectLst>
            <a:outerShdw blurRad="40000" rotWithShape="0" dir="5400000" dist="20000">
              <a:srgbClr val="000000">
                <a:alpha val="37254"/>
              </a:srgbClr>
            </a:outerShdw>
          </a:effectLst>
        </p:spPr>
      </p:cxnSp>
      <p:cxnSp>
        <p:nvCxnSpPr>
          <p:cNvPr id="432" name="Google Shape;432;p29"/>
          <p:cNvCxnSpPr/>
          <p:nvPr/>
        </p:nvCxnSpPr>
        <p:spPr>
          <a:xfrm rot="10800000">
            <a:off x="7164070" y="3580765"/>
            <a:ext cx="5080" cy="1080135"/>
          </a:xfrm>
          <a:prstGeom prst="straightConnector1">
            <a:avLst/>
          </a:prstGeom>
          <a:noFill/>
          <a:ln cap="flat" cmpd="sng" w="25400">
            <a:solidFill>
              <a:schemeClr val="accent5"/>
            </a:solidFill>
            <a:prstDash val="solid"/>
            <a:round/>
            <a:headEnd len="sm" w="sm" type="none"/>
            <a:tailEnd len="med" w="med" type="stealth"/>
          </a:ln>
          <a:effectLst>
            <a:outerShdw blurRad="40000" rotWithShape="0" dir="5400000" dist="20000">
              <a:srgbClr val="000000">
                <a:alpha val="37254"/>
              </a:srgbClr>
            </a:outerShdw>
          </a:effectLst>
        </p:spPr>
      </p:cxnSp>
      <p:cxnSp>
        <p:nvCxnSpPr>
          <p:cNvPr id="433" name="Google Shape;433;p29"/>
          <p:cNvCxnSpPr/>
          <p:nvPr/>
        </p:nvCxnSpPr>
        <p:spPr>
          <a:xfrm>
            <a:off x="3132773" y="915670"/>
            <a:ext cx="0" cy="431800"/>
          </a:xfrm>
          <a:prstGeom prst="straightConnector1">
            <a:avLst/>
          </a:prstGeom>
          <a:noFill/>
          <a:ln cap="flat" cmpd="sng" w="25400">
            <a:solidFill>
              <a:schemeClr val="accent6"/>
            </a:solidFill>
            <a:prstDash val="solid"/>
            <a:round/>
            <a:headEnd len="sm" w="sm" type="none"/>
            <a:tailEnd len="med" w="med" type="stealth"/>
          </a:ln>
          <a:effectLst>
            <a:outerShdw blurRad="40000" rotWithShape="0" dir="5400000" dist="20000">
              <a:srgbClr val="000000">
                <a:alpha val="37254"/>
              </a:srgbClr>
            </a:outerShdw>
          </a:effectLst>
        </p:spPr>
      </p:cxnSp>
      <p:sp>
        <p:nvSpPr>
          <p:cNvPr id="434" name="Google Shape;434;p29"/>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Fluxograma</a:t>
            </a:r>
            <a:endParaRPr/>
          </a:p>
        </p:txBody>
      </p:sp>
      <p:sp>
        <p:nvSpPr>
          <p:cNvPr id="435" name="Google Shape;435;p2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436" name="Google Shape;436;p29"/>
          <p:cNvSpPr/>
          <p:nvPr/>
        </p:nvSpPr>
        <p:spPr>
          <a:xfrm>
            <a:off x="2556510" y="290830"/>
            <a:ext cx="1152525" cy="720090"/>
          </a:xfrm>
          <a:prstGeom prst="roundRect">
            <a:avLst>
              <a:gd fmla="val 16667" name="adj"/>
            </a:avLst>
          </a:prstGeom>
          <a:gradFill>
            <a:gsLst>
              <a:gs pos="0">
                <a:srgbClr val="FFC074"/>
              </a:gs>
              <a:gs pos="35000">
                <a:srgbClr val="FFD29F"/>
              </a:gs>
              <a:gs pos="100000">
                <a:srgbClr val="FFEBD6"/>
              </a:gs>
            </a:gsLst>
            <a:lin ang="16200000" scaled="0"/>
          </a:gradFill>
          <a:ln cap="flat" cmpd="sng" w="9525">
            <a:solidFill>
              <a:srgbClr val="FF9500"/>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rial"/>
                <a:ea typeface="Arial"/>
                <a:cs typeface="Arial"/>
                <a:sym typeface="Arial"/>
              </a:rPr>
              <a:t>início</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rial"/>
                <a:ea typeface="Arial"/>
                <a:cs typeface="Arial"/>
                <a:sym typeface="Arial"/>
              </a:rPr>
              <a:t>n=5</a:t>
            </a:r>
            <a:endParaRPr b="0" i="0" sz="1400" u="none" cap="none" strike="noStrike">
              <a:solidFill>
                <a:schemeClr val="dk1"/>
              </a:solidFill>
              <a:latin typeface="Arial"/>
              <a:ea typeface="Arial"/>
              <a:cs typeface="Arial"/>
              <a:sym typeface="Arial"/>
            </a:endParaRPr>
          </a:p>
        </p:txBody>
      </p:sp>
      <p:sp>
        <p:nvSpPr>
          <p:cNvPr id="437" name="Google Shape;437;p29"/>
          <p:cNvSpPr/>
          <p:nvPr/>
        </p:nvSpPr>
        <p:spPr>
          <a:xfrm>
            <a:off x="2557463" y="1419225"/>
            <a:ext cx="1151890" cy="1080135"/>
          </a:xfrm>
          <a:prstGeom prst="diamond">
            <a:avLst/>
          </a:prstGeom>
          <a:solidFill>
            <a:srgbClr val="00B0F0"/>
          </a:solidFill>
          <a:ln cap="flat" cmpd="sng" w="25400">
            <a:solidFill>
              <a:srgbClr val="2D3C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Arial"/>
                <a:ea typeface="Arial"/>
                <a:cs typeface="Arial"/>
                <a:sym typeface="Arial"/>
              </a:rPr>
              <a:t>n&gt;2</a:t>
            </a:r>
            <a:endParaRPr b="0" i="0" sz="1400" u="none" cap="none" strike="noStrike">
              <a:solidFill>
                <a:schemeClr val="lt1"/>
              </a:solidFill>
              <a:latin typeface="Arial"/>
              <a:ea typeface="Arial"/>
              <a:cs typeface="Arial"/>
              <a:sym typeface="Arial"/>
            </a:endParaRPr>
          </a:p>
        </p:txBody>
      </p:sp>
      <p:sp>
        <p:nvSpPr>
          <p:cNvPr id="438" name="Google Shape;438;p29"/>
          <p:cNvSpPr/>
          <p:nvPr/>
        </p:nvSpPr>
        <p:spPr>
          <a:xfrm>
            <a:off x="6588125" y="2923540"/>
            <a:ext cx="1296035" cy="648335"/>
          </a:xfrm>
          <a:prstGeom prst="roundRect">
            <a:avLst>
              <a:gd fmla="val 16667" name="adj"/>
            </a:avLst>
          </a:prstGeom>
          <a:gradFill>
            <a:gsLst>
              <a:gs pos="0">
                <a:srgbClr val="14CD68"/>
              </a:gs>
              <a:gs pos="100000">
                <a:srgbClr val="0B6E38"/>
              </a:gs>
            </a:gsLst>
            <a:lin ang="5400000" scaled="0"/>
          </a:gradFill>
          <a:ln cap="flat" cmpd="sng" w="25400">
            <a:solidFill>
              <a:srgbClr val="2D3C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Arial"/>
                <a:ea typeface="Arial"/>
                <a:cs typeface="Arial"/>
                <a:sym typeface="Arial"/>
              </a:rPr>
              <a:t>fim</a:t>
            </a:r>
            <a:endParaRPr b="0" i="0" sz="1400" u="none" cap="none" strike="noStrike">
              <a:solidFill>
                <a:schemeClr val="lt1"/>
              </a:solidFill>
              <a:latin typeface="Arial"/>
              <a:ea typeface="Arial"/>
              <a:cs typeface="Arial"/>
              <a:sym typeface="Arial"/>
            </a:endParaRPr>
          </a:p>
        </p:txBody>
      </p:sp>
      <p:cxnSp>
        <p:nvCxnSpPr>
          <p:cNvPr id="439" name="Google Shape;439;p29"/>
          <p:cNvCxnSpPr/>
          <p:nvPr/>
        </p:nvCxnSpPr>
        <p:spPr>
          <a:xfrm>
            <a:off x="3709670" y="1961198"/>
            <a:ext cx="755650" cy="0"/>
          </a:xfrm>
          <a:prstGeom prst="straightConnector1">
            <a:avLst/>
          </a:prstGeom>
          <a:noFill/>
          <a:ln cap="flat" cmpd="sng" w="25400">
            <a:solidFill>
              <a:schemeClr val="accent5"/>
            </a:solidFill>
            <a:prstDash val="solid"/>
            <a:round/>
            <a:headEnd len="sm" w="sm" type="none"/>
            <a:tailEnd len="med" w="med" type="stealth"/>
          </a:ln>
          <a:effectLst>
            <a:outerShdw blurRad="40000" rotWithShape="0" dir="5400000" dist="20000">
              <a:srgbClr val="000000">
                <a:alpha val="37254"/>
              </a:srgbClr>
            </a:outerShdw>
          </a:effectLst>
        </p:spPr>
      </p:cxnSp>
      <p:sp>
        <p:nvSpPr>
          <p:cNvPr id="440" name="Google Shape;440;p29"/>
          <p:cNvSpPr txBox="1"/>
          <p:nvPr/>
        </p:nvSpPr>
        <p:spPr>
          <a:xfrm>
            <a:off x="3815715" y="1675765"/>
            <a:ext cx="459105"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sim</a:t>
            </a:r>
            <a:endParaRPr b="0" i="0" sz="1400" u="none" cap="none" strike="noStrike">
              <a:solidFill>
                <a:srgbClr val="000000"/>
              </a:solidFill>
              <a:latin typeface="Arial"/>
              <a:ea typeface="Arial"/>
              <a:cs typeface="Arial"/>
              <a:sym typeface="Arial"/>
            </a:endParaRPr>
          </a:p>
        </p:txBody>
      </p:sp>
      <p:sp>
        <p:nvSpPr>
          <p:cNvPr id="441" name="Google Shape;441;p29"/>
          <p:cNvSpPr/>
          <p:nvPr/>
        </p:nvSpPr>
        <p:spPr>
          <a:xfrm>
            <a:off x="4465320" y="1601153"/>
            <a:ext cx="1152525" cy="720090"/>
          </a:xfrm>
          <a:prstGeom prst="roundRect">
            <a:avLst>
              <a:gd fmla="val 16667" name="adj"/>
            </a:avLst>
          </a:prstGeom>
          <a:solidFill>
            <a:schemeClr val="accent2"/>
          </a:solidFill>
          <a:ln cap="flat" cmpd="sng" w="25400">
            <a:solidFill>
              <a:srgbClr val="1B24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Arial"/>
                <a:ea typeface="Arial"/>
                <a:cs typeface="Arial"/>
                <a:sym typeface="Arial"/>
              </a:rPr>
              <a:t>“number is bigger than 2”</a:t>
            </a:r>
            <a:endParaRPr b="0" i="0" sz="1400" u="none" cap="none" strike="noStrike">
              <a:solidFill>
                <a:schemeClr val="lt1"/>
              </a:solidFill>
              <a:latin typeface="Arial"/>
              <a:ea typeface="Arial"/>
              <a:cs typeface="Arial"/>
              <a:sym typeface="Arial"/>
            </a:endParaRPr>
          </a:p>
        </p:txBody>
      </p:sp>
      <p:sp>
        <p:nvSpPr>
          <p:cNvPr id="442" name="Google Shape;442;p29"/>
          <p:cNvSpPr txBox="1"/>
          <p:nvPr/>
        </p:nvSpPr>
        <p:spPr>
          <a:xfrm>
            <a:off x="3204210" y="2430145"/>
            <a:ext cx="48006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não</a:t>
            </a:r>
            <a:endParaRPr b="0" i="0" sz="1400" u="none" cap="none" strike="noStrike">
              <a:solidFill>
                <a:srgbClr val="000000"/>
              </a:solidFill>
              <a:latin typeface="Arial"/>
              <a:ea typeface="Arial"/>
              <a:cs typeface="Arial"/>
              <a:sym typeface="Arial"/>
            </a:endParaRPr>
          </a:p>
        </p:txBody>
      </p:sp>
      <p:sp>
        <p:nvSpPr>
          <p:cNvPr id="443" name="Google Shape;443;p29"/>
          <p:cNvSpPr/>
          <p:nvPr/>
        </p:nvSpPr>
        <p:spPr>
          <a:xfrm>
            <a:off x="2556828" y="2837815"/>
            <a:ext cx="1151890" cy="1080135"/>
          </a:xfrm>
          <a:prstGeom prst="diamond">
            <a:avLst/>
          </a:prstGeom>
          <a:solidFill>
            <a:srgbClr val="00B0F0"/>
          </a:solidFill>
          <a:ln cap="flat" cmpd="sng" w="25400">
            <a:solidFill>
              <a:srgbClr val="2D3C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Arial"/>
                <a:ea typeface="Arial"/>
                <a:cs typeface="Arial"/>
                <a:sym typeface="Arial"/>
              </a:rPr>
              <a:t>n&lt;2</a:t>
            </a:r>
            <a:endParaRPr b="0" i="0" sz="1400" u="none" cap="none" strike="noStrike">
              <a:solidFill>
                <a:schemeClr val="lt1"/>
              </a:solidFill>
              <a:latin typeface="Arial"/>
              <a:ea typeface="Arial"/>
              <a:cs typeface="Arial"/>
              <a:sym typeface="Arial"/>
            </a:endParaRPr>
          </a:p>
        </p:txBody>
      </p:sp>
      <p:sp>
        <p:nvSpPr>
          <p:cNvPr id="444" name="Google Shape;444;p29"/>
          <p:cNvSpPr/>
          <p:nvPr/>
        </p:nvSpPr>
        <p:spPr>
          <a:xfrm>
            <a:off x="4465320" y="3003550"/>
            <a:ext cx="1152525" cy="720090"/>
          </a:xfrm>
          <a:prstGeom prst="roundRect">
            <a:avLst>
              <a:gd fmla="val 16667" name="adj"/>
            </a:avLst>
          </a:prstGeom>
          <a:solidFill>
            <a:schemeClr val="accent2"/>
          </a:solidFill>
          <a:ln cap="flat" cmpd="sng" w="25400">
            <a:solidFill>
              <a:srgbClr val="1B24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Arial"/>
                <a:ea typeface="Arial"/>
                <a:cs typeface="Arial"/>
                <a:sym typeface="Arial"/>
              </a:rPr>
              <a:t>“number is smaller than 2”</a:t>
            </a:r>
            <a:endParaRPr b="0" i="0" sz="1400" u="none" cap="none" strike="noStrike">
              <a:solidFill>
                <a:schemeClr val="lt1"/>
              </a:solidFill>
              <a:latin typeface="Arial"/>
              <a:ea typeface="Arial"/>
              <a:cs typeface="Arial"/>
              <a:sym typeface="Arial"/>
            </a:endParaRPr>
          </a:p>
        </p:txBody>
      </p:sp>
      <p:sp>
        <p:nvSpPr>
          <p:cNvPr id="445" name="Google Shape;445;p29"/>
          <p:cNvSpPr txBox="1"/>
          <p:nvPr/>
        </p:nvSpPr>
        <p:spPr>
          <a:xfrm>
            <a:off x="2555875" y="3910330"/>
            <a:ext cx="48006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não</a:t>
            </a:r>
            <a:endParaRPr b="0" i="0" sz="1400" u="none" cap="none" strike="noStrike">
              <a:solidFill>
                <a:srgbClr val="000000"/>
              </a:solidFill>
              <a:latin typeface="Arial"/>
              <a:ea typeface="Arial"/>
              <a:cs typeface="Arial"/>
              <a:sym typeface="Arial"/>
            </a:endParaRPr>
          </a:p>
        </p:txBody>
      </p:sp>
      <p:sp>
        <p:nvSpPr>
          <p:cNvPr id="446" name="Google Shape;446;p29"/>
          <p:cNvSpPr/>
          <p:nvPr/>
        </p:nvSpPr>
        <p:spPr>
          <a:xfrm>
            <a:off x="4465320" y="4156075"/>
            <a:ext cx="1152525" cy="720090"/>
          </a:xfrm>
          <a:prstGeom prst="roundRect">
            <a:avLst>
              <a:gd fmla="val 16667" name="adj"/>
            </a:avLst>
          </a:prstGeom>
          <a:solidFill>
            <a:schemeClr val="accent2"/>
          </a:solidFill>
          <a:ln cap="flat" cmpd="sng" w="25400">
            <a:solidFill>
              <a:srgbClr val="1B24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pt-BR" sz="1400" u="none" cap="none" strike="noStrike">
                <a:solidFill>
                  <a:schemeClr val="lt1"/>
                </a:solidFill>
                <a:latin typeface="Arial"/>
                <a:ea typeface="Arial"/>
                <a:cs typeface="Arial"/>
                <a:sym typeface="Arial"/>
              </a:rPr>
              <a:t>“number is 2”</a:t>
            </a:r>
            <a:endParaRPr b="0" i="0" sz="1400" u="none" cap="none" strike="noStrike">
              <a:solidFill>
                <a:schemeClr val="lt1"/>
              </a:solidFill>
              <a:latin typeface="Arial"/>
              <a:ea typeface="Arial"/>
              <a:cs typeface="Arial"/>
              <a:sym typeface="Arial"/>
            </a:endParaRPr>
          </a:p>
        </p:txBody>
      </p:sp>
      <p:cxnSp>
        <p:nvCxnSpPr>
          <p:cNvPr id="447" name="Google Shape;447;p29"/>
          <p:cNvCxnSpPr/>
          <p:nvPr/>
        </p:nvCxnSpPr>
        <p:spPr>
          <a:xfrm>
            <a:off x="3134360" y="4570095"/>
            <a:ext cx="1221740" cy="17780"/>
          </a:xfrm>
          <a:prstGeom prst="straightConnector1">
            <a:avLst/>
          </a:prstGeom>
          <a:noFill/>
          <a:ln cap="flat" cmpd="sng" w="38100">
            <a:solidFill>
              <a:schemeClr val="accent5"/>
            </a:solidFill>
            <a:prstDash val="solid"/>
            <a:round/>
            <a:headEnd len="sm" w="sm" type="none"/>
            <a:tailEnd len="med" w="med" type="stealth"/>
          </a:ln>
          <a:effectLst>
            <a:outerShdw blurRad="40000" rotWithShape="0" dir="5400000" dist="23000">
              <a:srgbClr val="000000">
                <a:alpha val="34509"/>
              </a:srgbClr>
            </a:outerShdw>
          </a:effectLst>
        </p:spPr>
      </p:cxnSp>
      <p:cxnSp>
        <p:nvCxnSpPr>
          <p:cNvPr id="448" name="Google Shape;448;p29"/>
          <p:cNvCxnSpPr/>
          <p:nvPr/>
        </p:nvCxnSpPr>
        <p:spPr>
          <a:xfrm>
            <a:off x="5649595" y="3582035"/>
            <a:ext cx="862330" cy="0"/>
          </a:xfrm>
          <a:prstGeom prst="straightConnector1">
            <a:avLst/>
          </a:prstGeom>
          <a:noFill/>
          <a:ln cap="flat" cmpd="sng" w="25400">
            <a:solidFill>
              <a:schemeClr val="accent5"/>
            </a:solidFill>
            <a:prstDash val="solid"/>
            <a:round/>
            <a:headEnd len="sm" w="sm" type="none"/>
            <a:tailEnd len="med" w="med" type="stealth"/>
          </a:ln>
          <a:effectLst>
            <a:outerShdw blurRad="40000" rotWithShape="0" dir="5400000" dist="20000">
              <a:srgbClr val="000000">
                <a:alpha val="37254"/>
              </a:srgbClr>
            </a:outerShdw>
          </a:effectLst>
        </p:spPr>
      </p:cxnSp>
      <p:cxnSp>
        <p:nvCxnSpPr>
          <p:cNvPr id="449" name="Google Shape;449;p29"/>
          <p:cNvCxnSpPr/>
          <p:nvPr/>
        </p:nvCxnSpPr>
        <p:spPr>
          <a:xfrm>
            <a:off x="7164070" y="1923415"/>
            <a:ext cx="5080" cy="986155"/>
          </a:xfrm>
          <a:prstGeom prst="straightConnector1">
            <a:avLst/>
          </a:prstGeom>
          <a:noFill/>
          <a:ln cap="flat" cmpd="sng" w="25400">
            <a:solidFill>
              <a:schemeClr val="accent5"/>
            </a:solidFill>
            <a:prstDash val="solid"/>
            <a:round/>
            <a:headEnd len="sm" w="sm" type="none"/>
            <a:tailEnd len="med" w="med" type="stealth"/>
          </a:ln>
          <a:effectLst>
            <a:outerShdw blurRad="40000" rotWithShape="0" dir="5400000" dist="20000">
              <a:srgbClr val="000000">
                <a:alpha val="37254"/>
              </a:srgbClr>
            </a:outerShdw>
          </a:effectLst>
        </p:spPr>
      </p:cxn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Agenda</a:t>
            </a:r>
            <a:endParaRPr/>
          </a:p>
        </p:txBody>
      </p:sp>
      <p:sp>
        <p:nvSpPr>
          <p:cNvPr id="204" name="Google Shape;204;p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grpSp>
        <p:nvGrpSpPr>
          <p:cNvPr id="205" name="Google Shape;205;p3"/>
          <p:cNvGrpSpPr/>
          <p:nvPr/>
        </p:nvGrpSpPr>
        <p:grpSpPr>
          <a:xfrm>
            <a:off x="293683" y="574116"/>
            <a:ext cx="309041" cy="403123"/>
            <a:chOff x="590250" y="244200"/>
            <a:chExt cx="407975" cy="532175"/>
          </a:xfrm>
        </p:grpSpPr>
        <p:sp>
          <p:nvSpPr>
            <p:cNvPr id="206" name="Google Shape;206;p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3"/>
          <p:cNvSpPr txBox="1"/>
          <p:nvPr>
            <p:ph idx="1" type="body"/>
          </p:nvPr>
        </p:nvSpPr>
        <p:spPr>
          <a:xfrm>
            <a:off x="251460" y="1348740"/>
            <a:ext cx="4029710" cy="376301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pt-BR" sz="1200"/>
              <a:t>Dia 01</a:t>
            </a:r>
            <a:endParaRPr sz="1200"/>
          </a:p>
          <a:p>
            <a:pPr indent="-355600" lvl="1" marL="914400" rtl="0" algn="l">
              <a:lnSpc>
                <a:spcPct val="100000"/>
              </a:lnSpc>
              <a:spcBef>
                <a:spcPts val="1000"/>
              </a:spcBef>
              <a:spcAft>
                <a:spcPts val="0"/>
              </a:spcAft>
              <a:buSzPts val="2000"/>
              <a:buChar char="▻"/>
            </a:pPr>
            <a:r>
              <a:rPr lang="pt-BR" sz="1200"/>
              <a:t>A linguagem python</a:t>
            </a:r>
            <a:endParaRPr sz="1200"/>
          </a:p>
          <a:p>
            <a:pPr indent="-355600" lvl="1" marL="914400" rtl="0" algn="l">
              <a:lnSpc>
                <a:spcPct val="100000"/>
              </a:lnSpc>
              <a:spcBef>
                <a:spcPts val="1000"/>
              </a:spcBef>
              <a:spcAft>
                <a:spcPts val="0"/>
              </a:spcAft>
              <a:buSzPts val="2000"/>
              <a:buChar char="▻"/>
            </a:pPr>
            <a:r>
              <a:rPr lang="pt-BR" sz="1200"/>
              <a:t>Aplicações</a:t>
            </a:r>
            <a:endParaRPr sz="1200"/>
          </a:p>
          <a:p>
            <a:pPr indent="-355600" lvl="1" marL="914400" rtl="0" algn="l">
              <a:lnSpc>
                <a:spcPct val="100000"/>
              </a:lnSpc>
              <a:spcBef>
                <a:spcPts val="1000"/>
              </a:spcBef>
              <a:spcAft>
                <a:spcPts val="0"/>
              </a:spcAft>
              <a:buSzPts val="2000"/>
              <a:buChar char="▻"/>
            </a:pPr>
            <a:r>
              <a:rPr lang="pt-BR" sz="1200"/>
              <a:t>Números</a:t>
            </a:r>
            <a:endParaRPr sz="1200"/>
          </a:p>
          <a:p>
            <a:pPr indent="-355600" lvl="1" marL="914400" rtl="0" algn="l">
              <a:lnSpc>
                <a:spcPct val="100000"/>
              </a:lnSpc>
              <a:spcBef>
                <a:spcPts val="1000"/>
              </a:spcBef>
              <a:spcAft>
                <a:spcPts val="0"/>
              </a:spcAft>
              <a:buSzPts val="2000"/>
              <a:buChar char="▻"/>
            </a:pPr>
            <a:r>
              <a:rPr lang="pt-BR" sz="1200"/>
              <a:t>Operadores matemáticos</a:t>
            </a:r>
            <a:endParaRPr sz="1200"/>
          </a:p>
          <a:p>
            <a:pPr indent="-355600" lvl="1" marL="914400" rtl="0" algn="l">
              <a:lnSpc>
                <a:spcPct val="100000"/>
              </a:lnSpc>
              <a:spcBef>
                <a:spcPts val="1000"/>
              </a:spcBef>
              <a:spcAft>
                <a:spcPts val="0"/>
              </a:spcAft>
              <a:buSzPts val="2000"/>
              <a:buChar char="▻"/>
            </a:pPr>
            <a:r>
              <a:rPr lang="pt-BR" sz="1200"/>
              <a:t>Strings</a:t>
            </a:r>
            <a:endParaRPr sz="1200"/>
          </a:p>
          <a:p>
            <a:pPr indent="-355600" lvl="1" marL="914400" rtl="0" algn="l">
              <a:lnSpc>
                <a:spcPct val="100000"/>
              </a:lnSpc>
              <a:spcBef>
                <a:spcPts val="1000"/>
              </a:spcBef>
              <a:spcAft>
                <a:spcPts val="0"/>
              </a:spcAft>
              <a:buSzPts val="2000"/>
              <a:buChar char="▻"/>
            </a:pPr>
            <a:r>
              <a:rPr lang="pt-BR" sz="1200"/>
              <a:t>Manipulação de textos</a:t>
            </a:r>
            <a:endParaRPr sz="1200"/>
          </a:p>
          <a:p>
            <a:pPr indent="-355600" lvl="1" marL="914400" rtl="0" algn="l">
              <a:lnSpc>
                <a:spcPct val="100000"/>
              </a:lnSpc>
              <a:spcBef>
                <a:spcPts val="1000"/>
              </a:spcBef>
              <a:spcAft>
                <a:spcPts val="0"/>
              </a:spcAft>
              <a:buSzPts val="2000"/>
              <a:buChar char="▻"/>
            </a:pPr>
            <a:r>
              <a:rPr lang="pt-BR" sz="1200"/>
              <a:t>Comparações: maior, menor, igual</a:t>
            </a:r>
            <a:endParaRPr sz="1200"/>
          </a:p>
          <a:p>
            <a:pPr indent="-355600" lvl="3" marL="914400" rtl="0" algn="l">
              <a:lnSpc>
                <a:spcPct val="100000"/>
              </a:lnSpc>
              <a:spcBef>
                <a:spcPts val="1000"/>
              </a:spcBef>
              <a:spcAft>
                <a:spcPts val="0"/>
              </a:spcAft>
              <a:buSzPts val="2000"/>
              <a:buChar char="▻"/>
            </a:pPr>
            <a:r>
              <a:rPr lang="pt-BR" sz="1200"/>
              <a:t>Pegando dados no terminal</a:t>
            </a:r>
            <a:endParaRPr sz="1200"/>
          </a:p>
          <a:p>
            <a:pPr indent="-355600" lvl="1" marL="914400" rtl="0" algn="l">
              <a:lnSpc>
                <a:spcPct val="100000"/>
              </a:lnSpc>
              <a:spcBef>
                <a:spcPts val="1000"/>
              </a:spcBef>
              <a:spcAft>
                <a:spcPts val="0"/>
              </a:spcAft>
              <a:buSzPts val="2000"/>
              <a:buChar char="▻"/>
            </a:pPr>
            <a:r>
              <a:rPr lang="pt-BR" sz="1200"/>
              <a:t>Google Colab</a:t>
            </a:r>
            <a:endParaRPr sz="1200"/>
          </a:p>
          <a:p>
            <a:pPr indent="-355600" lvl="1" marL="914400" rtl="0" algn="l">
              <a:lnSpc>
                <a:spcPct val="100000"/>
              </a:lnSpc>
              <a:spcBef>
                <a:spcPts val="1000"/>
              </a:spcBef>
              <a:spcAft>
                <a:spcPts val="0"/>
              </a:spcAft>
              <a:buSzPts val="2000"/>
              <a:buChar char="▻"/>
            </a:pPr>
            <a:r>
              <a:rPr lang="pt-BR" sz="1200"/>
              <a:t>Primeiras explorações</a:t>
            </a:r>
            <a:endParaRPr sz="1200"/>
          </a:p>
          <a:p>
            <a:pPr indent="-355600" lvl="1" marL="914400" rtl="0" algn="l">
              <a:lnSpc>
                <a:spcPct val="100000"/>
              </a:lnSpc>
              <a:spcBef>
                <a:spcPts val="1000"/>
              </a:spcBef>
              <a:spcAft>
                <a:spcPts val="0"/>
              </a:spcAft>
              <a:buSzPts val="2000"/>
              <a:buChar char="▻"/>
            </a:pPr>
            <a:r>
              <a:rPr lang="pt-BR" sz="1200"/>
              <a:t>Exercícios</a:t>
            </a:r>
            <a:endParaRPr sz="1200"/>
          </a:p>
        </p:txBody>
      </p:sp>
      <p:sp>
        <p:nvSpPr>
          <p:cNvPr id="221" name="Google Shape;221;p3"/>
          <p:cNvSpPr/>
          <p:nvPr/>
        </p:nvSpPr>
        <p:spPr>
          <a:xfrm>
            <a:off x="4572000" y="1348105"/>
            <a:ext cx="4258945" cy="3665855"/>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accent4"/>
              </a:buClr>
              <a:buSzPts val="2000"/>
              <a:buFont typeface="Roboto Condensed Light"/>
              <a:buChar char="▰"/>
            </a:pPr>
            <a:r>
              <a:rPr b="0" i="0" lang="pt-BR" sz="1800" u="none" cap="none" strike="noStrike">
                <a:solidFill>
                  <a:schemeClr val="dk1"/>
                </a:solidFill>
                <a:latin typeface="Roboto Condensed Light"/>
                <a:ea typeface="Roboto Condensed Light"/>
                <a:cs typeface="Roboto Condensed Light"/>
                <a:sym typeface="Roboto Condensed Light"/>
              </a:rPr>
              <a:t>Dia 02</a:t>
            </a:r>
            <a:endParaRPr b="0" i="0" sz="1800" u="none" cap="none" strike="noStrike">
              <a:solidFill>
                <a:schemeClr val="dk1"/>
              </a:solidFill>
              <a:latin typeface="Roboto Condensed Light"/>
              <a:ea typeface="Roboto Condensed Light"/>
              <a:cs typeface="Roboto Condensed Light"/>
              <a:sym typeface="Roboto Condensed Light"/>
            </a:endParaRPr>
          </a:p>
          <a:p>
            <a:pPr indent="-355600" lvl="1" marL="914400" marR="0" rtl="0" algn="l">
              <a:lnSpc>
                <a:spcPct val="100000"/>
              </a:lnSpc>
              <a:spcBef>
                <a:spcPts val="1000"/>
              </a:spcBef>
              <a:spcAft>
                <a:spcPts val="0"/>
              </a:spcAft>
              <a:buClr>
                <a:schemeClr val="accent4"/>
              </a:buClr>
              <a:buSzPts val="2000"/>
              <a:buFont typeface="Roboto Condensed Light"/>
              <a:buChar char="▻"/>
            </a:pPr>
            <a:r>
              <a:rPr b="0" i="0" lang="pt-BR" sz="1800" u="none" cap="none" strike="noStrike">
                <a:solidFill>
                  <a:schemeClr val="dk1"/>
                </a:solidFill>
                <a:latin typeface="Roboto Condensed Light"/>
                <a:ea typeface="Roboto Condensed Light"/>
                <a:cs typeface="Roboto Condensed Light"/>
                <a:sym typeface="Roboto Condensed Light"/>
              </a:rPr>
              <a:t>Condicionais: if, elif, else</a:t>
            </a:r>
            <a:endParaRPr b="0" i="0" sz="1800" u="none" cap="none" strike="noStrike">
              <a:solidFill>
                <a:schemeClr val="dk1"/>
              </a:solidFill>
              <a:latin typeface="Roboto Condensed Light"/>
              <a:ea typeface="Roboto Condensed Light"/>
              <a:cs typeface="Roboto Condensed Light"/>
              <a:sym typeface="Roboto Condensed Light"/>
            </a:endParaRPr>
          </a:p>
          <a:p>
            <a:pPr indent="-355600" lvl="1" marL="914400" marR="0" rtl="0" algn="l">
              <a:lnSpc>
                <a:spcPct val="100000"/>
              </a:lnSpc>
              <a:spcBef>
                <a:spcPts val="1000"/>
              </a:spcBef>
              <a:spcAft>
                <a:spcPts val="0"/>
              </a:spcAft>
              <a:buClr>
                <a:schemeClr val="accent4"/>
              </a:buClr>
              <a:buSzPts val="2000"/>
              <a:buFont typeface="Roboto Condensed Light"/>
              <a:buChar char="▻"/>
            </a:pPr>
            <a:r>
              <a:rPr b="0" i="0" lang="pt-BR" sz="1800" u="none" cap="none" strike="noStrike">
                <a:solidFill>
                  <a:schemeClr val="dk1"/>
                </a:solidFill>
                <a:latin typeface="Roboto Condensed Light"/>
                <a:ea typeface="Roboto Condensed Light"/>
                <a:cs typeface="Roboto Condensed Light"/>
                <a:sym typeface="Roboto Condensed Light"/>
              </a:rPr>
              <a:t>Operadores lógicos</a:t>
            </a:r>
            <a:endParaRPr b="0" i="0" sz="1800" u="none" cap="none" strike="noStrike">
              <a:solidFill>
                <a:schemeClr val="dk1"/>
              </a:solidFill>
              <a:latin typeface="Roboto Condensed Light"/>
              <a:ea typeface="Roboto Condensed Light"/>
              <a:cs typeface="Roboto Condensed Light"/>
              <a:sym typeface="Roboto Condensed Light"/>
            </a:endParaRPr>
          </a:p>
          <a:p>
            <a:pPr indent="-355600" lvl="1" marL="914400" marR="0" rtl="0" algn="l">
              <a:lnSpc>
                <a:spcPct val="100000"/>
              </a:lnSpc>
              <a:spcBef>
                <a:spcPts val="1000"/>
              </a:spcBef>
              <a:spcAft>
                <a:spcPts val="0"/>
              </a:spcAft>
              <a:buClr>
                <a:schemeClr val="accent4"/>
              </a:buClr>
              <a:buSzPts val="2000"/>
              <a:buFont typeface="Roboto Condensed Light"/>
              <a:buChar char="▻"/>
            </a:pPr>
            <a:r>
              <a:rPr b="0" i="0" lang="pt-BR" sz="1800" u="none" cap="none" strike="noStrike">
                <a:solidFill>
                  <a:schemeClr val="dk1"/>
                </a:solidFill>
                <a:latin typeface="Roboto Condensed Light"/>
                <a:ea typeface="Roboto Condensed Light"/>
                <a:cs typeface="Roboto Condensed Light"/>
                <a:sym typeface="Roboto Condensed Light"/>
              </a:rPr>
              <a:t>Listas</a:t>
            </a:r>
            <a:endParaRPr b="0" i="0" sz="1800" u="none" cap="none" strike="noStrike">
              <a:solidFill>
                <a:schemeClr val="dk1"/>
              </a:solidFill>
              <a:latin typeface="Roboto Condensed Light"/>
              <a:ea typeface="Roboto Condensed Light"/>
              <a:cs typeface="Roboto Condensed Light"/>
              <a:sym typeface="Roboto Condensed Light"/>
            </a:endParaRPr>
          </a:p>
          <a:p>
            <a:pPr indent="-355600" lvl="1" marL="914400" marR="0" rtl="0" algn="l">
              <a:lnSpc>
                <a:spcPct val="100000"/>
              </a:lnSpc>
              <a:spcBef>
                <a:spcPts val="1000"/>
              </a:spcBef>
              <a:spcAft>
                <a:spcPts val="0"/>
              </a:spcAft>
              <a:buClr>
                <a:schemeClr val="accent4"/>
              </a:buClr>
              <a:buSzPts val="2000"/>
              <a:buFont typeface="Roboto Condensed Light"/>
              <a:buChar char="▻"/>
            </a:pPr>
            <a:r>
              <a:rPr b="0" i="0" lang="pt-BR" sz="1800" u="none" cap="none" strike="noStrike">
                <a:solidFill>
                  <a:schemeClr val="dk1"/>
                </a:solidFill>
                <a:latin typeface="Roboto Condensed Light"/>
                <a:ea typeface="Roboto Condensed Light"/>
                <a:cs typeface="Roboto Condensed Light"/>
                <a:sym typeface="Roboto Condensed Light"/>
              </a:rPr>
              <a:t>Loops com while</a:t>
            </a:r>
            <a:endParaRPr b="0" i="0" sz="1800" u="none" cap="none" strike="noStrike">
              <a:solidFill>
                <a:schemeClr val="dk1"/>
              </a:solidFill>
              <a:latin typeface="Roboto Condensed Light"/>
              <a:ea typeface="Roboto Condensed Light"/>
              <a:cs typeface="Roboto Condensed Light"/>
              <a:sym typeface="Roboto Condensed Light"/>
            </a:endParaRPr>
          </a:p>
          <a:p>
            <a:pPr indent="-355600" lvl="1" marL="914400" marR="0" rtl="0" algn="l">
              <a:lnSpc>
                <a:spcPct val="100000"/>
              </a:lnSpc>
              <a:spcBef>
                <a:spcPts val="1000"/>
              </a:spcBef>
              <a:spcAft>
                <a:spcPts val="0"/>
              </a:spcAft>
              <a:buClr>
                <a:schemeClr val="accent4"/>
              </a:buClr>
              <a:buSzPts val="2000"/>
              <a:buFont typeface="Roboto Condensed Light"/>
              <a:buChar char="▻"/>
            </a:pPr>
            <a:r>
              <a:rPr b="0" i="0" lang="pt-BR" sz="1800" u="none" cap="none" strike="noStrike">
                <a:solidFill>
                  <a:schemeClr val="dk1"/>
                </a:solidFill>
                <a:latin typeface="Roboto Condensed Light"/>
                <a:ea typeface="Roboto Condensed Light"/>
                <a:cs typeface="Roboto Condensed Light"/>
                <a:sym typeface="Roboto Condensed Light"/>
              </a:rPr>
              <a:t>Loop For </a:t>
            </a:r>
            <a:endParaRPr b="0" i="0" sz="1800" u="none" cap="none" strike="noStrike">
              <a:solidFill>
                <a:schemeClr val="dk1"/>
              </a:solidFill>
              <a:latin typeface="Roboto Condensed Light"/>
              <a:ea typeface="Roboto Condensed Light"/>
              <a:cs typeface="Roboto Condensed Light"/>
              <a:sym typeface="Roboto Condensed Light"/>
            </a:endParaRPr>
          </a:p>
          <a:p>
            <a:pPr indent="-355600" lvl="1" marL="914400" marR="0" rtl="0" algn="l">
              <a:lnSpc>
                <a:spcPct val="100000"/>
              </a:lnSpc>
              <a:spcBef>
                <a:spcPts val="1000"/>
              </a:spcBef>
              <a:spcAft>
                <a:spcPts val="0"/>
              </a:spcAft>
              <a:buClr>
                <a:schemeClr val="accent4"/>
              </a:buClr>
              <a:buSzPts val="2000"/>
              <a:buFont typeface="Roboto Condensed Light"/>
              <a:buChar char="▻"/>
            </a:pPr>
            <a:r>
              <a:rPr b="0" i="0" lang="pt-BR" sz="1800" u="none" cap="none" strike="noStrike">
                <a:solidFill>
                  <a:schemeClr val="dk1"/>
                </a:solidFill>
                <a:latin typeface="Roboto Condensed Light"/>
                <a:ea typeface="Roboto Condensed Light"/>
                <a:cs typeface="Roboto Condensed Light"/>
                <a:sym typeface="Roboto Condensed Light"/>
              </a:rPr>
              <a:t>Funções</a:t>
            </a:r>
            <a:endParaRPr b="0" i="0" sz="1800" u="none" cap="none" strike="noStrike">
              <a:solidFill>
                <a:schemeClr val="dk1"/>
              </a:solidFill>
              <a:latin typeface="Roboto Condensed Light"/>
              <a:ea typeface="Roboto Condensed Light"/>
              <a:cs typeface="Roboto Condensed Light"/>
              <a:sym typeface="Roboto Condensed Light"/>
            </a:endParaRPr>
          </a:p>
          <a:p>
            <a:pPr indent="-355600" lvl="1" marL="914400" marR="0" rtl="0" algn="l">
              <a:lnSpc>
                <a:spcPct val="100000"/>
              </a:lnSpc>
              <a:spcBef>
                <a:spcPts val="1000"/>
              </a:spcBef>
              <a:spcAft>
                <a:spcPts val="0"/>
              </a:spcAft>
              <a:buClr>
                <a:schemeClr val="accent4"/>
              </a:buClr>
              <a:buSzPts val="2000"/>
              <a:buFont typeface="Roboto Condensed Light"/>
              <a:buChar char="▻"/>
            </a:pPr>
            <a:r>
              <a:rPr b="0" i="0" lang="pt-BR" sz="1800" u="none" cap="none" strike="noStrike">
                <a:solidFill>
                  <a:schemeClr val="dk1"/>
                </a:solidFill>
                <a:latin typeface="Roboto Condensed Light"/>
                <a:ea typeface="Roboto Condensed Light"/>
                <a:cs typeface="Roboto Condensed Light"/>
                <a:sym typeface="Roboto Condensed Light"/>
              </a:rPr>
              <a:t>Importação de módulos</a:t>
            </a:r>
            <a:endParaRPr b="0" i="0" sz="1800" u="none" cap="none" strike="noStrike">
              <a:solidFill>
                <a:schemeClr val="dk1"/>
              </a:solidFill>
              <a:latin typeface="Roboto Condensed Light"/>
              <a:ea typeface="Roboto Condensed Light"/>
              <a:cs typeface="Roboto Condensed Light"/>
              <a:sym typeface="Roboto Condensed Light"/>
            </a:endParaRPr>
          </a:p>
          <a:p>
            <a:pPr indent="-355600" lvl="1" marL="914400" marR="0" rtl="0" algn="l">
              <a:lnSpc>
                <a:spcPct val="100000"/>
              </a:lnSpc>
              <a:spcBef>
                <a:spcPts val="1000"/>
              </a:spcBef>
              <a:spcAft>
                <a:spcPts val="0"/>
              </a:spcAft>
              <a:buClr>
                <a:schemeClr val="accent4"/>
              </a:buClr>
              <a:buSzPts val="2000"/>
              <a:buFont typeface="Roboto Condensed Light"/>
              <a:buChar char="▻"/>
            </a:pPr>
            <a:r>
              <a:rPr b="0" i="0" lang="pt-BR" sz="1800" u="none" cap="none" strike="noStrike">
                <a:solidFill>
                  <a:schemeClr val="dk1"/>
                </a:solidFill>
                <a:latin typeface="Roboto Condensed Light"/>
                <a:ea typeface="Roboto Condensed Light"/>
                <a:cs typeface="Roboto Condensed Light"/>
                <a:sym typeface="Roboto Condensed Light"/>
              </a:rPr>
              <a:t>Exercícios</a:t>
            </a:r>
            <a:endParaRPr b="0" i="0" sz="1800" u="none" cap="none" strike="noStrike">
              <a:solidFill>
                <a:schemeClr val="dk1"/>
              </a:solidFill>
              <a:latin typeface="Roboto Condensed Light"/>
              <a:ea typeface="Roboto Condensed Light"/>
              <a:cs typeface="Roboto Condensed Light"/>
              <a:sym typeface="Roboto Condensed Light"/>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0"/>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Operadores lógicos</a:t>
            </a:r>
            <a:endParaRPr/>
          </a:p>
        </p:txBody>
      </p:sp>
      <p:sp>
        <p:nvSpPr>
          <p:cNvPr id="455" name="Google Shape;455;p30"/>
          <p:cNvSpPr txBox="1"/>
          <p:nvPr>
            <p:ph idx="1" type="body"/>
          </p:nvPr>
        </p:nvSpPr>
        <p:spPr>
          <a:xfrm>
            <a:off x="359410" y="1327150"/>
            <a:ext cx="8715375" cy="360934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and, or e not </a:t>
            </a:r>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imposto = float(input("Imposto: "))</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if imposto &lt; 10:</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    print("Baixo")</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elif imposto &gt;= 10 </a:t>
            </a:r>
            <a:r>
              <a:rPr b="1" lang="pt-BR" sz="1600">
                <a:latin typeface="Courier New"/>
                <a:ea typeface="Courier New"/>
                <a:cs typeface="Courier New"/>
                <a:sym typeface="Courier New"/>
              </a:rPr>
              <a:t>and </a:t>
            </a:r>
            <a:r>
              <a:rPr lang="pt-BR" sz="1600">
                <a:latin typeface="Courier New"/>
                <a:ea typeface="Courier New"/>
                <a:cs typeface="Courier New"/>
                <a:sym typeface="Courier New"/>
              </a:rPr>
              <a:t>imposto &lt;= 27:</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    print("Médio")</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elif imposto &gt; 27 </a:t>
            </a:r>
            <a:r>
              <a:rPr b="1" lang="pt-BR" sz="1600">
                <a:latin typeface="Courier New"/>
                <a:ea typeface="Courier New"/>
                <a:cs typeface="Courier New"/>
                <a:sym typeface="Courier New"/>
              </a:rPr>
              <a:t>and </a:t>
            </a:r>
            <a:r>
              <a:rPr lang="pt-BR" sz="1600">
                <a:latin typeface="Courier New"/>
                <a:ea typeface="Courier New"/>
                <a:cs typeface="Courier New"/>
                <a:sym typeface="Courier New"/>
              </a:rPr>
              <a:t>imposto &lt; 100:</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    print("Alto")</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else:</a:t>
            </a:r>
            <a:endParaRPr sz="16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600">
                <a:latin typeface="Courier New"/>
                <a:ea typeface="Courier New"/>
                <a:cs typeface="Courier New"/>
                <a:sym typeface="Courier New"/>
              </a:rPr>
              <a:t>    print("Imposto inválido")</a:t>
            </a:r>
            <a:endParaRPr sz="1600">
              <a:latin typeface="Courier New"/>
              <a:ea typeface="Courier New"/>
              <a:cs typeface="Courier New"/>
              <a:sym typeface="Courier New"/>
            </a:endParaRPr>
          </a:p>
        </p:txBody>
      </p:sp>
      <p:sp>
        <p:nvSpPr>
          <p:cNvPr id="456" name="Google Shape;456;p3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457" name="Google Shape;457;p30"/>
          <p:cNvSpPr txBox="1"/>
          <p:nvPr/>
        </p:nvSpPr>
        <p:spPr>
          <a:xfrm>
            <a:off x="906145" y="2092325"/>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1"/>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Tabela verdade</a:t>
            </a:r>
            <a:endParaRPr/>
          </a:p>
        </p:txBody>
      </p:sp>
      <p:sp>
        <p:nvSpPr>
          <p:cNvPr id="463" name="Google Shape;463;p3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464" name="Google Shape;464;p31"/>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5" name="Google Shape;465;p31"/>
          <p:cNvPicPr preferRelativeResize="0"/>
          <p:nvPr/>
        </p:nvPicPr>
        <p:blipFill rotWithShape="1">
          <a:blip r:embed="rId3">
            <a:alphaModFix/>
          </a:blip>
          <a:srcRect b="58159" l="60740" r="9790" t="17593"/>
          <a:stretch/>
        </p:blipFill>
        <p:spPr>
          <a:xfrm>
            <a:off x="323850" y="1922780"/>
            <a:ext cx="2299970" cy="1719580"/>
          </a:xfrm>
          <a:prstGeom prst="rect">
            <a:avLst/>
          </a:prstGeom>
          <a:noFill/>
          <a:ln>
            <a:noFill/>
          </a:ln>
        </p:spPr>
      </p:pic>
      <p:pic>
        <p:nvPicPr>
          <p:cNvPr id="466" name="Google Shape;466;p31"/>
          <p:cNvPicPr preferRelativeResize="0"/>
          <p:nvPr/>
        </p:nvPicPr>
        <p:blipFill rotWithShape="1">
          <a:blip r:embed="rId3">
            <a:alphaModFix/>
          </a:blip>
          <a:srcRect b="28935" l="2975" r="58485" t="44634"/>
          <a:stretch/>
        </p:blipFill>
        <p:spPr>
          <a:xfrm>
            <a:off x="2623820" y="1922780"/>
            <a:ext cx="3007995" cy="1874520"/>
          </a:xfrm>
          <a:prstGeom prst="rect">
            <a:avLst/>
          </a:prstGeom>
          <a:noFill/>
          <a:ln>
            <a:noFill/>
          </a:ln>
        </p:spPr>
      </p:pic>
      <p:pic>
        <p:nvPicPr>
          <p:cNvPr id="467" name="Google Shape;467;p31"/>
          <p:cNvPicPr preferRelativeResize="0"/>
          <p:nvPr/>
        </p:nvPicPr>
        <p:blipFill rotWithShape="1">
          <a:blip r:embed="rId3">
            <a:alphaModFix/>
          </a:blip>
          <a:srcRect b="28917" l="55346" r="6114" t="44652"/>
          <a:stretch/>
        </p:blipFill>
        <p:spPr>
          <a:xfrm>
            <a:off x="5722620" y="1922780"/>
            <a:ext cx="3007995" cy="1874520"/>
          </a:xfrm>
          <a:prstGeom prst="rect">
            <a:avLst/>
          </a:prstGeom>
          <a:noFill/>
          <a:ln>
            <a:noFill/>
          </a:ln>
        </p:spPr>
      </p:pic>
      <p:sp>
        <p:nvSpPr>
          <p:cNvPr id="468" name="Google Shape;468;p31"/>
          <p:cNvSpPr txBox="1"/>
          <p:nvPr/>
        </p:nvSpPr>
        <p:spPr>
          <a:xfrm>
            <a:off x="1112520" y="1453515"/>
            <a:ext cx="606425"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not</a:t>
            </a:r>
            <a:endParaRPr b="0" i="0" sz="2400" u="none" cap="none" strike="noStrike">
              <a:solidFill>
                <a:srgbClr val="000000"/>
              </a:solidFill>
              <a:latin typeface="Arial"/>
              <a:ea typeface="Arial"/>
              <a:cs typeface="Arial"/>
              <a:sym typeface="Arial"/>
            </a:endParaRPr>
          </a:p>
        </p:txBody>
      </p:sp>
      <p:sp>
        <p:nvSpPr>
          <p:cNvPr id="469" name="Google Shape;469;p31"/>
          <p:cNvSpPr txBox="1"/>
          <p:nvPr/>
        </p:nvSpPr>
        <p:spPr>
          <a:xfrm>
            <a:off x="3588385" y="1453515"/>
            <a:ext cx="691515"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and</a:t>
            </a:r>
            <a:endParaRPr b="0" i="0" sz="2400" u="none" cap="none" strike="noStrike">
              <a:solidFill>
                <a:srgbClr val="000000"/>
              </a:solidFill>
              <a:latin typeface="Arial"/>
              <a:ea typeface="Arial"/>
              <a:cs typeface="Arial"/>
              <a:sym typeface="Arial"/>
            </a:endParaRPr>
          </a:p>
        </p:txBody>
      </p:sp>
      <p:sp>
        <p:nvSpPr>
          <p:cNvPr id="470" name="Google Shape;470;p31"/>
          <p:cNvSpPr txBox="1"/>
          <p:nvPr/>
        </p:nvSpPr>
        <p:spPr>
          <a:xfrm>
            <a:off x="6876415" y="1453515"/>
            <a:ext cx="454025"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or</a:t>
            </a:r>
            <a:endParaRPr b="0" i="0" sz="2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2"/>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Listas</a:t>
            </a:r>
            <a:endParaRPr/>
          </a:p>
        </p:txBody>
      </p:sp>
      <p:sp>
        <p:nvSpPr>
          <p:cNvPr id="476" name="Google Shape;476;p32"/>
          <p:cNvSpPr txBox="1"/>
          <p:nvPr>
            <p:ph idx="1" type="body"/>
          </p:nvPr>
        </p:nvSpPr>
        <p:spPr>
          <a:xfrm>
            <a:off x="814070" y="1327150"/>
            <a:ext cx="7868285" cy="3618865"/>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estrutura de dados com a sintaxe: []</a:t>
            </a:r>
            <a:endParaRPr/>
          </a:p>
          <a:p>
            <a:pPr indent="-381000" lvl="0" marL="457200" rtl="0" algn="l">
              <a:lnSpc>
                <a:spcPct val="100000"/>
              </a:lnSpc>
              <a:spcBef>
                <a:spcPts val="600"/>
              </a:spcBef>
              <a:spcAft>
                <a:spcPts val="0"/>
              </a:spcAft>
              <a:buSzPts val="2400"/>
              <a:buChar char="▰"/>
            </a:pPr>
            <a:r>
              <a:rPr lang="pt-BR"/>
              <a:t>Os itens são separados por, (vírgula), como em [1, 2, 3].</a:t>
            </a:r>
            <a:endParaRPr/>
          </a:p>
          <a:p>
            <a:pPr indent="-381000" lvl="0" marL="457200" rtl="0" algn="l">
              <a:lnSpc>
                <a:spcPct val="100000"/>
              </a:lnSpc>
              <a:spcBef>
                <a:spcPts val="600"/>
              </a:spcBef>
              <a:spcAft>
                <a:spcPts val="0"/>
              </a:spcAft>
              <a:buSzPts val="2400"/>
              <a:buChar char="▰"/>
            </a:pPr>
            <a:r>
              <a:rPr lang="pt-BR"/>
              <a:t>Exemplos:</a:t>
            </a:r>
            <a:endParaRPr/>
          </a:p>
          <a:p>
            <a:pPr indent="0" lvl="0" marL="76200" rtl="0" algn="l">
              <a:lnSpc>
                <a:spcPct val="100000"/>
              </a:lnSpc>
              <a:spcBef>
                <a:spcPts val="600"/>
              </a:spcBef>
              <a:spcAft>
                <a:spcPts val="0"/>
              </a:spcAft>
              <a:buSzPts val="2400"/>
              <a:buNone/>
            </a:pPr>
            <a:r>
              <a:rPr lang="pt-BR" sz="1800">
                <a:latin typeface="Courier New"/>
                <a:ea typeface="Courier New"/>
                <a:cs typeface="Courier New"/>
                <a:sym typeface="Courier New"/>
              </a:rPr>
              <a:t>lista1 = [1, 2, 3, 4, 5]</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800">
                <a:latin typeface="Courier New"/>
                <a:ea typeface="Courier New"/>
                <a:cs typeface="Courier New"/>
                <a:sym typeface="Courier New"/>
              </a:rPr>
              <a:t>lista_str =['salario', 'imposto']</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800">
                <a:latin typeface="Courier New"/>
                <a:ea typeface="Courier New"/>
                <a:cs typeface="Courier New"/>
                <a:sym typeface="Courier New"/>
              </a:rPr>
              <a:t>lista_mista = [1, 'salario']</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800">
                <a:latin typeface="Courier New"/>
                <a:ea typeface="Courier New"/>
                <a:cs typeface="Courier New"/>
                <a:sym typeface="Courier New"/>
              </a:rPr>
              <a:t>lista_comlista = [[1, 2, 3], 'salario', 10]</a:t>
            </a:r>
            <a:endParaRPr sz="1800">
              <a:latin typeface="Courier New"/>
              <a:ea typeface="Courier New"/>
              <a:cs typeface="Courier New"/>
              <a:sym typeface="Courier New"/>
            </a:endParaRPr>
          </a:p>
          <a:p>
            <a:pPr indent="-381000" lvl="0" marL="457200" rtl="0" algn="l">
              <a:lnSpc>
                <a:spcPct val="100000"/>
              </a:lnSpc>
              <a:spcBef>
                <a:spcPts val="600"/>
              </a:spcBef>
              <a:spcAft>
                <a:spcPts val="0"/>
              </a:spcAft>
              <a:buSzPts val="2400"/>
              <a:buChar char="▰"/>
            </a:pPr>
            <a:r>
              <a:rPr lang="pt-BR" sz="2400"/>
              <a:t>Para acrescentar valores em uma lista:</a:t>
            </a:r>
            <a:endParaRPr sz="2400"/>
          </a:p>
          <a:p>
            <a:pPr indent="-76200" lvl="0" marL="76200" rtl="0" algn="l">
              <a:lnSpc>
                <a:spcPct val="100000"/>
              </a:lnSpc>
              <a:spcBef>
                <a:spcPts val="600"/>
              </a:spcBef>
              <a:spcAft>
                <a:spcPts val="0"/>
              </a:spcAft>
              <a:buSzPts val="2400"/>
              <a:buNone/>
            </a:pPr>
            <a:r>
              <a:rPr lang="pt-BR" sz="1800">
                <a:latin typeface="Courier New"/>
                <a:ea typeface="Courier New"/>
                <a:cs typeface="Courier New"/>
                <a:sym typeface="Courier New"/>
              </a:rPr>
              <a:t>lista1.append(6)</a:t>
            </a:r>
            <a:endParaRPr sz="1800">
              <a:latin typeface="Courier New"/>
              <a:ea typeface="Courier New"/>
              <a:cs typeface="Courier New"/>
              <a:sym typeface="Courier New"/>
            </a:endParaRPr>
          </a:p>
        </p:txBody>
      </p:sp>
      <p:sp>
        <p:nvSpPr>
          <p:cNvPr id="477" name="Google Shape;477;p3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478" name="Google Shape;478;p32"/>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3"/>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Loops com while</a:t>
            </a:r>
            <a:endParaRPr/>
          </a:p>
        </p:txBody>
      </p:sp>
      <p:sp>
        <p:nvSpPr>
          <p:cNvPr id="484" name="Google Shape;484;p33"/>
          <p:cNvSpPr txBox="1"/>
          <p:nvPr>
            <p:ph idx="1" type="body"/>
          </p:nvPr>
        </p:nvSpPr>
        <p:spPr>
          <a:xfrm>
            <a:off x="286385" y="1327150"/>
            <a:ext cx="8340090" cy="3814445"/>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O while em Python avalia uma expressão e executa um bloco até que esta seja avaliada como falsa, tenha uma chamada break ou levante uma exceção sem tratamento.</a:t>
            </a:r>
            <a:endParaRPr/>
          </a:p>
          <a:p>
            <a:pPr indent="0" lvl="0" marL="76200" rtl="0" algn="l">
              <a:lnSpc>
                <a:spcPct val="100000"/>
              </a:lnSpc>
              <a:spcBef>
                <a:spcPts val="600"/>
              </a:spcBef>
              <a:spcAft>
                <a:spcPts val="0"/>
              </a:spcAft>
              <a:buSzPts val="2400"/>
              <a:buNone/>
            </a:pPr>
            <a:r>
              <a:rPr lang="pt-BR" sz="1200">
                <a:latin typeface="Courier New"/>
                <a:ea typeface="Courier New"/>
                <a:cs typeface="Courier New"/>
                <a:sym typeface="Courier New"/>
              </a:rPr>
              <a:t>salario = int(</a:t>
            </a:r>
            <a:r>
              <a:rPr b="1" lang="pt-BR" sz="1200">
                <a:latin typeface="Courier New"/>
                <a:ea typeface="Courier New"/>
                <a:cs typeface="Courier New"/>
                <a:sym typeface="Courier New"/>
              </a:rPr>
              <a:t>input</a:t>
            </a:r>
            <a:r>
              <a:rPr lang="pt-BR" sz="1200">
                <a:latin typeface="Courier New"/>
                <a:ea typeface="Courier New"/>
                <a:cs typeface="Courier New"/>
                <a:sym typeface="Courier New"/>
              </a:rPr>
              <a:t>('Salario? '))</a:t>
            </a:r>
            <a:endParaRPr sz="12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200">
                <a:latin typeface="Courier New"/>
                <a:ea typeface="Courier New"/>
                <a:cs typeface="Courier New"/>
                <a:sym typeface="Courier New"/>
              </a:rPr>
              <a:t>imposto = 27</a:t>
            </a:r>
            <a:endParaRPr sz="12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b="1" lang="pt-BR" sz="1200">
                <a:latin typeface="Courier New"/>
                <a:ea typeface="Courier New"/>
                <a:cs typeface="Courier New"/>
                <a:sym typeface="Courier New"/>
              </a:rPr>
              <a:t>while </a:t>
            </a:r>
            <a:r>
              <a:rPr lang="pt-BR" sz="1200">
                <a:latin typeface="Courier New"/>
                <a:ea typeface="Courier New"/>
                <a:cs typeface="Courier New"/>
                <a:sym typeface="Courier New"/>
              </a:rPr>
              <a:t>imposto &gt; 0</a:t>
            </a:r>
            <a:r>
              <a:rPr b="1" lang="pt-BR"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200">
                <a:latin typeface="Courier New"/>
                <a:ea typeface="Courier New"/>
                <a:cs typeface="Courier New"/>
                <a:sym typeface="Courier New"/>
              </a:rPr>
              <a:t>    imposto = </a:t>
            </a:r>
            <a:r>
              <a:rPr b="1" lang="pt-BR" sz="1200">
                <a:latin typeface="Courier New"/>
                <a:ea typeface="Courier New"/>
                <a:cs typeface="Courier New"/>
                <a:sym typeface="Courier New"/>
              </a:rPr>
              <a:t>input</a:t>
            </a:r>
            <a:r>
              <a:rPr lang="pt-BR" sz="1200">
                <a:latin typeface="Courier New"/>
                <a:ea typeface="Courier New"/>
                <a:cs typeface="Courier New"/>
                <a:sym typeface="Courier New"/>
              </a:rPr>
              <a:t>('Imposto ou (0) para sair: ')</a:t>
            </a:r>
            <a:endParaRPr sz="12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200">
                <a:latin typeface="Courier New"/>
                <a:ea typeface="Courier New"/>
                <a:cs typeface="Courier New"/>
                <a:sym typeface="Courier New"/>
              </a:rPr>
              <a:t>    </a:t>
            </a:r>
            <a:r>
              <a:rPr b="1" lang="pt-BR" sz="1200">
                <a:latin typeface="Courier New"/>
                <a:ea typeface="Courier New"/>
                <a:cs typeface="Courier New"/>
                <a:sym typeface="Courier New"/>
              </a:rPr>
              <a:t>if not</a:t>
            </a:r>
            <a:r>
              <a:rPr lang="pt-BR" sz="1200">
                <a:latin typeface="Courier New"/>
                <a:ea typeface="Courier New"/>
                <a:cs typeface="Courier New"/>
                <a:sym typeface="Courier New"/>
              </a:rPr>
              <a:t> imposto:</a:t>
            </a:r>
            <a:endParaRPr sz="12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200">
                <a:latin typeface="Courier New"/>
                <a:ea typeface="Courier New"/>
                <a:cs typeface="Courier New"/>
                <a:sym typeface="Courier New"/>
              </a:rPr>
              <a:t>        imposto = 27</a:t>
            </a:r>
            <a:endParaRPr sz="12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200">
                <a:latin typeface="Courier New"/>
                <a:ea typeface="Courier New"/>
                <a:cs typeface="Courier New"/>
                <a:sym typeface="Courier New"/>
              </a:rPr>
              <a:t>    </a:t>
            </a:r>
            <a:r>
              <a:rPr b="1" lang="pt-BR" sz="1200">
                <a:latin typeface="Courier New"/>
                <a:ea typeface="Courier New"/>
                <a:cs typeface="Courier New"/>
                <a:sym typeface="Courier New"/>
              </a:rPr>
              <a:t>else</a:t>
            </a:r>
            <a:r>
              <a:rPr lang="pt-BR"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200">
                <a:latin typeface="Courier New"/>
                <a:ea typeface="Courier New"/>
                <a:cs typeface="Courier New"/>
                <a:sym typeface="Courier New"/>
              </a:rPr>
              <a:t>        imposto = </a:t>
            </a:r>
            <a:r>
              <a:rPr b="1" lang="pt-BR" sz="1200">
                <a:latin typeface="Courier New"/>
                <a:ea typeface="Courier New"/>
                <a:cs typeface="Courier New"/>
                <a:sym typeface="Courier New"/>
              </a:rPr>
              <a:t>float</a:t>
            </a:r>
            <a:r>
              <a:rPr lang="pt-BR" sz="1200">
                <a:latin typeface="Courier New"/>
                <a:ea typeface="Courier New"/>
                <a:cs typeface="Courier New"/>
                <a:sym typeface="Courier New"/>
              </a:rPr>
              <a:t>(imposto)</a:t>
            </a:r>
            <a:endParaRPr sz="12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b="1" lang="pt-BR" sz="1200">
                <a:latin typeface="Courier New"/>
                <a:ea typeface="Courier New"/>
                <a:cs typeface="Courier New"/>
                <a:sym typeface="Courier New"/>
              </a:rPr>
              <a:t>print</a:t>
            </a:r>
            <a:r>
              <a:rPr lang="pt-BR" sz="1200">
                <a:latin typeface="Courier New"/>
                <a:ea typeface="Courier New"/>
                <a:cs typeface="Courier New"/>
                <a:sym typeface="Courier New"/>
              </a:rPr>
              <a:t>(f"Valor real: {salario - (salario * (imposto * 0.01))}")</a:t>
            </a:r>
            <a:endParaRPr sz="1200">
              <a:latin typeface="Courier New"/>
              <a:ea typeface="Courier New"/>
              <a:cs typeface="Courier New"/>
              <a:sym typeface="Courier New"/>
            </a:endParaRPr>
          </a:p>
        </p:txBody>
      </p:sp>
      <p:sp>
        <p:nvSpPr>
          <p:cNvPr id="485" name="Google Shape;485;p3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486" name="Google Shape;486;p33"/>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3"/>
          <p:cNvSpPr/>
          <p:nvPr/>
        </p:nvSpPr>
        <p:spPr>
          <a:xfrm>
            <a:off x="467995" y="3309620"/>
            <a:ext cx="360680" cy="252730"/>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8" name="Google Shape;488;p33"/>
          <p:cNvSpPr/>
          <p:nvPr/>
        </p:nvSpPr>
        <p:spPr>
          <a:xfrm>
            <a:off x="467995" y="3566160"/>
            <a:ext cx="360680" cy="252730"/>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9" name="Google Shape;489;p33"/>
          <p:cNvSpPr/>
          <p:nvPr/>
        </p:nvSpPr>
        <p:spPr>
          <a:xfrm>
            <a:off x="467995" y="3822700"/>
            <a:ext cx="690245" cy="252730"/>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0" name="Google Shape;490;p33"/>
          <p:cNvSpPr/>
          <p:nvPr/>
        </p:nvSpPr>
        <p:spPr>
          <a:xfrm>
            <a:off x="467995" y="4335780"/>
            <a:ext cx="690245" cy="252730"/>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1" name="Google Shape;491;p33"/>
          <p:cNvSpPr/>
          <p:nvPr/>
        </p:nvSpPr>
        <p:spPr>
          <a:xfrm>
            <a:off x="467995" y="4079240"/>
            <a:ext cx="360680" cy="252730"/>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4"/>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Loops com for</a:t>
            </a:r>
            <a:endParaRPr/>
          </a:p>
        </p:txBody>
      </p:sp>
      <p:sp>
        <p:nvSpPr>
          <p:cNvPr id="497" name="Google Shape;497;p34"/>
          <p:cNvSpPr txBox="1"/>
          <p:nvPr>
            <p:ph idx="1" type="body"/>
          </p:nvPr>
        </p:nvSpPr>
        <p:spPr>
          <a:xfrm>
            <a:off x="814070" y="1327150"/>
            <a:ext cx="7820025" cy="381635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O </a:t>
            </a:r>
            <a:r>
              <a:rPr b="1" lang="pt-BR"/>
              <a:t>for </a:t>
            </a:r>
            <a:r>
              <a:rPr lang="pt-BR"/>
              <a:t>faz, para cada elemento da lista, uma atribuição do elemento corrente à variável definida no comando e executa o bloco de código associado a essa variável disponível. Assim como o while, ele também pode ser parado por um </a:t>
            </a:r>
            <a:r>
              <a:rPr b="1" lang="pt-BR"/>
              <a:t>break </a:t>
            </a:r>
            <a:r>
              <a:rPr lang="pt-BR"/>
              <a:t>ou por uma </a:t>
            </a:r>
            <a:r>
              <a:rPr b="1" lang="pt-BR"/>
              <a:t>exceção </a:t>
            </a:r>
            <a:r>
              <a:rPr lang="pt-BR"/>
              <a:t>não tratada. </a:t>
            </a:r>
            <a:endParaRPr/>
          </a:p>
          <a:p>
            <a:pPr indent="0" lvl="0" marL="76200" rtl="0" algn="l">
              <a:lnSpc>
                <a:spcPct val="100000"/>
              </a:lnSpc>
              <a:spcBef>
                <a:spcPts val="600"/>
              </a:spcBef>
              <a:spcAft>
                <a:spcPts val="0"/>
              </a:spcAft>
              <a:buSzPts val="2400"/>
              <a:buNone/>
            </a:pPr>
            <a:br>
              <a:rPr lang="pt-BR" sz="2000">
                <a:latin typeface="Courier New"/>
                <a:ea typeface="Courier New"/>
                <a:cs typeface="Courier New"/>
                <a:sym typeface="Courier New"/>
              </a:rPr>
            </a:br>
            <a:r>
              <a:rPr lang="pt-BR" sz="2000">
                <a:latin typeface="Courier New"/>
                <a:ea typeface="Courier New"/>
                <a:cs typeface="Courier New"/>
                <a:sym typeface="Courier New"/>
              </a:rPr>
              <a:t>impostos = ['MEI', 'Simples','ICMS','IPI']</a:t>
            </a:r>
            <a:endParaRPr sz="20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b="1" lang="pt-BR" sz="2000">
                <a:latin typeface="Courier New"/>
                <a:ea typeface="Courier New"/>
                <a:cs typeface="Courier New"/>
                <a:sym typeface="Courier New"/>
              </a:rPr>
              <a:t>for </a:t>
            </a:r>
            <a:r>
              <a:rPr lang="pt-BR" sz="2000">
                <a:latin typeface="Courier New"/>
                <a:ea typeface="Courier New"/>
                <a:cs typeface="Courier New"/>
                <a:sym typeface="Courier New"/>
              </a:rPr>
              <a:t>imposto </a:t>
            </a:r>
            <a:r>
              <a:rPr b="1" lang="pt-BR" sz="2000">
                <a:latin typeface="Courier New"/>
                <a:ea typeface="Courier New"/>
                <a:cs typeface="Courier New"/>
                <a:sym typeface="Courier New"/>
              </a:rPr>
              <a:t>in </a:t>
            </a:r>
            <a:r>
              <a:rPr lang="pt-BR" sz="2000">
                <a:latin typeface="Courier New"/>
                <a:ea typeface="Courier New"/>
                <a:cs typeface="Courier New"/>
                <a:sym typeface="Courier New"/>
              </a:rPr>
              <a:t>impostos:</a:t>
            </a:r>
            <a:endParaRPr sz="20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2000">
                <a:latin typeface="Courier New"/>
                <a:ea typeface="Courier New"/>
                <a:cs typeface="Courier New"/>
                <a:sym typeface="Courier New"/>
              </a:rPr>
              <a:t>    </a:t>
            </a:r>
            <a:r>
              <a:rPr b="1" lang="pt-BR" sz="2000">
                <a:latin typeface="Courier New"/>
                <a:ea typeface="Courier New"/>
                <a:cs typeface="Courier New"/>
                <a:sym typeface="Courier New"/>
              </a:rPr>
              <a:t>if </a:t>
            </a:r>
            <a:r>
              <a:rPr lang="pt-BR" sz="2000">
                <a:latin typeface="Courier New"/>
                <a:ea typeface="Courier New"/>
                <a:cs typeface="Courier New"/>
                <a:sym typeface="Courier New"/>
              </a:rPr>
              <a:t>imposto.</a:t>
            </a:r>
            <a:r>
              <a:rPr b="1" lang="pt-BR" sz="2000">
                <a:latin typeface="Courier New"/>
                <a:ea typeface="Courier New"/>
                <a:cs typeface="Courier New"/>
                <a:sym typeface="Courier New"/>
              </a:rPr>
              <a:t>startswith</a:t>
            </a:r>
            <a:r>
              <a:rPr lang="pt-BR" sz="2000">
                <a:latin typeface="Courier New"/>
                <a:ea typeface="Courier New"/>
                <a:cs typeface="Courier New"/>
                <a:sym typeface="Courier New"/>
              </a:rPr>
              <a:t>('S'):</a:t>
            </a:r>
            <a:endParaRPr sz="20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2000">
                <a:latin typeface="Courier New"/>
                <a:ea typeface="Courier New"/>
                <a:cs typeface="Courier New"/>
                <a:sym typeface="Courier New"/>
              </a:rPr>
              <a:t>        </a:t>
            </a:r>
            <a:r>
              <a:rPr b="1" lang="pt-BR" sz="2000">
                <a:latin typeface="Courier New"/>
                <a:ea typeface="Courier New"/>
                <a:cs typeface="Courier New"/>
                <a:sym typeface="Courier New"/>
              </a:rPr>
              <a:t>print</a:t>
            </a:r>
            <a:r>
              <a:rPr lang="pt-BR" sz="2000">
                <a:latin typeface="Courier New"/>
                <a:ea typeface="Courier New"/>
                <a:cs typeface="Courier New"/>
                <a:sym typeface="Courier New"/>
              </a:rPr>
              <a:t>(imposto)</a:t>
            </a:r>
            <a:endParaRPr sz="2000">
              <a:latin typeface="Courier New"/>
              <a:ea typeface="Courier New"/>
              <a:cs typeface="Courier New"/>
              <a:sym typeface="Courier New"/>
            </a:endParaRPr>
          </a:p>
        </p:txBody>
      </p:sp>
      <p:sp>
        <p:nvSpPr>
          <p:cNvPr id="498" name="Google Shape;498;p3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499" name="Google Shape;499;p34"/>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4"/>
          <p:cNvSpPr/>
          <p:nvPr/>
        </p:nvSpPr>
        <p:spPr>
          <a:xfrm>
            <a:off x="1043940" y="4300220"/>
            <a:ext cx="473710" cy="287655"/>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01" name="Google Shape;501;p34"/>
          <p:cNvSpPr/>
          <p:nvPr/>
        </p:nvSpPr>
        <p:spPr>
          <a:xfrm>
            <a:off x="1043940" y="4659630"/>
            <a:ext cx="1012190" cy="287655"/>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5"/>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Importação de módulos</a:t>
            </a:r>
            <a:endParaRPr/>
          </a:p>
        </p:txBody>
      </p:sp>
      <p:sp>
        <p:nvSpPr>
          <p:cNvPr id="507" name="Google Shape;507;p35"/>
          <p:cNvSpPr txBox="1"/>
          <p:nvPr>
            <p:ph idx="1" type="body"/>
          </p:nvPr>
        </p:nvSpPr>
        <p:spPr>
          <a:xfrm>
            <a:off x="177800" y="1111885"/>
            <a:ext cx="8772525" cy="4106545"/>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Uma forma de utilizar código já pronto a partir de bibliotecas (módulos) disponíveis.</a:t>
            </a:r>
            <a:endParaRPr/>
          </a:p>
          <a:p>
            <a:pPr indent="0" lvl="0" marL="76200" rtl="0" algn="l">
              <a:lnSpc>
                <a:spcPct val="100000"/>
              </a:lnSpc>
              <a:spcBef>
                <a:spcPts val="600"/>
              </a:spcBef>
              <a:spcAft>
                <a:spcPts val="0"/>
              </a:spcAft>
              <a:buSzPts val="2400"/>
              <a:buNone/>
            </a:pPr>
            <a:r>
              <a:rPr b="1" lang="pt-BR">
                <a:latin typeface="Courier New"/>
                <a:ea typeface="Courier New"/>
                <a:cs typeface="Courier New"/>
                <a:sym typeface="Courier New"/>
              </a:rPr>
              <a:t>import </a:t>
            </a:r>
            <a:r>
              <a:rPr lang="pt-BR">
                <a:latin typeface="Courier New"/>
                <a:ea typeface="Courier New"/>
                <a:cs typeface="Courier New"/>
                <a:sym typeface="Courier New"/>
              </a:rPr>
              <a:t>math</a:t>
            </a:r>
            <a:endParaRPr>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b="1" lang="pt-BR">
                <a:latin typeface="Courier New"/>
                <a:ea typeface="Courier New"/>
                <a:cs typeface="Courier New"/>
                <a:sym typeface="Courier New"/>
              </a:rPr>
              <a:t>print</a:t>
            </a:r>
            <a:r>
              <a:rPr lang="pt-BR">
                <a:latin typeface="Courier New"/>
                <a:ea typeface="Courier New"/>
                <a:cs typeface="Courier New"/>
                <a:sym typeface="Courier New"/>
              </a:rPr>
              <a:t>(</a:t>
            </a:r>
            <a:r>
              <a:rPr b="1" lang="pt-BR">
                <a:latin typeface="Courier New"/>
                <a:ea typeface="Courier New"/>
                <a:cs typeface="Courier New"/>
                <a:sym typeface="Courier New"/>
              </a:rPr>
              <a:t>math</a:t>
            </a:r>
            <a:r>
              <a:rPr lang="pt-BR">
                <a:latin typeface="Courier New"/>
                <a:ea typeface="Courier New"/>
                <a:cs typeface="Courier New"/>
                <a:sym typeface="Courier New"/>
              </a:rPr>
              <a:t>.</a:t>
            </a:r>
            <a:r>
              <a:rPr b="1" lang="pt-BR">
                <a:latin typeface="Courier New"/>
                <a:ea typeface="Courier New"/>
                <a:cs typeface="Courier New"/>
                <a:sym typeface="Courier New"/>
              </a:rPr>
              <a:t>sqrt</a:t>
            </a:r>
            <a:r>
              <a:rPr lang="pt-BR">
                <a:latin typeface="Courier New"/>
                <a:ea typeface="Courier New"/>
                <a:cs typeface="Courier New"/>
                <a:sym typeface="Courier New"/>
              </a:rPr>
              <a:t>(9))</a:t>
            </a:r>
            <a:endParaRPr>
              <a:latin typeface="Courier New"/>
              <a:ea typeface="Courier New"/>
              <a:cs typeface="Courier New"/>
              <a:sym typeface="Courier New"/>
            </a:endParaRPr>
          </a:p>
          <a:p>
            <a:pPr indent="-381000" lvl="0" marL="457200" rtl="0" algn="l">
              <a:lnSpc>
                <a:spcPct val="100000"/>
              </a:lnSpc>
              <a:spcBef>
                <a:spcPts val="600"/>
              </a:spcBef>
              <a:spcAft>
                <a:spcPts val="0"/>
              </a:spcAft>
              <a:buSzPts val="2400"/>
              <a:buChar char="▰"/>
            </a:pPr>
            <a:r>
              <a:rPr lang="pt-BR"/>
              <a:t>Para visualizar os métodos disponíveis em um módulo:</a:t>
            </a:r>
            <a:endParaRPr/>
          </a:p>
          <a:p>
            <a:pPr indent="0" lvl="0" marL="76200" rtl="0" algn="l">
              <a:lnSpc>
                <a:spcPct val="100000"/>
              </a:lnSpc>
              <a:spcBef>
                <a:spcPts val="600"/>
              </a:spcBef>
              <a:spcAft>
                <a:spcPts val="0"/>
              </a:spcAft>
              <a:buSzPts val="2400"/>
              <a:buNone/>
            </a:pPr>
            <a:r>
              <a:rPr b="1" lang="pt-BR">
                <a:latin typeface="Courier New"/>
                <a:ea typeface="Courier New"/>
                <a:cs typeface="Courier New"/>
                <a:sym typeface="Courier New"/>
              </a:rPr>
              <a:t>dir</a:t>
            </a:r>
            <a:r>
              <a:rPr lang="pt-BR">
                <a:latin typeface="Courier New"/>
                <a:ea typeface="Courier New"/>
                <a:cs typeface="Courier New"/>
                <a:sym typeface="Courier New"/>
              </a:rPr>
              <a:t>(math)</a:t>
            </a:r>
            <a:endParaRPr>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400">
                <a:latin typeface="Courier New"/>
                <a:ea typeface="Courier New"/>
                <a:cs typeface="Courier New"/>
                <a:sym typeface="Courier New"/>
              </a:rPr>
              <a:t>'acos', 'acosh', 'asin', 'asinh', 'atan', 'atan2', 'atanh', 'ceil', 'copysign', 'cos', 'cosh', 'degrees', 'e', 'erf', 'erfc', 'exp', 'expm1', 'fabs', 'factorial', 'floor', 'fmod', 'frexp', 'fsum', 'gamma', 'gcd', 'hypot', 'inf', 'isclose', 'isfinite', 'isinf', 'isnan', 'ldexp', 'lgamma', 'log', 'log10', 'log1p', 'log2', 'modf', 'nan', 'pi', 'pow', 'radians', 'remainder', 'sin', 'sinh', 'sqrt', 'tan', 'tanh', 'tau', 'trunc'</a:t>
            </a:r>
            <a:endParaRPr sz="1800">
              <a:latin typeface="Courier New"/>
              <a:ea typeface="Courier New"/>
              <a:cs typeface="Courier New"/>
              <a:sym typeface="Courier New"/>
            </a:endParaRPr>
          </a:p>
        </p:txBody>
      </p:sp>
      <p:sp>
        <p:nvSpPr>
          <p:cNvPr id="508" name="Google Shape;508;p3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509" name="Google Shape;509;p35"/>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6"/>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Funções</a:t>
            </a:r>
            <a:endParaRPr/>
          </a:p>
        </p:txBody>
      </p:sp>
      <p:sp>
        <p:nvSpPr>
          <p:cNvPr id="515" name="Google Shape;515;p36"/>
          <p:cNvSpPr txBox="1"/>
          <p:nvPr>
            <p:ph idx="1" type="body"/>
          </p:nvPr>
        </p:nvSpPr>
        <p:spPr>
          <a:xfrm>
            <a:off x="392430" y="1327150"/>
            <a:ext cx="8051165" cy="314579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Functions in Python provide organized, reusable and modular code to perform a set of specific actions.</a:t>
            </a:r>
            <a:endParaRPr/>
          </a:p>
          <a:p>
            <a:pPr indent="-381000" lvl="0" marL="457200" rtl="0" algn="l">
              <a:lnSpc>
                <a:spcPct val="100000"/>
              </a:lnSpc>
              <a:spcBef>
                <a:spcPts val="600"/>
              </a:spcBef>
              <a:spcAft>
                <a:spcPts val="0"/>
              </a:spcAft>
              <a:buSzPts val="2400"/>
              <a:buChar char="▰"/>
            </a:pPr>
            <a:r>
              <a:rPr lang="pt-BR"/>
              <a:t>Functions simplify the coding process, prevent redundant logic, and make the code easier to follow. </a:t>
            </a:r>
            <a:endParaRPr/>
          </a:p>
          <a:p>
            <a:pPr indent="0" lvl="0" marL="76200" rtl="0" algn="l">
              <a:lnSpc>
                <a:spcPct val="100000"/>
              </a:lnSpc>
              <a:spcBef>
                <a:spcPts val="600"/>
              </a:spcBef>
              <a:spcAft>
                <a:spcPts val="0"/>
              </a:spcAft>
              <a:buSzPts val="2400"/>
              <a:buNone/>
            </a:pPr>
            <a:r>
              <a:rPr b="1" lang="pt-BR" sz="1800">
                <a:latin typeface="Courier New"/>
                <a:ea typeface="Courier New"/>
                <a:cs typeface="Courier New"/>
                <a:sym typeface="Courier New"/>
              </a:rPr>
              <a:t>def </a:t>
            </a:r>
            <a:r>
              <a:rPr lang="pt-BR" sz="1800">
                <a:latin typeface="Courier New"/>
                <a:ea typeface="Courier New"/>
                <a:cs typeface="Courier New"/>
                <a:sym typeface="Courier New"/>
              </a:rPr>
              <a:t>greet():</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print</a:t>
            </a:r>
            <a:r>
              <a:rPr lang="pt-BR" sz="1800">
                <a:latin typeface="Courier New"/>
                <a:ea typeface="Courier New"/>
                <a:cs typeface="Courier New"/>
                <a:sym typeface="Courier New"/>
              </a:rPr>
              <a:t>("Hello")</a:t>
            </a:r>
            <a:endParaRPr sz="1800">
              <a:latin typeface="Courier New"/>
              <a:ea typeface="Courier New"/>
              <a:cs typeface="Courier New"/>
              <a:sym typeface="Courier New"/>
            </a:endParaRPr>
          </a:p>
          <a:p>
            <a:pPr indent="-381000" lvl="0" marL="457200" rtl="0" algn="l">
              <a:lnSpc>
                <a:spcPct val="100000"/>
              </a:lnSpc>
              <a:spcBef>
                <a:spcPts val="600"/>
              </a:spcBef>
              <a:spcAft>
                <a:spcPts val="0"/>
              </a:spcAft>
              <a:buSzPts val="2400"/>
              <a:buChar char="▰"/>
            </a:pPr>
            <a:r>
              <a:rPr lang="pt-BR" sz="2400"/>
              <a:t>Let’s call the defined greet() function</a:t>
            </a:r>
            <a:r>
              <a:rPr lang="pt-BR"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800">
                <a:latin typeface="Courier New"/>
                <a:ea typeface="Courier New"/>
                <a:cs typeface="Courier New"/>
                <a:sym typeface="Courier New"/>
              </a:rPr>
              <a:t>greet()</a:t>
            </a:r>
            <a:endParaRPr sz="1800">
              <a:latin typeface="Courier New"/>
              <a:ea typeface="Courier New"/>
              <a:cs typeface="Courier New"/>
              <a:sym typeface="Courier New"/>
            </a:endParaRPr>
          </a:p>
        </p:txBody>
      </p:sp>
      <p:sp>
        <p:nvSpPr>
          <p:cNvPr id="516" name="Google Shape;516;p3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517" name="Google Shape;517;p36"/>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6"/>
          <p:cNvSpPr/>
          <p:nvPr/>
        </p:nvSpPr>
        <p:spPr>
          <a:xfrm>
            <a:off x="611505" y="3292475"/>
            <a:ext cx="473710" cy="287655"/>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7"/>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Funções com parâmetros</a:t>
            </a:r>
            <a:endParaRPr/>
          </a:p>
        </p:txBody>
      </p:sp>
      <p:sp>
        <p:nvSpPr>
          <p:cNvPr id="524" name="Google Shape;524;p37"/>
          <p:cNvSpPr txBox="1"/>
          <p:nvPr>
            <p:ph idx="1" type="body"/>
          </p:nvPr>
        </p:nvSpPr>
        <p:spPr>
          <a:xfrm>
            <a:off x="675005" y="1325245"/>
            <a:ext cx="7593330" cy="3764915"/>
          </a:xfrm>
          <a:prstGeom prst="rect">
            <a:avLst/>
          </a:prstGeom>
          <a:noFill/>
          <a:ln>
            <a:noFill/>
          </a:ln>
        </p:spPr>
        <p:txBody>
          <a:bodyPr anchorCtr="0" anchor="t" bIns="91425" lIns="91425" spcFirstLastPara="1" rIns="91425" wrap="square" tIns="91425">
            <a:noAutofit/>
          </a:bodyPr>
          <a:lstStyle/>
          <a:p>
            <a:pPr indent="0" lvl="0" marL="76200" rtl="0" algn="l">
              <a:lnSpc>
                <a:spcPct val="100000"/>
              </a:lnSpc>
              <a:spcBef>
                <a:spcPts val="600"/>
              </a:spcBef>
              <a:spcAft>
                <a:spcPts val="0"/>
              </a:spcAft>
              <a:buSzPts val="2400"/>
              <a:buNone/>
            </a:pPr>
            <a:r>
              <a:rPr b="1" lang="pt-BR" sz="1800">
                <a:latin typeface="Courier New"/>
                <a:ea typeface="Courier New"/>
                <a:cs typeface="Courier New"/>
                <a:sym typeface="Courier New"/>
              </a:rPr>
              <a:t>def </a:t>
            </a:r>
            <a:r>
              <a:rPr lang="pt-BR" sz="1800">
                <a:latin typeface="Courier New"/>
                <a:ea typeface="Courier New"/>
                <a:cs typeface="Courier New"/>
                <a:sym typeface="Courier New"/>
              </a:rPr>
              <a:t>greet(language):</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if </a:t>
            </a:r>
            <a:r>
              <a:rPr lang="pt-BR" sz="1800">
                <a:latin typeface="Courier New"/>
                <a:ea typeface="Courier New"/>
                <a:cs typeface="Courier New"/>
                <a:sym typeface="Courier New"/>
              </a:rPr>
              <a:t>language </a:t>
            </a:r>
            <a:r>
              <a:rPr b="1" lang="pt-BR" sz="1800">
                <a:latin typeface="Courier New"/>
                <a:ea typeface="Courier New"/>
                <a:cs typeface="Courier New"/>
                <a:sym typeface="Courier New"/>
              </a:rPr>
              <a:t>==</a:t>
            </a:r>
            <a:r>
              <a:rPr lang="pt-BR" sz="1800">
                <a:latin typeface="Courier New"/>
                <a:ea typeface="Courier New"/>
                <a:cs typeface="Courier New"/>
                <a:sym typeface="Courier New"/>
              </a:rPr>
              <a:t> "en:</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print</a:t>
            </a:r>
            <a:r>
              <a:rPr lang="pt-BR" sz="1800">
                <a:latin typeface="Courier New"/>
                <a:ea typeface="Courier New"/>
                <a:cs typeface="Courier New"/>
                <a:sym typeface="Courier New"/>
              </a:rPr>
              <a:t>("Hello")</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elif </a:t>
            </a:r>
            <a:r>
              <a:rPr lang="pt-BR" sz="1800">
                <a:latin typeface="Courier New"/>
                <a:ea typeface="Courier New"/>
                <a:cs typeface="Courier New"/>
                <a:sym typeface="Courier New"/>
              </a:rPr>
              <a:t>language </a:t>
            </a:r>
            <a:r>
              <a:rPr b="1" lang="pt-BR" sz="1800">
                <a:latin typeface="Courier New"/>
                <a:ea typeface="Courier New"/>
                <a:cs typeface="Courier New"/>
                <a:sym typeface="Courier New"/>
              </a:rPr>
              <a:t>==</a:t>
            </a:r>
            <a:r>
              <a:rPr lang="pt-BR" sz="1800">
                <a:latin typeface="Courier New"/>
                <a:ea typeface="Courier New"/>
                <a:cs typeface="Courier New"/>
                <a:sym typeface="Courier New"/>
              </a:rPr>
              <a:t> "it:</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print</a:t>
            </a:r>
            <a:r>
              <a:rPr lang="pt-BR" sz="1800">
                <a:latin typeface="Courier New"/>
                <a:ea typeface="Courier New"/>
                <a:cs typeface="Courier New"/>
                <a:sym typeface="Courier New"/>
              </a:rPr>
              <a:t>("Ciao")</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elif </a:t>
            </a:r>
            <a:r>
              <a:rPr lang="pt-BR" sz="1800">
                <a:latin typeface="Courier New"/>
                <a:ea typeface="Courier New"/>
                <a:cs typeface="Courier New"/>
                <a:sym typeface="Courier New"/>
              </a:rPr>
              <a:t>language </a:t>
            </a:r>
            <a:r>
              <a:rPr b="1" lang="pt-BR" sz="1800">
                <a:latin typeface="Courier New"/>
                <a:ea typeface="Courier New"/>
                <a:cs typeface="Courier New"/>
                <a:sym typeface="Courier New"/>
              </a:rPr>
              <a:t>==</a:t>
            </a:r>
            <a:r>
              <a:rPr lang="pt-BR" sz="1800">
                <a:latin typeface="Courier New"/>
                <a:ea typeface="Courier New"/>
                <a:cs typeface="Courier New"/>
                <a:sym typeface="Courier New"/>
              </a:rPr>
              <a:t> "es":</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print</a:t>
            </a:r>
            <a:r>
              <a:rPr lang="pt-BR" sz="1800">
                <a:latin typeface="Courier New"/>
                <a:ea typeface="Courier New"/>
                <a:cs typeface="Courier New"/>
                <a:sym typeface="Courier New"/>
              </a:rPr>
              <a:t>("¡Hola!")</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else</a:t>
            </a:r>
            <a:r>
              <a:rPr lang="pt-BR"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800">
                <a:latin typeface="Courier New"/>
                <a:ea typeface="Courier New"/>
                <a:cs typeface="Courier New"/>
                <a:sym typeface="Courier New"/>
              </a:rPr>
              <a:t>        </a:t>
            </a:r>
            <a:r>
              <a:rPr b="1" lang="pt-BR" sz="1800">
                <a:latin typeface="Courier New"/>
                <a:ea typeface="Courier New"/>
                <a:cs typeface="Courier New"/>
                <a:sym typeface="Courier New"/>
              </a:rPr>
              <a:t>print</a:t>
            </a:r>
            <a:r>
              <a:rPr lang="pt-BR" sz="1800">
                <a:latin typeface="Courier New"/>
                <a:ea typeface="Courier New"/>
                <a:cs typeface="Courier New"/>
                <a:sym typeface="Courier New"/>
              </a:rPr>
              <a:t>("Olá")</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lang="pt-BR" sz="1800">
                <a:latin typeface="Courier New"/>
                <a:ea typeface="Courier New"/>
                <a:cs typeface="Courier New"/>
                <a:sym typeface="Courier New"/>
              </a:rPr>
              <a:t>greet("it")</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t/>
            </a:r>
            <a:endParaRPr sz="18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t/>
            </a:r>
            <a:endParaRPr sz="1800">
              <a:latin typeface="Courier New"/>
              <a:ea typeface="Courier New"/>
              <a:cs typeface="Courier New"/>
              <a:sym typeface="Courier New"/>
            </a:endParaRPr>
          </a:p>
        </p:txBody>
      </p:sp>
      <p:sp>
        <p:nvSpPr>
          <p:cNvPr id="525" name="Google Shape;525;p3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526" name="Google Shape;526;p37"/>
          <p:cNvSpPr/>
          <p:nvPr/>
        </p:nvSpPr>
        <p:spPr>
          <a:xfrm>
            <a:off x="899795" y="1707515"/>
            <a:ext cx="473710" cy="287655"/>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27" name="Google Shape;527;p37"/>
          <p:cNvSpPr/>
          <p:nvPr/>
        </p:nvSpPr>
        <p:spPr>
          <a:xfrm>
            <a:off x="899795" y="2057400"/>
            <a:ext cx="997585" cy="287655"/>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28" name="Google Shape;528;p37"/>
          <p:cNvSpPr/>
          <p:nvPr/>
        </p:nvSpPr>
        <p:spPr>
          <a:xfrm>
            <a:off x="899795" y="2407285"/>
            <a:ext cx="473710" cy="287655"/>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29" name="Google Shape;529;p37"/>
          <p:cNvSpPr/>
          <p:nvPr/>
        </p:nvSpPr>
        <p:spPr>
          <a:xfrm>
            <a:off x="899795" y="3107055"/>
            <a:ext cx="473710" cy="287655"/>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30" name="Google Shape;530;p37"/>
          <p:cNvSpPr/>
          <p:nvPr/>
        </p:nvSpPr>
        <p:spPr>
          <a:xfrm>
            <a:off x="899795" y="3806825"/>
            <a:ext cx="473710" cy="287655"/>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31" name="Google Shape;531;p37"/>
          <p:cNvSpPr/>
          <p:nvPr/>
        </p:nvSpPr>
        <p:spPr>
          <a:xfrm>
            <a:off x="899795" y="2757170"/>
            <a:ext cx="997585" cy="287655"/>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32" name="Google Shape;532;p37"/>
          <p:cNvSpPr/>
          <p:nvPr/>
        </p:nvSpPr>
        <p:spPr>
          <a:xfrm>
            <a:off x="899795" y="3456940"/>
            <a:ext cx="997585" cy="287655"/>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33" name="Google Shape;533;p37"/>
          <p:cNvSpPr/>
          <p:nvPr/>
        </p:nvSpPr>
        <p:spPr>
          <a:xfrm>
            <a:off x="899795" y="4156710"/>
            <a:ext cx="997585" cy="287655"/>
          </a:xfrm>
          <a:prstGeom prst="rect">
            <a:avLst/>
          </a:prstGeom>
          <a:solidFill>
            <a:schemeClr val="lt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8"/>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Exercícios</a:t>
            </a:r>
            <a:endParaRPr/>
          </a:p>
        </p:txBody>
      </p:sp>
      <p:sp>
        <p:nvSpPr>
          <p:cNvPr id="539" name="Google Shape;539;p38"/>
          <p:cNvSpPr txBox="1"/>
          <p:nvPr>
            <p:ph idx="1" type="body"/>
          </p:nvPr>
        </p:nvSpPr>
        <p:spPr>
          <a:xfrm>
            <a:off x="272415" y="1327150"/>
            <a:ext cx="8474710" cy="3611245"/>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2000"/>
              <a:t>1) Faça um Programa que peça dois números e imprima o maior deles.</a:t>
            </a:r>
            <a:endParaRPr sz="2000"/>
          </a:p>
          <a:p>
            <a:pPr indent="-381000" lvl="0" marL="457200" rtl="0" algn="l">
              <a:lnSpc>
                <a:spcPct val="100000"/>
              </a:lnSpc>
              <a:spcBef>
                <a:spcPts val="600"/>
              </a:spcBef>
              <a:spcAft>
                <a:spcPts val="0"/>
              </a:spcAft>
              <a:buSzPts val="2400"/>
              <a:buChar char="▰"/>
            </a:pPr>
            <a:r>
              <a:rPr lang="pt-BR" sz="2000"/>
              <a:t>2) Faça um Programa que peça um número e mostre na tela se o valor é positivo ou negativo.</a:t>
            </a:r>
            <a:endParaRPr sz="2000"/>
          </a:p>
          <a:p>
            <a:pPr indent="-381000" lvl="0" marL="457200" rtl="0" algn="l">
              <a:lnSpc>
                <a:spcPct val="100000"/>
              </a:lnSpc>
              <a:spcBef>
                <a:spcPts val="600"/>
              </a:spcBef>
              <a:spcAft>
                <a:spcPts val="0"/>
              </a:spcAft>
              <a:buSzPts val="2400"/>
              <a:buChar char="▰"/>
            </a:pPr>
            <a:r>
              <a:rPr lang="pt-BR" sz="2000"/>
              <a:t>3) Faça um Programa que verifique se uma letra digitada é "F" ou "M". Conforme a letra imprimir: F - Feminino, M - Masculino, Opção Inválida.</a:t>
            </a:r>
            <a:endParaRPr sz="2000"/>
          </a:p>
          <a:p>
            <a:pPr indent="-381000" lvl="0" marL="457200" rtl="0" algn="l">
              <a:lnSpc>
                <a:spcPct val="100000"/>
              </a:lnSpc>
              <a:spcBef>
                <a:spcPts val="600"/>
              </a:spcBef>
              <a:spcAft>
                <a:spcPts val="0"/>
              </a:spcAft>
              <a:buSzPts val="2400"/>
              <a:buChar char="▰"/>
            </a:pPr>
            <a:r>
              <a:rPr lang="pt-BR" sz="2000"/>
              <a:t>4) Faça um Programa que verifique se uma letra digitada é vogal ou consoante.</a:t>
            </a:r>
            <a:endParaRPr sz="2000"/>
          </a:p>
          <a:p>
            <a:pPr indent="-381000" lvl="0" marL="457200" rtl="0" algn="l">
              <a:lnSpc>
                <a:spcPct val="100000"/>
              </a:lnSpc>
              <a:spcBef>
                <a:spcPts val="600"/>
              </a:spcBef>
              <a:spcAft>
                <a:spcPts val="0"/>
              </a:spcAft>
              <a:buSzPts val="2400"/>
              <a:buChar char="▰"/>
            </a:pPr>
            <a:r>
              <a:rPr lang="pt-BR" sz="2000"/>
              <a:t>5) Faça um Programa que leia três números e mostre o maior deles.</a:t>
            </a:r>
            <a:endParaRPr sz="2000"/>
          </a:p>
          <a:p>
            <a:pPr indent="-381000" lvl="0" marL="457200" rtl="0" algn="l">
              <a:lnSpc>
                <a:spcPct val="100000"/>
              </a:lnSpc>
              <a:spcBef>
                <a:spcPts val="600"/>
              </a:spcBef>
              <a:spcAft>
                <a:spcPts val="0"/>
              </a:spcAft>
              <a:buSzPts val="2400"/>
              <a:buChar char="▰"/>
            </a:pPr>
            <a:r>
              <a:rPr lang="pt-BR" sz="2000"/>
              <a:t>6) Faça um Programa que leia três números e mostre o maior e o menor deles.</a:t>
            </a:r>
            <a:endParaRPr sz="2000"/>
          </a:p>
        </p:txBody>
      </p:sp>
      <p:sp>
        <p:nvSpPr>
          <p:cNvPr id="540" name="Google Shape;540;p3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541" name="Google Shape;541;p38"/>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547" name="Google Shape;547;p39"/>
          <p:cNvSpPr txBox="1"/>
          <p:nvPr/>
        </p:nvSpPr>
        <p:spPr>
          <a:xfrm>
            <a:off x="463550" y="0"/>
            <a:ext cx="3426460" cy="3136265"/>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pt-BR" sz="12000" u="none" cap="none" strike="noStrike">
                <a:solidFill>
                  <a:srgbClr val="3F5378"/>
                </a:solidFill>
                <a:latin typeface="Roboto Condensed"/>
                <a:ea typeface="Roboto Condensed"/>
                <a:cs typeface="Roboto Condensed"/>
                <a:sym typeface="Roboto Condensed"/>
              </a:rPr>
              <a:t>Dia 3</a:t>
            </a:r>
            <a:endParaRPr b="1" i="0" sz="12000" u="none" cap="none" strike="noStrike">
              <a:solidFill>
                <a:srgbClr val="3F5378"/>
              </a:solidFill>
              <a:latin typeface="Roboto Condensed"/>
              <a:ea typeface="Roboto Condensed"/>
              <a:cs typeface="Roboto Condensed"/>
              <a:sym typeface="Roboto Condensed"/>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Agenda</a:t>
            </a:r>
            <a:endParaRPr/>
          </a:p>
        </p:txBody>
      </p:sp>
      <p:sp>
        <p:nvSpPr>
          <p:cNvPr id="227" name="Google Shape;227;p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grpSp>
        <p:nvGrpSpPr>
          <p:cNvPr id="228" name="Google Shape;228;p4"/>
          <p:cNvGrpSpPr/>
          <p:nvPr/>
        </p:nvGrpSpPr>
        <p:grpSpPr>
          <a:xfrm>
            <a:off x="293683" y="574116"/>
            <a:ext cx="309041" cy="403123"/>
            <a:chOff x="590250" y="244200"/>
            <a:chExt cx="407975" cy="532175"/>
          </a:xfrm>
        </p:grpSpPr>
        <p:sp>
          <p:nvSpPr>
            <p:cNvPr id="229" name="Google Shape;229;p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 name="Google Shape;243;p4"/>
          <p:cNvSpPr txBox="1"/>
          <p:nvPr>
            <p:ph idx="1" type="body"/>
          </p:nvPr>
        </p:nvSpPr>
        <p:spPr>
          <a:xfrm>
            <a:off x="251460" y="1348740"/>
            <a:ext cx="4437380" cy="376301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pt-BR" sz="1400"/>
              <a:t>Dia 03</a:t>
            </a:r>
            <a:endParaRPr sz="1400"/>
          </a:p>
          <a:p>
            <a:pPr indent="-355600" lvl="0" marL="457200" rtl="0" algn="l">
              <a:lnSpc>
                <a:spcPct val="100000"/>
              </a:lnSpc>
              <a:spcBef>
                <a:spcPts val="600"/>
              </a:spcBef>
              <a:spcAft>
                <a:spcPts val="0"/>
              </a:spcAft>
              <a:buSzPts val="2000"/>
              <a:buChar char="▰"/>
            </a:pPr>
            <a:r>
              <a:rPr lang="pt-BR" sz="1400"/>
              <a:t>Arquivos CSV</a:t>
            </a:r>
            <a:endParaRPr sz="1400"/>
          </a:p>
          <a:p>
            <a:pPr indent="-355600" lvl="1" marL="914400" rtl="0" algn="l">
              <a:lnSpc>
                <a:spcPct val="100000"/>
              </a:lnSpc>
              <a:spcBef>
                <a:spcPts val="1000"/>
              </a:spcBef>
              <a:spcAft>
                <a:spcPts val="0"/>
              </a:spcAft>
              <a:buSzPts val="2000"/>
              <a:buChar char="▻"/>
            </a:pPr>
            <a:r>
              <a:rPr lang="pt-BR" sz="1400"/>
              <a:t>Conceitos</a:t>
            </a:r>
            <a:endParaRPr sz="1400"/>
          </a:p>
          <a:p>
            <a:pPr indent="-355600" lvl="1" marL="914400" rtl="0" algn="l">
              <a:lnSpc>
                <a:spcPct val="100000"/>
              </a:lnSpc>
              <a:spcBef>
                <a:spcPts val="1000"/>
              </a:spcBef>
              <a:spcAft>
                <a:spcPts val="0"/>
              </a:spcAft>
              <a:buSzPts val="2000"/>
              <a:buChar char="▻"/>
            </a:pPr>
            <a:r>
              <a:rPr lang="pt-BR" sz="1400"/>
              <a:t>Biblioteca Pandas</a:t>
            </a:r>
            <a:endParaRPr sz="1400"/>
          </a:p>
          <a:p>
            <a:pPr indent="-355600" lvl="1" marL="914400" rtl="0" algn="l">
              <a:lnSpc>
                <a:spcPct val="100000"/>
              </a:lnSpc>
              <a:spcBef>
                <a:spcPts val="1000"/>
              </a:spcBef>
              <a:spcAft>
                <a:spcPts val="0"/>
              </a:spcAft>
              <a:buSzPts val="2000"/>
              <a:buChar char="▻"/>
            </a:pPr>
            <a:r>
              <a:rPr lang="pt-BR" sz="1400"/>
              <a:t>Dataframes</a:t>
            </a:r>
            <a:endParaRPr sz="1400"/>
          </a:p>
          <a:p>
            <a:pPr indent="-355600" lvl="1" marL="914400" rtl="0" algn="l">
              <a:lnSpc>
                <a:spcPct val="100000"/>
              </a:lnSpc>
              <a:spcBef>
                <a:spcPts val="1000"/>
              </a:spcBef>
              <a:spcAft>
                <a:spcPts val="0"/>
              </a:spcAft>
              <a:buSzPts val="2000"/>
              <a:buChar char="▻"/>
            </a:pPr>
            <a:r>
              <a:rPr lang="pt-BR" sz="1400"/>
              <a:t>Importação de dados de arquivos CSV com pandas</a:t>
            </a:r>
            <a:endParaRPr sz="1400"/>
          </a:p>
          <a:p>
            <a:pPr indent="-355600" lvl="0" marL="457200" rtl="0" algn="l">
              <a:lnSpc>
                <a:spcPct val="100000"/>
              </a:lnSpc>
              <a:spcBef>
                <a:spcPts val="600"/>
              </a:spcBef>
              <a:spcAft>
                <a:spcPts val="0"/>
              </a:spcAft>
              <a:buSzPts val="2000"/>
              <a:buChar char="▰"/>
            </a:pPr>
            <a:r>
              <a:rPr lang="pt-BR" sz="1400"/>
              <a:t>Conceitos básicos de estatística descritiva:</a:t>
            </a:r>
            <a:endParaRPr sz="1400"/>
          </a:p>
          <a:p>
            <a:pPr indent="-355600" lvl="1" marL="914400" rtl="0" algn="l">
              <a:lnSpc>
                <a:spcPct val="100000"/>
              </a:lnSpc>
              <a:spcBef>
                <a:spcPts val="1000"/>
              </a:spcBef>
              <a:spcAft>
                <a:spcPts val="0"/>
              </a:spcAft>
              <a:buSzPts val="2000"/>
              <a:buChar char="▻"/>
            </a:pPr>
            <a:r>
              <a:rPr lang="pt-BR" sz="1400"/>
              <a:t>Média aritmética simples</a:t>
            </a:r>
            <a:endParaRPr sz="1400"/>
          </a:p>
          <a:p>
            <a:pPr indent="-355600" lvl="3" marL="914400" rtl="0" algn="l">
              <a:lnSpc>
                <a:spcPct val="100000"/>
              </a:lnSpc>
              <a:spcBef>
                <a:spcPts val="1000"/>
              </a:spcBef>
              <a:spcAft>
                <a:spcPts val="0"/>
              </a:spcAft>
              <a:buSzPts val="2000"/>
              <a:buChar char="▻"/>
            </a:pPr>
            <a:r>
              <a:rPr lang="pt-BR" sz="1400"/>
              <a:t>Mediana</a:t>
            </a:r>
            <a:endParaRPr sz="1400"/>
          </a:p>
          <a:p>
            <a:pPr indent="-355600" lvl="3" marL="914400" rtl="0" algn="l">
              <a:lnSpc>
                <a:spcPct val="100000"/>
              </a:lnSpc>
              <a:spcBef>
                <a:spcPts val="1000"/>
              </a:spcBef>
              <a:spcAft>
                <a:spcPts val="0"/>
              </a:spcAft>
              <a:buSzPts val="2000"/>
              <a:buChar char="▻"/>
            </a:pPr>
            <a:r>
              <a:rPr lang="pt-BR" sz="1400"/>
              <a:t>Moda</a:t>
            </a:r>
            <a:endParaRPr sz="1400"/>
          </a:p>
        </p:txBody>
      </p:sp>
      <p:sp>
        <p:nvSpPr>
          <p:cNvPr id="244" name="Google Shape;244;p4"/>
          <p:cNvSpPr/>
          <p:nvPr/>
        </p:nvSpPr>
        <p:spPr>
          <a:xfrm>
            <a:off x="4572000" y="1348105"/>
            <a:ext cx="4258945" cy="3763010"/>
          </a:xfrm>
          <a:prstGeom prst="rect">
            <a:avLst/>
          </a:prstGeom>
          <a:noFill/>
          <a:ln>
            <a:noFill/>
          </a:ln>
        </p:spPr>
        <p:txBody>
          <a:bodyPr anchorCtr="0" anchor="t" bIns="91425" lIns="91425" spcFirstLastPara="1" rIns="91425" wrap="square" tIns="91425">
            <a:noAutofit/>
          </a:bodyPr>
          <a:lstStyle/>
          <a:p>
            <a:pPr indent="-355600" lvl="1" marL="914400" marR="0" rtl="0" algn="l">
              <a:lnSpc>
                <a:spcPct val="100000"/>
              </a:lnSpc>
              <a:spcBef>
                <a:spcPts val="0"/>
              </a:spcBef>
              <a:spcAft>
                <a:spcPts val="0"/>
              </a:spcAft>
              <a:buClr>
                <a:schemeClr val="accent4"/>
              </a:buClr>
              <a:buSzPts val="2000"/>
              <a:buFont typeface="Roboto Condensed Light"/>
              <a:buChar char="▻"/>
            </a:pPr>
            <a:r>
              <a:rPr b="0" i="0" lang="pt-BR" sz="1400" u="none" cap="none" strike="noStrike">
                <a:solidFill>
                  <a:schemeClr val="dk1"/>
                </a:solidFill>
                <a:latin typeface="Roboto Condensed Light"/>
                <a:ea typeface="Roboto Condensed Light"/>
                <a:cs typeface="Roboto Condensed Light"/>
                <a:sym typeface="Roboto Condensed Light"/>
              </a:rPr>
              <a:t>Amplitude</a:t>
            </a:r>
            <a:endParaRPr b="0" i="0" sz="1400" u="none" cap="none" strike="noStrike">
              <a:solidFill>
                <a:schemeClr val="dk1"/>
              </a:solidFill>
              <a:latin typeface="Roboto Condensed Light"/>
              <a:ea typeface="Roboto Condensed Light"/>
              <a:cs typeface="Roboto Condensed Light"/>
              <a:sym typeface="Roboto Condensed Light"/>
            </a:endParaRPr>
          </a:p>
          <a:p>
            <a:pPr indent="-355600" lvl="1" marL="914400" marR="0" rtl="0" algn="l">
              <a:lnSpc>
                <a:spcPct val="100000"/>
              </a:lnSpc>
              <a:spcBef>
                <a:spcPts val="1000"/>
              </a:spcBef>
              <a:spcAft>
                <a:spcPts val="0"/>
              </a:spcAft>
              <a:buClr>
                <a:schemeClr val="accent4"/>
              </a:buClr>
              <a:buSzPts val="2000"/>
              <a:buFont typeface="Roboto Condensed Light"/>
              <a:buChar char="▻"/>
            </a:pPr>
            <a:r>
              <a:rPr b="0" i="0" lang="pt-BR" sz="1400" u="none" cap="none" strike="noStrike">
                <a:solidFill>
                  <a:schemeClr val="dk1"/>
                </a:solidFill>
                <a:latin typeface="Roboto Condensed Light"/>
                <a:ea typeface="Roboto Condensed Light"/>
                <a:cs typeface="Roboto Condensed Light"/>
                <a:sym typeface="Roboto Condensed Light"/>
              </a:rPr>
              <a:t>Variância</a:t>
            </a:r>
            <a:endParaRPr b="0" i="0" sz="1400" u="none" cap="none" strike="noStrike">
              <a:solidFill>
                <a:schemeClr val="dk1"/>
              </a:solidFill>
              <a:latin typeface="Roboto Condensed Light"/>
              <a:ea typeface="Roboto Condensed Light"/>
              <a:cs typeface="Roboto Condensed Light"/>
              <a:sym typeface="Roboto Condensed Light"/>
            </a:endParaRPr>
          </a:p>
          <a:p>
            <a:pPr indent="-355600" lvl="1" marL="914400" marR="0" rtl="0" algn="l">
              <a:lnSpc>
                <a:spcPct val="100000"/>
              </a:lnSpc>
              <a:spcBef>
                <a:spcPts val="1000"/>
              </a:spcBef>
              <a:spcAft>
                <a:spcPts val="0"/>
              </a:spcAft>
              <a:buClr>
                <a:schemeClr val="accent4"/>
              </a:buClr>
              <a:buSzPts val="2000"/>
              <a:buFont typeface="Roboto Condensed Light"/>
              <a:buChar char="▻"/>
            </a:pPr>
            <a:r>
              <a:rPr b="0" i="0" lang="pt-BR" sz="1400" u="none" cap="none" strike="noStrike">
                <a:solidFill>
                  <a:schemeClr val="dk1"/>
                </a:solidFill>
                <a:latin typeface="Roboto Condensed Light"/>
                <a:ea typeface="Roboto Condensed Light"/>
                <a:cs typeface="Roboto Condensed Light"/>
                <a:sym typeface="Roboto Condensed Light"/>
              </a:rPr>
              <a:t>Desvio padrão</a:t>
            </a:r>
            <a:endParaRPr b="0" i="0" sz="1400" u="none" cap="none" strike="noStrike">
              <a:solidFill>
                <a:schemeClr val="dk1"/>
              </a:solidFill>
              <a:latin typeface="Roboto Condensed Light"/>
              <a:ea typeface="Roboto Condensed Light"/>
              <a:cs typeface="Roboto Condensed Light"/>
              <a:sym typeface="Roboto Condensed Light"/>
            </a:endParaRPr>
          </a:p>
          <a:p>
            <a:pPr indent="-355600" lvl="3" marL="914400" marR="0" rtl="0" algn="l">
              <a:lnSpc>
                <a:spcPct val="100000"/>
              </a:lnSpc>
              <a:spcBef>
                <a:spcPts val="1000"/>
              </a:spcBef>
              <a:spcAft>
                <a:spcPts val="0"/>
              </a:spcAft>
              <a:buClr>
                <a:schemeClr val="accent4"/>
              </a:buClr>
              <a:buSzPts val="2000"/>
              <a:buFont typeface="Roboto Condensed Light"/>
              <a:buChar char="▻"/>
            </a:pPr>
            <a:r>
              <a:rPr b="0" i="0" lang="pt-BR" sz="1400" u="none" cap="none" strike="noStrike">
                <a:solidFill>
                  <a:schemeClr val="dk1"/>
                </a:solidFill>
                <a:latin typeface="Roboto Condensed Light"/>
                <a:ea typeface="Roboto Condensed Light"/>
                <a:cs typeface="Roboto Condensed Light"/>
                <a:sym typeface="Roboto Condensed Light"/>
              </a:rPr>
              <a:t>Visualização de dados</a:t>
            </a:r>
            <a:endParaRPr b="0" i="0" sz="1400" u="none" cap="none" strike="noStrike">
              <a:solidFill>
                <a:schemeClr val="dk1"/>
              </a:solidFill>
              <a:latin typeface="Roboto Condensed Light"/>
              <a:ea typeface="Roboto Condensed Light"/>
              <a:cs typeface="Roboto Condensed Light"/>
              <a:sym typeface="Roboto Condensed Light"/>
            </a:endParaRPr>
          </a:p>
          <a:p>
            <a:pPr indent="-355600" lvl="1" marL="914400" marR="0" rtl="0" algn="l">
              <a:lnSpc>
                <a:spcPct val="100000"/>
              </a:lnSpc>
              <a:spcBef>
                <a:spcPts val="1000"/>
              </a:spcBef>
              <a:spcAft>
                <a:spcPts val="0"/>
              </a:spcAft>
              <a:buClr>
                <a:schemeClr val="accent4"/>
              </a:buClr>
              <a:buSzPts val="2000"/>
              <a:buFont typeface="Roboto Condensed Light"/>
              <a:buChar char="▻"/>
            </a:pPr>
            <a:r>
              <a:rPr b="0" i="0" lang="pt-BR" sz="1400" u="none" cap="none" strike="noStrike">
                <a:solidFill>
                  <a:schemeClr val="dk1"/>
                </a:solidFill>
                <a:latin typeface="Roboto Condensed Light"/>
                <a:ea typeface="Roboto Condensed Light"/>
                <a:cs typeface="Roboto Condensed Light"/>
                <a:sym typeface="Roboto Condensed Light"/>
              </a:rPr>
              <a:t>Exercícios</a:t>
            </a:r>
            <a:endParaRPr b="0" i="0" sz="1400" u="none" cap="none" strike="noStrike">
              <a:solidFill>
                <a:schemeClr val="dk1"/>
              </a:solidFill>
              <a:latin typeface="Roboto Condensed Light"/>
              <a:ea typeface="Roboto Condensed Light"/>
              <a:cs typeface="Roboto Condensed Light"/>
              <a:sym typeface="Roboto Condensed Light"/>
            </a:endParaRPr>
          </a:p>
          <a:p>
            <a:pPr indent="-355600" lvl="0" marL="457200" marR="0" rtl="0" algn="l">
              <a:lnSpc>
                <a:spcPct val="100000"/>
              </a:lnSpc>
              <a:spcBef>
                <a:spcPts val="600"/>
              </a:spcBef>
              <a:spcAft>
                <a:spcPts val="0"/>
              </a:spcAft>
              <a:buClr>
                <a:schemeClr val="accent4"/>
              </a:buClr>
              <a:buSzPts val="2000"/>
              <a:buFont typeface="Roboto Condensed Light"/>
              <a:buChar char="▰"/>
            </a:pPr>
            <a:r>
              <a:rPr b="0" i="0" lang="pt-BR" sz="1400" u="none" cap="none" strike="noStrike">
                <a:solidFill>
                  <a:schemeClr val="dk1"/>
                </a:solidFill>
                <a:latin typeface="Roboto Condensed Light"/>
                <a:ea typeface="Roboto Condensed Light"/>
                <a:cs typeface="Roboto Condensed Light"/>
                <a:sym typeface="Roboto Condensed Light"/>
              </a:rPr>
              <a:t>Dia 04</a:t>
            </a:r>
            <a:endParaRPr b="0" i="0" sz="1400" u="none" cap="none" strike="noStrike">
              <a:solidFill>
                <a:schemeClr val="dk1"/>
              </a:solidFill>
              <a:latin typeface="Roboto Condensed Light"/>
              <a:ea typeface="Roboto Condensed Light"/>
              <a:cs typeface="Roboto Condensed Light"/>
              <a:sym typeface="Roboto Condensed Light"/>
            </a:endParaRPr>
          </a:p>
          <a:p>
            <a:pPr indent="-355600" lvl="1" marL="914400" marR="0" rtl="0" algn="l">
              <a:lnSpc>
                <a:spcPct val="100000"/>
              </a:lnSpc>
              <a:spcBef>
                <a:spcPts val="1000"/>
              </a:spcBef>
              <a:spcAft>
                <a:spcPts val="0"/>
              </a:spcAft>
              <a:buClr>
                <a:schemeClr val="accent4"/>
              </a:buClr>
              <a:buSzPts val="2000"/>
              <a:buFont typeface="Roboto Condensed Light"/>
              <a:buChar char="▻"/>
            </a:pPr>
            <a:r>
              <a:rPr b="0" i="0" lang="pt-BR" sz="1400" u="none" cap="none" strike="noStrike">
                <a:solidFill>
                  <a:schemeClr val="dk1"/>
                </a:solidFill>
                <a:latin typeface="Roboto Condensed Light"/>
                <a:ea typeface="Roboto Condensed Light"/>
                <a:cs typeface="Roboto Condensed Light"/>
                <a:sym typeface="Roboto Condensed Light"/>
              </a:rPr>
              <a:t>Github</a:t>
            </a:r>
            <a:endParaRPr b="0" i="0" sz="1400" u="none" cap="none" strike="noStrike">
              <a:solidFill>
                <a:schemeClr val="dk1"/>
              </a:solidFill>
              <a:latin typeface="Roboto Condensed Light"/>
              <a:ea typeface="Roboto Condensed Light"/>
              <a:cs typeface="Roboto Condensed Light"/>
              <a:sym typeface="Roboto Condensed Light"/>
            </a:endParaRPr>
          </a:p>
          <a:p>
            <a:pPr indent="-355600" lvl="1" marL="914400" marR="0" rtl="0" algn="l">
              <a:lnSpc>
                <a:spcPct val="100000"/>
              </a:lnSpc>
              <a:spcBef>
                <a:spcPts val="1000"/>
              </a:spcBef>
              <a:spcAft>
                <a:spcPts val="0"/>
              </a:spcAft>
              <a:buClr>
                <a:schemeClr val="accent4"/>
              </a:buClr>
              <a:buSzPts val="2000"/>
              <a:buFont typeface="Roboto Condensed Light"/>
              <a:buChar char="▻"/>
            </a:pPr>
            <a:r>
              <a:rPr b="0" i="0" lang="pt-BR" sz="1400" u="none" cap="none" strike="noStrike">
                <a:solidFill>
                  <a:schemeClr val="dk1"/>
                </a:solidFill>
                <a:latin typeface="Roboto Condensed Light"/>
                <a:ea typeface="Roboto Condensed Light"/>
                <a:cs typeface="Roboto Condensed Light"/>
                <a:sym typeface="Roboto Condensed Light"/>
              </a:rPr>
              <a:t>Biblioteca chempy</a:t>
            </a:r>
            <a:endParaRPr b="0" i="0" sz="1400" u="none" cap="none" strike="noStrike">
              <a:solidFill>
                <a:schemeClr val="dk1"/>
              </a:solidFill>
              <a:latin typeface="Roboto Condensed Light"/>
              <a:ea typeface="Roboto Condensed Light"/>
              <a:cs typeface="Roboto Condensed Light"/>
              <a:sym typeface="Roboto Condensed Light"/>
            </a:endParaRPr>
          </a:p>
          <a:p>
            <a:pPr indent="-355600" lvl="1" marL="914400" marR="0" rtl="0" algn="l">
              <a:lnSpc>
                <a:spcPct val="100000"/>
              </a:lnSpc>
              <a:spcBef>
                <a:spcPts val="1000"/>
              </a:spcBef>
              <a:spcAft>
                <a:spcPts val="0"/>
              </a:spcAft>
              <a:buClr>
                <a:schemeClr val="accent4"/>
              </a:buClr>
              <a:buSzPts val="2000"/>
              <a:buFont typeface="Roboto Condensed Light"/>
              <a:buChar char="▻"/>
            </a:pPr>
            <a:r>
              <a:rPr b="0" i="0" lang="pt-BR" sz="1400" u="none" cap="none" strike="noStrike">
                <a:solidFill>
                  <a:schemeClr val="dk1"/>
                </a:solidFill>
                <a:latin typeface="Roboto Condensed Light"/>
                <a:ea typeface="Roboto Condensed Light"/>
                <a:cs typeface="Roboto Condensed Light"/>
                <a:sym typeface="Roboto Condensed Light"/>
              </a:rPr>
              <a:t>Exercícios</a:t>
            </a:r>
            <a:endParaRPr b="0" i="0" sz="1400" u="none" cap="none" strike="noStrike">
              <a:solidFill>
                <a:schemeClr val="dk1"/>
              </a:solidFill>
              <a:latin typeface="Roboto Condensed Light"/>
              <a:ea typeface="Roboto Condensed Light"/>
              <a:cs typeface="Roboto Condensed Light"/>
              <a:sym typeface="Roboto Condensed Light"/>
            </a:endParaRPr>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0"/>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Recapitulação</a:t>
            </a:r>
            <a:endParaRPr/>
          </a:p>
        </p:txBody>
      </p:sp>
      <p:sp>
        <p:nvSpPr>
          <p:cNvPr id="553" name="Google Shape;553;p40"/>
          <p:cNvSpPr txBox="1"/>
          <p:nvPr>
            <p:ph idx="1" type="body"/>
          </p:nvPr>
        </p:nvSpPr>
        <p:spPr>
          <a:xfrm>
            <a:off x="354330" y="1327150"/>
            <a:ext cx="8122920" cy="314579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2000"/>
              <a:t>Exercício</a:t>
            </a:r>
            <a:endParaRPr sz="2000"/>
          </a:p>
        </p:txBody>
      </p:sp>
      <p:sp>
        <p:nvSpPr>
          <p:cNvPr id="554" name="Google Shape;554;p4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555" name="Google Shape;555;p40"/>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6"/>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Estatística descritiva básica</a:t>
            </a:r>
            <a:endParaRPr/>
          </a:p>
        </p:txBody>
      </p:sp>
      <p:sp>
        <p:nvSpPr>
          <p:cNvPr id="561" name="Google Shape;561;p46"/>
          <p:cNvSpPr txBox="1"/>
          <p:nvPr>
            <p:ph idx="1" type="body"/>
          </p:nvPr>
        </p:nvSpPr>
        <p:spPr>
          <a:xfrm>
            <a:off x="435610" y="1327150"/>
            <a:ext cx="7352665" cy="314579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A </a:t>
            </a:r>
            <a:r>
              <a:rPr b="1" lang="pt-BR">
                <a:latin typeface="Roboto Condensed"/>
                <a:ea typeface="Roboto Condensed"/>
                <a:cs typeface="Roboto Condensed"/>
                <a:sym typeface="Roboto Condensed"/>
              </a:rPr>
              <a:t>estatística descritiva</a:t>
            </a:r>
            <a:r>
              <a:rPr lang="pt-BR"/>
              <a:t> é um ramo da estatística que aplica várias das muitas técnicas usadas para </a:t>
            </a:r>
            <a:r>
              <a:rPr b="1" lang="pt-BR">
                <a:latin typeface="Roboto Condensed"/>
                <a:ea typeface="Roboto Condensed"/>
                <a:cs typeface="Roboto Condensed"/>
                <a:sym typeface="Roboto Condensed"/>
              </a:rPr>
              <a:t>sumarizar um conjunto de dados</a:t>
            </a:r>
            <a:r>
              <a:rPr lang="pt-BR"/>
              <a:t>.</a:t>
            </a:r>
            <a:endParaRPr/>
          </a:p>
          <a:p>
            <a:pPr indent="0" lvl="0" marL="457200" rtl="0" algn="l">
              <a:lnSpc>
                <a:spcPct val="100000"/>
              </a:lnSpc>
              <a:spcBef>
                <a:spcPts val="600"/>
              </a:spcBef>
              <a:spcAft>
                <a:spcPts val="0"/>
              </a:spcAft>
              <a:buSzPts val="2400"/>
              <a:buNone/>
            </a:pPr>
            <a:r>
              <a:t/>
            </a:r>
            <a:endParaRPr/>
          </a:p>
        </p:txBody>
      </p:sp>
      <p:sp>
        <p:nvSpPr>
          <p:cNvPr id="562" name="Google Shape;562;p4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563" name="Google Shape;563;p46"/>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7"/>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Medidas de posição</a:t>
            </a:r>
            <a:endParaRPr/>
          </a:p>
        </p:txBody>
      </p:sp>
      <p:sp>
        <p:nvSpPr>
          <p:cNvPr id="569" name="Google Shape;569;p47"/>
          <p:cNvSpPr txBox="1"/>
          <p:nvPr>
            <p:ph idx="1" type="body"/>
          </p:nvPr>
        </p:nvSpPr>
        <p:spPr>
          <a:xfrm>
            <a:off x="560705" y="1327150"/>
            <a:ext cx="7739380" cy="314579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Servem para localizar a distribuição dos dados sobre o eixo de variação da variável em questão. </a:t>
            </a:r>
            <a:endParaRPr/>
          </a:p>
          <a:p>
            <a:pPr indent="-381000" lvl="0" marL="457200" rtl="0" algn="l">
              <a:lnSpc>
                <a:spcPct val="100000"/>
              </a:lnSpc>
              <a:spcBef>
                <a:spcPts val="600"/>
              </a:spcBef>
              <a:spcAft>
                <a:spcPts val="0"/>
              </a:spcAft>
              <a:buSzPts val="2400"/>
              <a:buChar char="▰"/>
            </a:pPr>
            <a:r>
              <a:rPr lang="pt-BR"/>
              <a:t>Os principais tipos são a </a:t>
            </a:r>
            <a:r>
              <a:rPr b="1" lang="pt-BR">
                <a:latin typeface="Roboto Condensed"/>
                <a:ea typeface="Roboto Condensed"/>
                <a:cs typeface="Roboto Condensed"/>
                <a:sym typeface="Roboto Condensed"/>
              </a:rPr>
              <a:t>média aritmética simples, mediana e moda.</a:t>
            </a:r>
            <a:endParaRPr b="1">
              <a:latin typeface="Roboto Condensed"/>
              <a:ea typeface="Roboto Condensed"/>
              <a:cs typeface="Roboto Condensed"/>
              <a:sym typeface="Roboto Condensed"/>
            </a:endParaRPr>
          </a:p>
        </p:txBody>
      </p:sp>
      <p:sp>
        <p:nvSpPr>
          <p:cNvPr id="570" name="Google Shape;570;p4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571" name="Google Shape;571;p47"/>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8"/>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Medidas de posição</a:t>
            </a:r>
            <a:br>
              <a:rPr lang="pt-BR"/>
            </a:br>
            <a:r>
              <a:rPr lang="pt-BR"/>
              <a:t>Média aritmética simples</a:t>
            </a:r>
            <a:endParaRPr/>
          </a:p>
        </p:txBody>
      </p:sp>
      <p:sp>
        <p:nvSpPr>
          <p:cNvPr id="577" name="Google Shape;577;p48"/>
          <p:cNvSpPr txBox="1"/>
          <p:nvPr>
            <p:ph idx="1" type="body"/>
          </p:nvPr>
        </p:nvSpPr>
        <p:spPr>
          <a:xfrm>
            <a:off x="608975" y="1327150"/>
            <a:ext cx="8009400" cy="9804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É a </a:t>
            </a:r>
            <a:r>
              <a:rPr b="1" lang="pt-BR">
                <a:latin typeface="Roboto Condensed"/>
                <a:ea typeface="Roboto Condensed"/>
                <a:cs typeface="Roboto Condensed"/>
                <a:sym typeface="Roboto Condensed"/>
              </a:rPr>
              <a:t>média aritmética</a:t>
            </a:r>
            <a:r>
              <a:rPr lang="pt-BR"/>
              <a:t> mais utilizada, que é obtida dividindo-se a soma de todas as observações pelo número delas.</a:t>
            </a:r>
            <a:endParaRPr/>
          </a:p>
        </p:txBody>
      </p:sp>
      <p:sp>
        <p:nvSpPr>
          <p:cNvPr id="578" name="Google Shape;578;p4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579" name="Google Shape;579;p48"/>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80" name="Google Shape;580;p48"/>
          <p:cNvPicPr preferRelativeResize="0"/>
          <p:nvPr/>
        </p:nvPicPr>
        <p:blipFill rotWithShape="1">
          <a:blip r:embed="rId3">
            <a:alphaModFix/>
          </a:blip>
          <a:srcRect b="0" l="0" r="0" t="0"/>
          <a:stretch/>
        </p:blipFill>
        <p:spPr>
          <a:xfrm>
            <a:off x="1931300" y="2900475"/>
            <a:ext cx="4375368" cy="766200"/>
          </a:xfrm>
          <a:prstGeom prst="rect">
            <a:avLst/>
          </a:prstGeom>
          <a:noFill/>
          <a:ln>
            <a:noFill/>
          </a:ln>
        </p:spPr>
      </p:pic>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g146df8dfee0_0_3"/>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Medidas de posição</a:t>
            </a:r>
            <a:br>
              <a:rPr lang="pt-BR"/>
            </a:br>
            <a:r>
              <a:rPr lang="pt-BR"/>
              <a:t>Média aritmética simples</a:t>
            </a:r>
            <a:endParaRPr/>
          </a:p>
        </p:txBody>
      </p:sp>
      <p:sp>
        <p:nvSpPr>
          <p:cNvPr id="586" name="Google Shape;586;g146df8dfee0_0_3"/>
          <p:cNvSpPr txBox="1"/>
          <p:nvPr>
            <p:ph idx="1" type="body"/>
          </p:nvPr>
        </p:nvSpPr>
        <p:spPr>
          <a:xfrm>
            <a:off x="608975" y="1327150"/>
            <a:ext cx="8009400" cy="9804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Exemplo de aplicação da </a:t>
            </a:r>
            <a:r>
              <a:rPr b="1" lang="pt-BR">
                <a:latin typeface="Roboto Condensed"/>
                <a:ea typeface="Roboto Condensed"/>
                <a:cs typeface="Roboto Condensed"/>
                <a:sym typeface="Roboto Condensed"/>
              </a:rPr>
              <a:t>média aritmética simples</a:t>
            </a:r>
            <a:r>
              <a:rPr lang="pt-BR"/>
              <a:t>:</a:t>
            </a:r>
            <a:endParaRPr/>
          </a:p>
        </p:txBody>
      </p:sp>
      <p:sp>
        <p:nvSpPr>
          <p:cNvPr id="587" name="Google Shape;587;g146df8dfee0_0_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588" name="Google Shape;588;g146df8dfee0_0_3"/>
          <p:cNvSpPr txBox="1"/>
          <p:nvPr/>
        </p:nvSpPr>
        <p:spPr>
          <a:xfrm>
            <a:off x="906145" y="2307590"/>
            <a:ext cx="309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89" name="Google Shape;589;g146df8dfee0_0_3"/>
          <p:cNvPicPr preferRelativeResize="0"/>
          <p:nvPr/>
        </p:nvPicPr>
        <p:blipFill rotWithShape="1">
          <a:blip r:embed="rId3">
            <a:alphaModFix/>
          </a:blip>
          <a:srcRect b="0" l="0" r="0" t="0"/>
          <a:stretch/>
        </p:blipFill>
        <p:spPr>
          <a:xfrm>
            <a:off x="1216050" y="2475915"/>
            <a:ext cx="2514600" cy="2181225"/>
          </a:xfrm>
          <a:prstGeom prst="rect">
            <a:avLst/>
          </a:prstGeom>
          <a:noFill/>
          <a:ln>
            <a:noFill/>
          </a:ln>
        </p:spPr>
      </p:pic>
      <p:pic>
        <p:nvPicPr>
          <p:cNvPr id="590" name="Google Shape;590;g146df8dfee0_0_3"/>
          <p:cNvPicPr preferRelativeResize="0"/>
          <p:nvPr/>
        </p:nvPicPr>
        <p:blipFill rotWithShape="1">
          <a:blip r:embed="rId4">
            <a:alphaModFix/>
          </a:blip>
          <a:srcRect b="0" l="0" r="0" t="0"/>
          <a:stretch/>
        </p:blipFill>
        <p:spPr>
          <a:xfrm>
            <a:off x="4269500" y="2495396"/>
            <a:ext cx="3613074" cy="627175"/>
          </a:xfrm>
          <a:prstGeom prst="rect">
            <a:avLst/>
          </a:prstGeom>
          <a:noFill/>
          <a:ln>
            <a:noFill/>
          </a:ln>
        </p:spPr>
      </p:pic>
      <p:pic>
        <p:nvPicPr>
          <p:cNvPr id="591" name="Google Shape;591;g146df8dfee0_0_3"/>
          <p:cNvPicPr preferRelativeResize="0"/>
          <p:nvPr/>
        </p:nvPicPr>
        <p:blipFill rotWithShape="1">
          <a:blip r:embed="rId5">
            <a:alphaModFix/>
          </a:blip>
          <a:srcRect b="0" l="0" r="0" t="0"/>
          <a:stretch/>
        </p:blipFill>
        <p:spPr>
          <a:xfrm>
            <a:off x="4269500" y="3310400"/>
            <a:ext cx="2386050" cy="1346750"/>
          </a:xfrm>
          <a:prstGeom prst="rect">
            <a:avLst/>
          </a:prstGeom>
          <a:noFill/>
          <a:ln>
            <a:noFill/>
          </a:ln>
        </p:spPr>
      </p:pic>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9"/>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Medidas de posição</a:t>
            </a:r>
            <a:br>
              <a:rPr lang="pt-BR"/>
            </a:br>
            <a:r>
              <a:rPr lang="pt-BR"/>
              <a:t>Mediana</a:t>
            </a:r>
            <a:endParaRPr/>
          </a:p>
        </p:txBody>
      </p:sp>
      <p:sp>
        <p:nvSpPr>
          <p:cNvPr id="597" name="Google Shape;597;p49"/>
          <p:cNvSpPr txBox="1"/>
          <p:nvPr>
            <p:ph idx="1" type="body"/>
          </p:nvPr>
        </p:nvSpPr>
        <p:spPr>
          <a:xfrm>
            <a:off x="114935" y="1274445"/>
            <a:ext cx="8696960" cy="381635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2000"/>
              <a:t>Também caracteriza o </a:t>
            </a:r>
            <a:r>
              <a:rPr b="1" lang="pt-BR" sz="2000">
                <a:latin typeface="Roboto Condensed"/>
                <a:ea typeface="Roboto Condensed"/>
                <a:cs typeface="Roboto Condensed"/>
                <a:sym typeface="Roboto Condensed"/>
              </a:rPr>
              <a:t>centro de uma distribuição</a:t>
            </a:r>
            <a:r>
              <a:rPr lang="pt-BR" sz="2000"/>
              <a:t> pertencente a um conjunto de dados.</a:t>
            </a:r>
            <a:endParaRPr sz="2000"/>
          </a:p>
          <a:p>
            <a:pPr indent="-381000" lvl="0" marL="457200" rtl="0" algn="l">
              <a:lnSpc>
                <a:spcPct val="100000"/>
              </a:lnSpc>
              <a:spcBef>
                <a:spcPts val="600"/>
              </a:spcBef>
              <a:spcAft>
                <a:spcPts val="0"/>
              </a:spcAft>
              <a:buSzPts val="2400"/>
              <a:buChar char="▰"/>
            </a:pPr>
            <a:r>
              <a:rPr lang="pt-BR" sz="2000"/>
              <a:t>Para população é representado por </a:t>
            </a:r>
            <a:r>
              <a:rPr b="1" lang="pt-BR" sz="2000"/>
              <a:t>md</a:t>
            </a:r>
            <a:r>
              <a:rPr lang="pt-BR" sz="2000"/>
              <a:t>.</a:t>
            </a:r>
            <a:endParaRPr sz="2000"/>
          </a:p>
          <a:p>
            <a:pPr indent="-381000" lvl="0" marL="457200" rtl="0" algn="l">
              <a:lnSpc>
                <a:spcPct val="100000"/>
              </a:lnSpc>
              <a:spcBef>
                <a:spcPts val="600"/>
              </a:spcBef>
              <a:spcAft>
                <a:spcPts val="0"/>
              </a:spcAft>
              <a:buSzPts val="2400"/>
              <a:buChar char="▰"/>
            </a:pPr>
            <a:r>
              <a:rPr lang="pt-BR" sz="2000"/>
              <a:t>Passos para a obtenção da estimativa da mediana:</a:t>
            </a:r>
            <a:endParaRPr sz="2000"/>
          </a:p>
          <a:p>
            <a:pPr indent="-381000" lvl="1" marL="914400" rtl="0" algn="l">
              <a:lnSpc>
                <a:spcPct val="100000"/>
              </a:lnSpc>
              <a:spcBef>
                <a:spcPts val="1000"/>
              </a:spcBef>
              <a:spcAft>
                <a:spcPts val="0"/>
              </a:spcAft>
              <a:buSzPts val="2400"/>
              <a:buChar char="▻"/>
            </a:pPr>
            <a:r>
              <a:rPr lang="pt-BR" sz="2000"/>
              <a:t>a) Ordenar de forma crescente os valores da variável em questão;</a:t>
            </a:r>
            <a:endParaRPr sz="2000"/>
          </a:p>
          <a:p>
            <a:pPr indent="-381000" lvl="1" marL="914400" rtl="0" algn="l">
              <a:lnSpc>
                <a:spcPct val="100000"/>
              </a:lnSpc>
              <a:spcBef>
                <a:spcPts val="1000"/>
              </a:spcBef>
              <a:spcAft>
                <a:spcPts val="0"/>
              </a:spcAft>
              <a:buSzPts val="2400"/>
              <a:buChar char="▻"/>
            </a:pPr>
            <a:r>
              <a:rPr lang="pt-BR" sz="2000"/>
              <a:t>b) Sendo </a:t>
            </a:r>
            <a:r>
              <a:rPr b="1" lang="pt-BR" sz="2000">
                <a:latin typeface="Roboto Condensed"/>
                <a:ea typeface="Roboto Condensed"/>
                <a:cs typeface="Roboto Condensed"/>
                <a:sym typeface="Roboto Condensed"/>
              </a:rPr>
              <a:t>n ímpar</a:t>
            </a:r>
            <a:r>
              <a:rPr lang="pt-BR" sz="2000"/>
              <a:t>, a mediana será igual ao valor de ordem </a:t>
            </a:r>
            <a:endParaRPr sz="2000"/>
          </a:p>
          <a:p>
            <a:pPr indent="-381000" lvl="1" marL="914400" rtl="0" algn="l">
              <a:lnSpc>
                <a:spcPct val="100000"/>
              </a:lnSpc>
              <a:spcBef>
                <a:spcPts val="1000"/>
              </a:spcBef>
              <a:spcAft>
                <a:spcPts val="0"/>
              </a:spcAft>
              <a:buSzPts val="2400"/>
              <a:buChar char="▻"/>
            </a:pPr>
            <a:r>
              <a:rPr lang="pt-BR" sz="2000"/>
              <a:t>c) Caso </a:t>
            </a:r>
            <a:r>
              <a:rPr b="1" lang="pt-BR" sz="2000">
                <a:latin typeface="Roboto Condensed"/>
                <a:ea typeface="Roboto Condensed"/>
                <a:cs typeface="Roboto Condensed"/>
                <a:sym typeface="Roboto Condensed"/>
              </a:rPr>
              <a:t>n seja par</a:t>
            </a:r>
            <a:r>
              <a:rPr lang="pt-BR" sz="2000"/>
              <a:t>, a mediana será o valor médio entre os valores de ordem </a:t>
            </a:r>
            <a:endParaRPr sz="2000"/>
          </a:p>
        </p:txBody>
      </p:sp>
      <p:sp>
        <p:nvSpPr>
          <p:cNvPr id="598" name="Google Shape;598;p4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599" name="Google Shape;599;p49"/>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0" name="Google Shape;600;p49"/>
          <p:cNvPicPr preferRelativeResize="0"/>
          <p:nvPr/>
        </p:nvPicPr>
        <p:blipFill rotWithShape="1">
          <a:blip r:embed="rId3">
            <a:alphaModFix/>
          </a:blip>
          <a:srcRect b="0" l="0" r="0" t="0"/>
          <a:stretch/>
        </p:blipFill>
        <p:spPr>
          <a:xfrm>
            <a:off x="7001420" y="3499500"/>
            <a:ext cx="616585" cy="603250"/>
          </a:xfrm>
          <a:prstGeom prst="rect">
            <a:avLst/>
          </a:prstGeom>
          <a:noFill/>
          <a:ln>
            <a:noFill/>
          </a:ln>
        </p:spPr>
      </p:pic>
      <p:pic>
        <p:nvPicPr>
          <p:cNvPr id="601" name="Google Shape;601;p49"/>
          <p:cNvPicPr preferRelativeResize="0"/>
          <p:nvPr/>
        </p:nvPicPr>
        <p:blipFill rotWithShape="1">
          <a:blip r:embed="rId4">
            <a:alphaModFix/>
          </a:blip>
          <a:srcRect b="0" l="0" r="0" t="0"/>
          <a:stretch/>
        </p:blipFill>
        <p:spPr>
          <a:xfrm>
            <a:off x="7452360" y="4026535"/>
            <a:ext cx="1223010" cy="721360"/>
          </a:xfrm>
          <a:prstGeom prst="rect">
            <a:avLst/>
          </a:prstGeom>
          <a:noFill/>
          <a:ln>
            <a:noFill/>
          </a:ln>
        </p:spPr>
      </p:pic>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0"/>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Medidas de posição</a:t>
            </a:r>
            <a:br>
              <a:rPr lang="pt-BR"/>
            </a:br>
            <a:r>
              <a:rPr lang="pt-BR"/>
              <a:t>Mediana</a:t>
            </a:r>
            <a:endParaRPr/>
          </a:p>
        </p:txBody>
      </p:sp>
      <p:sp>
        <p:nvSpPr>
          <p:cNvPr id="607" name="Google Shape;607;p50"/>
          <p:cNvSpPr txBox="1"/>
          <p:nvPr>
            <p:ph idx="1" type="body"/>
          </p:nvPr>
        </p:nvSpPr>
        <p:spPr>
          <a:xfrm>
            <a:off x="114925" y="1274446"/>
            <a:ext cx="8697000" cy="9936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2000"/>
              <a:t>Exemplo da aplicação da mediana quando </a:t>
            </a:r>
            <a:r>
              <a:rPr b="1" lang="pt-BR" sz="2000">
                <a:latin typeface="Roboto Condensed"/>
                <a:ea typeface="Roboto Condensed"/>
                <a:cs typeface="Roboto Condensed"/>
                <a:sym typeface="Roboto Condensed"/>
              </a:rPr>
              <a:t>n é ímpar</a:t>
            </a:r>
            <a:r>
              <a:rPr lang="pt-BR" sz="2000"/>
              <a:t>:</a:t>
            </a:r>
            <a:endParaRPr sz="2000"/>
          </a:p>
          <a:p>
            <a:pPr indent="457200" lvl="0" marL="457200" rtl="0" algn="l">
              <a:lnSpc>
                <a:spcPct val="100000"/>
              </a:lnSpc>
              <a:spcBef>
                <a:spcPts val="600"/>
              </a:spcBef>
              <a:spcAft>
                <a:spcPts val="0"/>
              </a:spcAft>
              <a:buSzPts val="2400"/>
              <a:buNone/>
            </a:pPr>
            <a:r>
              <a:rPr lang="pt-BR" sz="2000"/>
              <a:t>a) Ordenar de forma crescente os valores da variável em questão;</a:t>
            </a:r>
            <a:endParaRPr sz="2000"/>
          </a:p>
          <a:p>
            <a:pPr indent="0" lvl="0" marL="0" rtl="0" algn="l">
              <a:lnSpc>
                <a:spcPct val="100000"/>
              </a:lnSpc>
              <a:spcBef>
                <a:spcPts val="1000"/>
              </a:spcBef>
              <a:spcAft>
                <a:spcPts val="0"/>
              </a:spcAft>
              <a:buSzPts val="2400"/>
              <a:buNone/>
            </a:pPr>
            <a:r>
              <a:t/>
            </a:r>
            <a:endParaRPr sz="2000"/>
          </a:p>
        </p:txBody>
      </p:sp>
      <p:sp>
        <p:nvSpPr>
          <p:cNvPr id="608" name="Google Shape;608;p5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609" name="Google Shape;609;p50"/>
          <p:cNvPicPr preferRelativeResize="0"/>
          <p:nvPr/>
        </p:nvPicPr>
        <p:blipFill rotWithShape="1">
          <a:blip r:embed="rId3">
            <a:alphaModFix/>
          </a:blip>
          <a:srcRect b="0" l="0" r="0" t="0"/>
          <a:stretch/>
        </p:blipFill>
        <p:spPr>
          <a:xfrm>
            <a:off x="1382248" y="2383725"/>
            <a:ext cx="5905401" cy="2174775"/>
          </a:xfrm>
          <a:prstGeom prst="rect">
            <a:avLst/>
          </a:prstGeom>
          <a:noFill/>
          <a:ln>
            <a:noFill/>
          </a:ln>
        </p:spPr>
      </p:pic>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g146df8dfee0_0_19"/>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Medidas de posição</a:t>
            </a:r>
            <a:br>
              <a:rPr lang="pt-BR"/>
            </a:br>
            <a:r>
              <a:rPr lang="pt-BR"/>
              <a:t>Mediana</a:t>
            </a:r>
            <a:endParaRPr/>
          </a:p>
        </p:txBody>
      </p:sp>
      <p:sp>
        <p:nvSpPr>
          <p:cNvPr id="615" name="Google Shape;615;g146df8dfee0_0_19"/>
          <p:cNvSpPr txBox="1"/>
          <p:nvPr>
            <p:ph idx="1" type="body"/>
          </p:nvPr>
        </p:nvSpPr>
        <p:spPr>
          <a:xfrm>
            <a:off x="114925" y="1274446"/>
            <a:ext cx="8697000" cy="10431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2000"/>
              <a:t>Exemplo da aplicação da mediana quando </a:t>
            </a:r>
            <a:r>
              <a:rPr b="1" lang="pt-BR" sz="2000">
                <a:latin typeface="Roboto Condensed"/>
                <a:ea typeface="Roboto Condensed"/>
                <a:cs typeface="Roboto Condensed"/>
                <a:sym typeface="Roboto Condensed"/>
              </a:rPr>
              <a:t>n é ímpar</a:t>
            </a:r>
            <a:r>
              <a:rPr lang="pt-BR" sz="2000"/>
              <a:t>:</a:t>
            </a:r>
            <a:endParaRPr sz="2000"/>
          </a:p>
          <a:p>
            <a:pPr indent="0" lvl="0" marL="914400" rtl="0" algn="l">
              <a:lnSpc>
                <a:spcPct val="100000"/>
              </a:lnSpc>
              <a:spcBef>
                <a:spcPts val="1000"/>
              </a:spcBef>
              <a:spcAft>
                <a:spcPts val="0"/>
              </a:spcAft>
              <a:buSzPts val="2400"/>
              <a:buNone/>
            </a:pPr>
            <a:r>
              <a:rPr lang="pt-BR" sz="2000"/>
              <a:t>b) Sendo n ímpar, a mediana será igual ao valor de ordem </a:t>
            </a:r>
            <a:endParaRPr sz="2000"/>
          </a:p>
        </p:txBody>
      </p:sp>
      <p:sp>
        <p:nvSpPr>
          <p:cNvPr id="616" name="Google Shape;616;g146df8dfee0_0_1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617" name="Google Shape;617;g146df8dfee0_0_19"/>
          <p:cNvPicPr preferRelativeResize="0"/>
          <p:nvPr/>
        </p:nvPicPr>
        <p:blipFill rotWithShape="1">
          <a:blip r:embed="rId3">
            <a:alphaModFix/>
          </a:blip>
          <a:srcRect b="0" l="0" r="0" t="0"/>
          <a:stretch/>
        </p:blipFill>
        <p:spPr>
          <a:xfrm>
            <a:off x="4720650" y="2546946"/>
            <a:ext cx="962025" cy="942975"/>
          </a:xfrm>
          <a:prstGeom prst="rect">
            <a:avLst/>
          </a:prstGeom>
          <a:noFill/>
          <a:ln>
            <a:noFill/>
          </a:ln>
        </p:spPr>
      </p:pic>
      <p:pic>
        <p:nvPicPr>
          <p:cNvPr id="618" name="Google Shape;618;g146df8dfee0_0_19"/>
          <p:cNvPicPr preferRelativeResize="0"/>
          <p:nvPr/>
        </p:nvPicPr>
        <p:blipFill rotWithShape="1">
          <a:blip r:embed="rId4">
            <a:alphaModFix/>
          </a:blip>
          <a:srcRect b="0" l="0" r="0" t="0"/>
          <a:stretch/>
        </p:blipFill>
        <p:spPr>
          <a:xfrm>
            <a:off x="1198175" y="2739075"/>
            <a:ext cx="2652925" cy="2037650"/>
          </a:xfrm>
          <a:prstGeom prst="rect">
            <a:avLst/>
          </a:prstGeom>
          <a:noFill/>
          <a:ln>
            <a:noFill/>
          </a:ln>
        </p:spPr>
      </p:pic>
      <p:pic>
        <p:nvPicPr>
          <p:cNvPr id="619" name="Google Shape;619;g146df8dfee0_0_19"/>
          <p:cNvPicPr preferRelativeResize="0"/>
          <p:nvPr/>
        </p:nvPicPr>
        <p:blipFill rotWithShape="1">
          <a:blip r:embed="rId5">
            <a:alphaModFix/>
          </a:blip>
          <a:srcRect b="0" l="0" r="0" t="0"/>
          <a:stretch/>
        </p:blipFill>
        <p:spPr>
          <a:xfrm>
            <a:off x="6655975" y="3173224"/>
            <a:ext cx="962025" cy="416625"/>
          </a:xfrm>
          <a:prstGeom prst="rect">
            <a:avLst/>
          </a:prstGeom>
          <a:noFill/>
          <a:ln>
            <a:noFill/>
          </a:ln>
        </p:spPr>
      </p:pic>
      <p:pic>
        <p:nvPicPr>
          <p:cNvPr id="620" name="Google Shape;620;g146df8dfee0_0_19"/>
          <p:cNvPicPr preferRelativeResize="0"/>
          <p:nvPr/>
        </p:nvPicPr>
        <p:blipFill rotWithShape="1">
          <a:blip r:embed="rId6">
            <a:alphaModFix/>
          </a:blip>
          <a:srcRect b="0" l="0" r="0" t="0"/>
          <a:stretch/>
        </p:blipFill>
        <p:spPr>
          <a:xfrm>
            <a:off x="4623200" y="3589850"/>
            <a:ext cx="1195575" cy="1120500"/>
          </a:xfrm>
          <a:prstGeom prst="rect">
            <a:avLst/>
          </a:prstGeom>
          <a:noFill/>
          <a:ln>
            <a:noFill/>
          </a:ln>
        </p:spPr>
      </p:pic>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g146df8dfee0_0_35"/>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Medidas de posição</a:t>
            </a:r>
            <a:br>
              <a:rPr lang="pt-BR"/>
            </a:br>
            <a:r>
              <a:rPr lang="pt-BR"/>
              <a:t>Mediana</a:t>
            </a:r>
            <a:endParaRPr/>
          </a:p>
        </p:txBody>
      </p:sp>
      <p:sp>
        <p:nvSpPr>
          <p:cNvPr id="626" name="Google Shape;626;g146df8dfee0_0_35"/>
          <p:cNvSpPr txBox="1"/>
          <p:nvPr>
            <p:ph idx="1" type="body"/>
          </p:nvPr>
        </p:nvSpPr>
        <p:spPr>
          <a:xfrm>
            <a:off x="114925" y="1274446"/>
            <a:ext cx="8697000" cy="9936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2000"/>
              <a:t>Exemplo da aplicação da mediana quando </a:t>
            </a:r>
            <a:r>
              <a:rPr b="1" lang="pt-BR" sz="2000">
                <a:latin typeface="Roboto Condensed"/>
                <a:ea typeface="Roboto Condensed"/>
                <a:cs typeface="Roboto Condensed"/>
                <a:sym typeface="Roboto Condensed"/>
              </a:rPr>
              <a:t>n é par</a:t>
            </a:r>
            <a:r>
              <a:rPr lang="pt-BR" sz="2000"/>
              <a:t>:</a:t>
            </a:r>
            <a:endParaRPr sz="2000"/>
          </a:p>
          <a:p>
            <a:pPr indent="457200" lvl="0" marL="457200" rtl="0" algn="l">
              <a:lnSpc>
                <a:spcPct val="100000"/>
              </a:lnSpc>
              <a:spcBef>
                <a:spcPts val="600"/>
              </a:spcBef>
              <a:spcAft>
                <a:spcPts val="0"/>
              </a:spcAft>
              <a:buSzPts val="2400"/>
              <a:buNone/>
            </a:pPr>
            <a:r>
              <a:rPr lang="pt-BR" sz="2000"/>
              <a:t>c) Ordenar de forma crescente os valores da variável em questão;</a:t>
            </a:r>
            <a:endParaRPr sz="2000"/>
          </a:p>
          <a:p>
            <a:pPr indent="0" lvl="0" marL="0" rtl="0" algn="l">
              <a:lnSpc>
                <a:spcPct val="100000"/>
              </a:lnSpc>
              <a:spcBef>
                <a:spcPts val="1000"/>
              </a:spcBef>
              <a:spcAft>
                <a:spcPts val="0"/>
              </a:spcAft>
              <a:buSzPts val="2400"/>
              <a:buNone/>
            </a:pPr>
            <a:r>
              <a:t/>
            </a:r>
            <a:endParaRPr sz="2000"/>
          </a:p>
        </p:txBody>
      </p:sp>
      <p:sp>
        <p:nvSpPr>
          <p:cNvPr id="627" name="Google Shape;627;g146df8dfee0_0_3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628" name="Google Shape;628;g146df8dfee0_0_35"/>
          <p:cNvPicPr preferRelativeResize="0"/>
          <p:nvPr/>
        </p:nvPicPr>
        <p:blipFill rotWithShape="1">
          <a:blip r:embed="rId3">
            <a:alphaModFix/>
          </a:blip>
          <a:srcRect b="0" l="0" r="0" t="0"/>
          <a:stretch/>
        </p:blipFill>
        <p:spPr>
          <a:xfrm>
            <a:off x="1441375" y="2482875"/>
            <a:ext cx="5177000" cy="2205200"/>
          </a:xfrm>
          <a:prstGeom prst="rect">
            <a:avLst/>
          </a:prstGeom>
          <a:noFill/>
          <a:ln>
            <a:noFill/>
          </a:ln>
        </p:spPr>
      </p:pic>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g146df8dfee0_0_43"/>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Medidas de posição</a:t>
            </a:r>
            <a:br>
              <a:rPr lang="pt-BR"/>
            </a:br>
            <a:r>
              <a:rPr lang="pt-BR"/>
              <a:t>Mediana</a:t>
            </a:r>
            <a:endParaRPr/>
          </a:p>
        </p:txBody>
      </p:sp>
      <p:sp>
        <p:nvSpPr>
          <p:cNvPr id="634" name="Google Shape;634;g146df8dfee0_0_43"/>
          <p:cNvSpPr txBox="1"/>
          <p:nvPr>
            <p:ph idx="1" type="body"/>
          </p:nvPr>
        </p:nvSpPr>
        <p:spPr>
          <a:xfrm>
            <a:off x="114925" y="1274446"/>
            <a:ext cx="8697000" cy="9936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2000"/>
              <a:t>Exemplo da aplicação da mediana quando </a:t>
            </a:r>
            <a:r>
              <a:rPr b="1" lang="pt-BR" sz="2000">
                <a:latin typeface="Roboto Condensed"/>
                <a:ea typeface="Roboto Condensed"/>
                <a:cs typeface="Roboto Condensed"/>
                <a:sym typeface="Roboto Condensed"/>
              </a:rPr>
              <a:t>n é par</a:t>
            </a:r>
            <a:r>
              <a:rPr lang="pt-BR" sz="2000"/>
              <a:t>:</a:t>
            </a:r>
            <a:endParaRPr sz="2000"/>
          </a:p>
          <a:p>
            <a:pPr indent="457200" lvl="0" marL="457200" rtl="0" algn="l">
              <a:lnSpc>
                <a:spcPct val="100000"/>
              </a:lnSpc>
              <a:spcBef>
                <a:spcPts val="600"/>
              </a:spcBef>
              <a:spcAft>
                <a:spcPts val="0"/>
              </a:spcAft>
              <a:buSzPts val="2400"/>
              <a:buNone/>
            </a:pPr>
            <a:r>
              <a:rPr lang="pt-BR" sz="2000"/>
              <a:t>c) Caso </a:t>
            </a:r>
            <a:r>
              <a:rPr b="1" lang="pt-BR" sz="2000">
                <a:latin typeface="Roboto Condensed"/>
                <a:ea typeface="Roboto Condensed"/>
                <a:cs typeface="Roboto Condensed"/>
                <a:sym typeface="Roboto Condensed"/>
              </a:rPr>
              <a:t>n seja par</a:t>
            </a:r>
            <a:r>
              <a:rPr lang="pt-BR" sz="2000"/>
              <a:t>, a mediana será o valor médio entre os valores de ordem.</a:t>
            </a:r>
            <a:endParaRPr sz="2000"/>
          </a:p>
          <a:p>
            <a:pPr indent="0" lvl="0" marL="0" rtl="0" algn="l">
              <a:lnSpc>
                <a:spcPct val="100000"/>
              </a:lnSpc>
              <a:spcBef>
                <a:spcPts val="1000"/>
              </a:spcBef>
              <a:spcAft>
                <a:spcPts val="0"/>
              </a:spcAft>
              <a:buSzPts val="2400"/>
              <a:buNone/>
            </a:pPr>
            <a:r>
              <a:t/>
            </a:r>
            <a:endParaRPr sz="2000"/>
          </a:p>
        </p:txBody>
      </p:sp>
      <p:sp>
        <p:nvSpPr>
          <p:cNvPr id="635" name="Google Shape;635;g146df8dfee0_0_4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pic>
        <p:nvPicPr>
          <p:cNvPr id="636" name="Google Shape;636;g146df8dfee0_0_43"/>
          <p:cNvPicPr preferRelativeResize="0"/>
          <p:nvPr/>
        </p:nvPicPr>
        <p:blipFill rotWithShape="1">
          <a:blip r:embed="rId3">
            <a:alphaModFix/>
          </a:blip>
          <a:srcRect b="0" l="0" r="0" t="0"/>
          <a:stretch/>
        </p:blipFill>
        <p:spPr>
          <a:xfrm>
            <a:off x="1515750" y="2540750"/>
            <a:ext cx="2511561" cy="2225425"/>
          </a:xfrm>
          <a:prstGeom prst="rect">
            <a:avLst/>
          </a:prstGeom>
          <a:noFill/>
          <a:ln>
            <a:noFill/>
          </a:ln>
        </p:spPr>
      </p:pic>
      <p:pic>
        <p:nvPicPr>
          <p:cNvPr id="637" name="Google Shape;637;g146df8dfee0_0_43"/>
          <p:cNvPicPr preferRelativeResize="0"/>
          <p:nvPr/>
        </p:nvPicPr>
        <p:blipFill rotWithShape="1">
          <a:blip r:embed="rId4">
            <a:alphaModFix/>
          </a:blip>
          <a:srcRect b="0" l="0" r="0" t="0"/>
          <a:stretch/>
        </p:blipFill>
        <p:spPr>
          <a:xfrm>
            <a:off x="4158263" y="2626600"/>
            <a:ext cx="2884874" cy="2053725"/>
          </a:xfrm>
          <a:prstGeom prst="rect">
            <a:avLst/>
          </a:prstGeom>
          <a:noFill/>
          <a:ln>
            <a:noFill/>
          </a:ln>
        </p:spPr>
      </p:pic>
      <p:pic>
        <p:nvPicPr>
          <p:cNvPr id="638" name="Google Shape;638;g146df8dfee0_0_43"/>
          <p:cNvPicPr preferRelativeResize="0"/>
          <p:nvPr/>
        </p:nvPicPr>
        <p:blipFill rotWithShape="1">
          <a:blip r:embed="rId5">
            <a:alphaModFix/>
          </a:blip>
          <a:srcRect b="0" l="0" r="0" t="0"/>
          <a:stretch/>
        </p:blipFill>
        <p:spPr>
          <a:xfrm>
            <a:off x="7269903" y="777049"/>
            <a:ext cx="1487400" cy="880600"/>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250" name="Google Shape;250;p5"/>
          <p:cNvSpPr txBox="1"/>
          <p:nvPr/>
        </p:nvSpPr>
        <p:spPr>
          <a:xfrm>
            <a:off x="463550" y="0"/>
            <a:ext cx="3426460" cy="3136265"/>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pt-BR" sz="12000" u="none" cap="none" strike="noStrike">
                <a:solidFill>
                  <a:srgbClr val="3F5378"/>
                </a:solidFill>
                <a:latin typeface="Roboto Condensed"/>
                <a:ea typeface="Roboto Condensed"/>
                <a:cs typeface="Roboto Condensed"/>
                <a:sym typeface="Roboto Condensed"/>
              </a:rPr>
              <a:t>Dia 1</a:t>
            </a:r>
            <a:endParaRPr b="1" i="0" sz="12000" u="none" cap="none" strike="noStrike">
              <a:solidFill>
                <a:srgbClr val="3F5378"/>
              </a:solidFill>
              <a:latin typeface="Roboto Condensed"/>
              <a:ea typeface="Roboto Condensed"/>
              <a:cs typeface="Roboto Condensed"/>
              <a:sym typeface="Roboto Condensed"/>
            </a:endParaRPr>
          </a:p>
        </p:txBody>
      </p:sp>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51"/>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Medidas de posição</a:t>
            </a:r>
            <a:br>
              <a:rPr lang="pt-BR"/>
            </a:br>
            <a:r>
              <a:rPr lang="pt-BR"/>
              <a:t>Moda</a:t>
            </a:r>
            <a:endParaRPr/>
          </a:p>
        </p:txBody>
      </p:sp>
      <p:sp>
        <p:nvSpPr>
          <p:cNvPr id="644" name="Google Shape;644;p51"/>
          <p:cNvSpPr txBox="1"/>
          <p:nvPr>
            <p:ph idx="1" type="body"/>
          </p:nvPr>
        </p:nvSpPr>
        <p:spPr>
          <a:xfrm>
            <a:off x="337175" y="1327150"/>
            <a:ext cx="8193300" cy="14244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b="1" lang="pt-BR">
                <a:latin typeface="Roboto Condensed"/>
                <a:ea typeface="Roboto Condensed"/>
                <a:cs typeface="Roboto Condensed"/>
                <a:sym typeface="Roboto Condensed"/>
              </a:rPr>
              <a:t>Valor de máxima frequência</a:t>
            </a:r>
            <a:r>
              <a:rPr lang="pt-BR"/>
              <a:t>. Utilizada para variáveis qualitativas. </a:t>
            </a:r>
            <a:endParaRPr/>
          </a:p>
          <a:p>
            <a:pPr indent="-381000" lvl="0" marL="457200" rtl="0" algn="l">
              <a:lnSpc>
                <a:spcPct val="100000"/>
              </a:lnSpc>
              <a:spcBef>
                <a:spcPts val="600"/>
              </a:spcBef>
              <a:spcAft>
                <a:spcPts val="0"/>
              </a:spcAft>
              <a:buSzPts val="2400"/>
              <a:buChar char="▰"/>
            </a:pPr>
            <a:r>
              <a:rPr lang="pt-BR"/>
              <a:t>Para populações a moda é representada por</a:t>
            </a:r>
            <a:r>
              <a:rPr b="1" lang="pt-BR"/>
              <a:t> m</a:t>
            </a:r>
            <a:r>
              <a:rPr b="1" baseline="-25000" lang="pt-BR"/>
              <a:t>o</a:t>
            </a:r>
            <a:r>
              <a:rPr lang="pt-BR"/>
              <a:t>. </a:t>
            </a:r>
            <a:endParaRPr/>
          </a:p>
        </p:txBody>
      </p:sp>
      <p:sp>
        <p:nvSpPr>
          <p:cNvPr id="645" name="Google Shape;645;p5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646" name="Google Shape;646;p51"/>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47" name="Google Shape;647;p51"/>
          <p:cNvPicPr preferRelativeResize="0"/>
          <p:nvPr/>
        </p:nvPicPr>
        <p:blipFill rotWithShape="1">
          <a:blip r:embed="rId3">
            <a:alphaModFix/>
          </a:blip>
          <a:srcRect b="0" l="0" r="0" t="0"/>
          <a:stretch/>
        </p:blipFill>
        <p:spPr>
          <a:xfrm>
            <a:off x="1120538" y="2864950"/>
            <a:ext cx="6626565" cy="2087150"/>
          </a:xfrm>
          <a:prstGeom prst="rect">
            <a:avLst/>
          </a:prstGeom>
          <a:noFill/>
          <a:ln>
            <a:noFill/>
          </a:ln>
        </p:spPr>
      </p:pic>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2"/>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Medidas de dispersão</a:t>
            </a:r>
            <a:endParaRPr/>
          </a:p>
        </p:txBody>
      </p:sp>
      <p:sp>
        <p:nvSpPr>
          <p:cNvPr id="653" name="Google Shape;653;p52"/>
          <p:cNvSpPr txBox="1"/>
          <p:nvPr>
            <p:ph idx="1" type="body"/>
          </p:nvPr>
        </p:nvSpPr>
        <p:spPr>
          <a:xfrm>
            <a:off x="814275" y="1327350"/>
            <a:ext cx="7812000" cy="13992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b="1" lang="pt-BR">
                <a:latin typeface="Roboto Condensed"/>
                <a:ea typeface="Roboto Condensed"/>
                <a:cs typeface="Roboto Condensed"/>
                <a:sym typeface="Roboto Condensed"/>
              </a:rPr>
              <a:t>Dispersão ou variação</a:t>
            </a:r>
            <a:r>
              <a:rPr lang="pt-BR"/>
              <a:t> é o grau com que os dados tende a se afastar de um valor central, geralmente a média aritmética.</a:t>
            </a:r>
            <a:endParaRPr/>
          </a:p>
        </p:txBody>
      </p:sp>
      <p:sp>
        <p:nvSpPr>
          <p:cNvPr id="654" name="Google Shape;654;p5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655" name="Google Shape;655;p52"/>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2"/>
          <p:cNvSpPr txBox="1"/>
          <p:nvPr/>
        </p:nvSpPr>
        <p:spPr>
          <a:xfrm>
            <a:off x="2429225" y="2969500"/>
            <a:ext cx="37305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pt-BR" sz="2200" u="none" cap="none" strike="noStrike">
                <a:solidFill>
                  <a:schemeClr val="dk1"/>
                </a:solidFill>
                <a:latin typeface="Roboto Condensed"/>
                <a:ea typeface="Roboto Condensed"/>
                <a:cs typeface="Roboto Condensed"/>
                <a:sym typeface="Roboto Condensed"/>
              </a:rPr>
              <a:t>Amplitude (R) </a:t>
            </a:r>
            <a:endParaRPr b="0" i="0" sz="22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2200"/>
              <a:buFont typeface="Arial"/>
              <a:buNone/>
            </a:pPr>
            <a:r>
              <a:rPr b="0" i="0" lang="pt-BR" sz="2200" u="none" cap="none" strike="noStrike">
                <a:solidFill>
                  <a:schemeClr val="dk1"/>
                </a:solidFill>
                <a:latin typeface="Roboto Condensed"/>
                <a:ea typeface="Roboto Condensed"/>
                <a:cs typeface="Roboto Condensed"/>
                <a:sym typeface="Roboto Condensed"/>
              </a:rPr>
              <a:t>Variância (S²)</a:t>
            </a:r>
            <a:endParaRPr b="0" i="0" sz="22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2200"/>
              <a:buFont typeface="Arial"/>
              <a:buNone/>
            </a:pPr>
            <a:r>
              <a:rPr b="0" i="0" lang="pt-BR" sz="2200" u="none" cap="none" strike="noStrike">
                <a:solidFill>
                  <a:schemeClr val="dk1"/>
                </a:solidFill>
                <a:latin typeface="Roboto Condensed"/>
                <a:ea typeface="Roboto Condensed"/>
                <a:cs typeface="Roboto Condensed"/>
                <a:sym typeface="Roboto Condensed"/>
              </a:rPr>
              <a:t>Desvio Padrão Amostral (S)</a:t>
            </a:r>
            <a:endParaRPr b="0" i="0" sz="2200" u="none" cap="none" strike="noStrike">
              <a:solidFill>
                <a:schemeClr val="dk1"/>
              </a:solidFill>
              <a:latin typeface="Roboto Condensed"/>
              <a:ea typeface="Roboto Condensed"/>
              <a:cs typeface="Roboto Condensed"/>
              <a:sym typeface="Roboto Condensed"/>
            </a:endParaRPr>
          </a:p>
        </p:txBody>
      </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3"/>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Amplitude</a:t>
            </a:r>
            <a:endParaRPr/>
          </a:p>
        </p:txBody>
      </p:sp>
      <p:sp>
        <p:nvSpPr>
          <p:cNvPr id="662" name="Google Shape;662;p53"/>
          <p:cNvSpPr txBox="1"/>
          <p:nvPr>
            <p:ph idx="1" type="body"/>
          </p:nvPr>
        </p:nvSpPr>
        <p:spPr>
          <a:xfrm>
            <a:off x="458475" y="1327150"/>
            <a:ext cx="7985100" cy="12873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Para populações a </a:t>
            </a:r>
            <a:r>
              <a:rPr b="1" lang="pt-BR">
                <a:latin typeface="Roboto Condensed"/>
                <a:ea typeface="Roboto Condensed"/>
                <a:cs typeface="Roboto Condensed"/>
                <a:sym typeface="Roboto Condensed"/>
              </a:rPr>
              <a:t>amplitude</a:t>
            </a:r>
            <a:r>
              <a:rPr lang="pt-BR"/>
              <a:t> deve ser representada por </a:t>
            </a:r>
            <a:r>
              <a:rPr b="1" lang="pt-BR"/>
              <a:t>R</a:t>
            </a:r>
            <a:r>
              <a:rPr lang="pt-BR"/>
              <a:t>. A amplitude é definida como a </a:t>
            </a:r>
            <a:r>
              <a:rPr b="1" lang="pt-BR">
                <a:latin typeface="Roboto Condensed"/>
                <a:ea typeface="Roboto Condensed"/>
                <a:cs typeface="Roboto Condensed"/>
                <a:sym typeface="Roboto Condensed"/>
              </a:rPr>
              <a:t>diferença entre o maior e o menor valor</a:t>
            </a:r>
            <a:r>
              <a:rPr lang="pt-BR"/>
              <a:t> de um conjunto de dados.</a:t>
            </a:r>
            <a:endParaRPr/>
          </a:p>
        </p:txBody>
      </p:sp>
      <p:sp>
        <p:nvSpPr>
          <p:cNvPr id="663" name="Google Shape;663;p5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664" name="Google Shape;664;p53"/>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5" name="Google Shape;665;p53"/>
          <p:cNvPicPr preferRelativeResize="0"/>
          <p:nvPr/>
        </p:nvPicPr>
        <p:blipFill rotWithShape="1">
          <a:blip r:embed="rId3">
            <a:alphaModFix/>
          </a:blip>
          <a:srcRect b="0" l="0" r="0" t="0"/>
          <a:stretch/>
        </p:blipFill>
        <p:spPr>
          <a:xfrm>
            <a:off x="1714025" y="2782825"/>
            <a:ext cx="4867731" cy="2224250"/>
          </a:xfrm>
          <a:prstGeom prst="rect">
            <a:avLst/>
          </a:prstGeom>
          <a:noFill/>
          <a:ln>
            <a:noFill/>
          </a:ln>
        </p:spPr>
      </p:pic>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54"/>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Variância amostral (S²)</a:t>
            </a:r>
            <a:endParaRPr/>
          </a:p>
        </p:txBody>
      </p:sp>
      <p:sp>
        <p:nvSpPr>
          <p:cNvPr id="671" name="Google Shape;671;p54"/>
          <p:cNvSpPr txBox="1"/>
          <p:nvPr>
            <p:ph idx="1" type="body"/>
          </p:nvPr>
        </p:nvSpPr>
        <p:spPr>
          <a:xfrm>
            <a:off x="814075" y="1327150"/>
            <a:ext cx="8084700" cy="16473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A Variância amostral (S²) é uma medida da dispersão estatística de um conjunto de observações amostrais, indicando quão longe em geral os seus valores se encontram da média aritmética. </a:t>
            </a:r>
            <a:endParaRPr/>
          </a:p>
          <a:p>
            <a:pPr indent="0" lvl="0" marL="0" rtl="0" algn="l">
              <a:lnSpc>
                <a:spcPct val="100000"/>
              </a:lnSpc>
              <a:spcBef>
                <a:spcPts val="600"/>
              </a:spcBef>
              <a:spcAft>
                <a:spcPts val="0"/>
              </a:spcAft>
              <a:buSzPts val="2400"/>
              <a:buNone/>
            </a:pPr>
            <a:r>
              <a:t/>
            </a:r>
            <a:endParaRPr/>
          </a:p>
        </p:txBody>
      </p:sp>
      <p:sp>
        <p:nvSpPr>
          <p:cNvPr id="672" name="Google Shape;672;p5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673" name="Google Shape;673;p54"/>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4" name="Google Shape;674;p54"/>
          <p:cNvPicPr preferRelativeResize="0"/>
          <p:nvPr/>
        </p:nvPicPr>
        <p:blipFill rotWithShape="1">
          <a:blip r:embed="rId3">
            <a:alphaModFix/>
          </a:blip>
          <a:srcRect b="0" l="0" r="0" t="0"/>
          <a:stretch/>
        </p:blipFill>
        <p:spPr>
          <a:xfrm>
            <a:off x="529650" y="3093786"/>
            <a:ext cx="8084701" cy="1858314"/>
          </a:xfrm>
          <a:prstGeom prst="rect">
            <a:avLst/>
          </a:prstGeom>
          <a:noFill/>
          <a:ln>
            <a:noFill/>
          </a:ln>
        </p:spPr>
      </p:pic>
      <p:pic>
        <p:nvPicPr>
          <p:cNvPr id="675" name="Google Shape;675;p54"/>
          <p:cNvPicPr preferRelativeResize="0"/>
          <p:nvPr/>
        </p:nvPicPr>
        <p:blipFill rotWithShape="1">
          <a:blip r:embed="rId4">
            <a:alphaModFix/>
          </a:blip>
          <a:srcRect b="0" l="0" r="0" t="0"/>
          <a:stretch/>
        </p:blipFill>
        <p:spPr>
          <a:xfrm>
            <a:off x="7153822" y="221450"/>
            <a:ext cx="1884350" cy="1108450"/>
          </a:xfrm>
          <a:prstGeom prst="rect">
            <a:avLst/>
          </a:prstGeom>
          <a:noFill/>
          <a:ln>
            <a:noFill/>
          </a:ln>
        </p:spPr>
      </p:pic>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g146df8dfee0_0_60"/>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Desvio padrão amostral (S)</a:t>
            </a:r>
            <a:endParaRPr/>
          </a:p>
        </p:txBody>
      </p:sp>
      <p:sp>
        <p:nvSpPr>
          <p:cNvPr id="681" name="Google Shape;681;g146df8dfee0_0_60"/>
          <p:cNvSpPr txBox="1"/>
          <p:nvPr>
            <p:ph idx="1" type="body"/>
          </p:nvPr>
        </p:nvSpPr>
        <p:spPr>
          <a:xfrm>
            <a:off x="814075" y="1327150"/>
            <a:ext cx="8084700" cy="12882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O </a:t>
            </a:r>
            <a:r>
              <a:rPr b="1" lang="pt-BR">
                <a:latin typeface="Roboto Condensed"/>
                <a:ea typeface="Roboto Condensed"/>
                <a:cs typeface="Roboto Condensed"/>
                <a:sym typeface="Roboto Condensed"/>
              </a:rPr>
              <a:t>desvio padrão amostral (S)</a:t>
            </a:r>
            <a:r>
              <a:rPr lang="pt-BR"/>
              <a:t> é a medida mais comum de dispersão estatística e corresponde à raiz quadrada positiva da variância.</a:t>
            </a:r>
            <a:endParaRPr/>
          </a:p>
        </p:txBody>
      </p:sp>
      <p:sp>
        <p:nvSpPr>
          <p:cNvPr id="682" name="Google Shape;682;g146df8dfee0_0_6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683" name="Google Shape;683;g146df8dfee0_0_60"/>
          <p:cNvSpPr txBox="1"/>
          <p:nvPr/>
        </p:nvSpPr>
        <p:spPr>
          <a:xfrm>
            <a:off x="906145" y="2307590"/>
            <a:ext cx="309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4" name="Google Shape;684;g146df8dfee0_0_60"/>
          <p:cNvPicPr preferRelativeResize="0"/>
          <p:nvPr/>
        </p:nvPicPr>
        <p:blipFill rotWithShape="1">
          <a:blip r:embed="rId3">
            <a:alphaModFix/>
          </a:blip>
          <a:srcRect b="0" l="0" r="0" t="0"/>
          <a:stretch/>
        </p:blipFill>
        <p:spPr>
          <a:xfrm>
            <a:off x="7430535" y="137945"/>
            <a:ext cx="1533525" cy="1095375"/>
          </a:xfrm>
          <a:prstGeom prst="rect">
            <a:avLst/>
          </a:prstGeom>
          <a:noFill/>
          <a:ln>
            <a:noFill/>
          </a:ln>
        </p:spPr>
      </p:pic>
      <p:pic>
        <p:nvPicPr>
          <p:cNvPr id="685" name="Google Shape;685;g146df8dfee0_0_60"/>
          <p:cNvPicPr preferRelativeResize="0"/>
          <p:nvPr/>
        </p:nvPicPr>
        <p:blipFill rotWithShape="1">
          <a:blip r:embed="rId4">
            <a:alphaModFix/>
          </a:blip>
          <a:srcRect b="0" l="0" r="0" t="0"/>
          <a:stretch/>
        </p:blipFill>
        <p:spPr>
          <a:xfrm>
            <a:off x="633063" y="2615401"/>
            <a:ext cx="7877875" cy="2176625"/>
          </a:xfrm>
          <a:prstGeom prst="rect">
            <a:avLst/>
          </a:prstGeom>
          <a:noFill/>
          <a:ln>
            <a:noFill/>
          </a:ln>
        </p:spPr>
      </p:pic>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g1384265ab24_0_8"/>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Exemplos no Python </a:t>
            </a:r>
            <a:endParaRPr/>
          </a:p>
        </p:txBody>
      </p:sp>
      <p:sp>
        <p:nvSpPr>
          <p:cNvPr id="691" name="Google Shape;691;g1384265ab24_0_8"/>
          <p:cNvSpPr txBox="1"/>
          <p:nvPr>
            <p:ph idx="1" type="body"/>
          </p:nvPr>
        </p:nvSpPr>
        <p:spPr>
          <a:xfrm>
            <a:off x="814075" y="1327150"/>
            <a:ext cx="8084700" cy="12882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t/>
            </a:r>
            <a:endParaRPr/>
          </a:p>
        </p:txBody>
      </p:sp>
      <p:sp>
        <p:nvSpPr>
          <p:cNvPr id="692" name="Google Shape;692;g1384265ab24_0_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693" name="Google Shape;693;g1384265ab24_0_8"/>
          <p:cNvSpPr txBox="1"/>
          <p:nvPr/>
        </p:nvSpPr>
        <p:spPr>
          <a:xfrm>
            <a:off x="906145" y="2307590"/>
            <a:ext cx="309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g1384265ab24_0_0"/>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Arquivos CSV</a:t>
            </a:r>
            <a:endParaRPr/>
          </a:p>
        </p:txBody>
      </p:sp>
      <p:sp>
        <p:nvSpPr>
          <p:cNvPr id="699" name="Google Shape;699;g1384265ab24_0_0"/>
          <p:cNvSpPr txBox="1"/>
          <p:nvPr>
            <p:ph idx="1" type="body"/>
          </p:nvPr>
        </p:nvSpPr>
        <p:spPr>
          <a:xfrm>
            <a:off x="354330" y="1327150"/>
            <a:ext cx="8122800" cy="31458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2000"/>
              <a:t>Comma separated values,</a:t>
            </a:r>
            <a:endParaRPr sz="2000"/>
          </a:p>
          <a:p>
            <a:pPr indent="-381000" lvl="0" marL="457200" rtl="0" algn="l">
              <a:lnSpc>
                <a:spcPct val="100000"/>
              </a:lnSpc>
              <a:spcBef>
                <a:spcPts val="600"/>
              </a:spcBef>
              <a:spcAft>
                <a:spcPts val="0"/>
              </a:spcAft>
              <a:buSzPts val="2400"/>
              <a:buChar char="▰"/>
            </a:pPr>
            <a:r>
              <a:rPr lang="pt-BR" sz="2000"/>
              <a:t>Campos de dados indicados neste formato </a:t>
            </a:r>
            <a:r>
              <a:rPr b="1" lang="pt-BR" sz="2000"/>
              <a:t>normalmente </a:t>
            </a:r>
            <a:r>
              <a:rPr lang="pt-BR" sz="2000"/>
              <a:t>são separados ou delimitados por uma vírgula,</a:t>
            </a:r>
            <a:endParaRPr sz="2000"/>
          </a:p>
          <a:p>
            <a:pPr indent="-381000" lvl="0" marL="457200" rtl="0" algn="l">
              <a:lnSpc>
                <a:spcPct val="100000"/>
              </a:lnSpc>
              <a:spcBef>
                <a:spcPts val="600"/>
              </a:spcBef>
              <a:spcAft>
                <a:spcPts val="0"/>
              </a:spcAft>
              <a:buSzPts val="2400"/>
              <a:buChar char="▰"/>
            </a:pPr>
            <a:r>
              <a:rPr lang="pt-BR" sz="2000"/>
              <a:t>CSV é um formato usado para armazenar dados e que pode ser importado e exportado em programas como Microsoft Excel, Google Sheets, Apple Numbers, OpenOffice Calc e outros aplicativos.</a:t>
            </a:r>
            <a:endParaRPr sz="2000"/>
          </a:p>
        </p:txBody>
      </p:sp>
      <p:sp>
        <p:nvSpPr>
          <p:cNvPr id="700" name="Google Shape;700;g1384265ab24_0_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701" name="Google Shape;701;g1384265ab24_0_0"/>
          <p:cNvSpPr txBox="1"/>
          <p:nvPr/>
        </p:nvSpPr>
        <p:spPr>
          <a:xfrm>
            <a:off x="906145" y="2307590"/>
            <a:ext cx="309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41"/>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Arquivos CSV - Google sheet</a:t>
            </a:r>
            <a:endParaRPr/>
          </a:p>
        </p:txBody>
      </p:sp>
      <p:sp>
        <p:nvSpPr>
          <p:cNvPr id="707" name="Google Shape;707;p4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708" name="Google Shape;708;p41"/>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9" name="Google Shape;709;p41"/>
          <p:cNvPicPr preferRelativeResize="0"/>
          <p:nvPr/>
        </p:nvPicPr>
        <p:blipFill rotWithShape="1">
          <a:blip r:embed="rId3">
            <a:alphaModFix/>
          </a:blip>
          <a:srcRect b="0" l="0" r="0" t="0"/>
          <a:stretch/>
        </p:blipFill>
        <p:spPr>
          <a:xfrm>
            <a:off x="539115" y="988060"/>
            <a:ext cx="7261860" cy="3947795"/>
          </a:xfrm>
          <a:prstGeom prst="rect">
            <a:avLst/>
          </a:prstGeom>
          <a:noFill/>
          <a:ln>
            <a:noFill/>
          </a:ln>
        </p:spPr>
      </p:pic>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42"/>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Arquivos CSV - bloco de notas</a:t>
            </a:r>
            <a:endParaRPr/>
          </a:p>
        </p:txBody>
      </p:sp>
      <p:sp>
        <p:nvSpPr>
          <p:cNvPr id="715" name="Google Shape;715;p4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716" name="Google Shape;716;p42"/>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7" name="Google Shape;717;p42"/>
          <p:cNvPicPr preferRelativeResize="0"/>
          <p:nvPr/>
        </p:nvPicPr>
        <p:blipFill rotWithShape="1">
          <a:blip r:embed="rId3">
            <a:alphaModFix/>
          </a:blip>
          <a:srcRect b="0" l="0" r="0" t="0"/>
          <a:stretch/>
        </p:blipFill>
        <p:spPr>
          <a:xfrm>
            <a:off x="34925" y="987425"/>
            <a:ext cx="9411335" cy="5640070"/>
          </a:xfrm>
          <a:prstGeom prst="rect">
            <a:avLst/>
          </a:prstGeom>
          <a:noFill/>
          <a:ln>
            <a:noFill/>
          </a:ln>
        </p:spPr>
      </p:pic>
      <p:sp>
        <p:nvSpPr>
          <p:cNvPr id="718" name="Google Shape;718;p42"/>
          <p:cNvSpPr/>
          <p:nvPr/>
        </p:nvSpPr>
        <p:spPr>
          <a:xfrm>
            <a:off x="68580" y="1707515"/>
            <a:ext cx="9344025" cy="173355"/>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3"/>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Biblioteca Pandas</a:t>
            </a:r>
            <a:endParaRPr/>
          </a:p>
        </p:txBody>
      </p:sp>
      <p:sp>
        <p:nvSpPr>
          <p:cNvPr id="724" name="Google Shape;724;p43"/>
          <p:cNvSpPr txBox="1"/>
          <p:nvPr>
            <p:ph idx="1" type="body"/>
          </p:nvPr>
        </p:nvSpPr>
        <p:spPr>
          <a:xfrm>
            <a:off x="814275" y="1327350"/>
            <a:ext cx="6132600" cy="31455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Pandas is a fast, powerful, flexible and easy to use open source data analysis and manipulation tool, built on top of the Python programming language.</a:t>
            </a:r>
            <a:endParaRPr/>
          </a:p>
          <a:p>
            <a:pPr indent="-381000" lvl="0" marL="457200" rtl="0" algn="l">
              <a:lnSpc>
                <a:spcPct val="100000"/>
              </a:lnSpc>
              <a:spcBef>
                <a:spcPts val="600"/>
              </a:spcBef>
              <a:spcAft>
                <a:spcPts val="0"/>
              </a:spcAft>
              <a:buSzPts val="2400"/>
              <a:buChar char="▰"/>
            </a:pPr>
            <a:r>
              <a:rPr lang="pt-BR"/>
              <a:t>https://pandas.pydata.org/</a:t>
            </a:r>
            <a:endParaRPr/>
          </a:p>
          <a:p>
            <a:pPr indent="-228600" lvl="0" marL="457200" rtl="0" algn="l">
              <a:lnSpc>
                <a:spcPct val="100000"/>
              </a:lnSpc>
              <a:spcBef>
                <a:spcPts val="600"/>
              </a:spcBef>
              <a:spcAft>
                <a:spcPts val="0"/>
              </a:spcAft>
              <a:buSzPts val="2400"/>
              <a:buNone/>
            </a:pPr>
            <a:r>
              <a:t/>
            </a:r>
            <a:endParaRPr/>
          </a:p>
        </p:txBody>
      </p:sp>
      <p:sp>
        <p:nvSpPr>
          <p:cNvPr id="725" name="Google Shape;725;p4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726" name="Google Shape;726;p43"/>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27" name="Google Shape;727;p43"/>
          <p:cNvPicPr preferRelativeResize="0"/>
          <p:nvPr/>
        </p:nvPicPr>
        <p:blipFill rotWithShape="1">
          <a:blip r:embed="rId3">
            <a:alphaModFix/>
          </a:blip>
          <a:srcRect b="0" l="0" r="0" t="0"/>
          <a:stretch/>
        </p:blipFill>
        <p:spPr>
          <a:xfrm>
            <a:off x="2483485" y="3364230"/>
            <a:ext cx="1790700" cy="1257300"/>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6"/>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Linguagem Python</a:t>
            </a:r>
            <a:endParaRPr/>
          </a:p>
        </p:txBody>
      </p:sp>
      <p:sp>
        <p:nvSpPr>
          <p:cNvPr id="256" name="Google Shape;256;p6"/>
          <p:cNvSpPr txBox="1"/>
          <p:nvPr>
            <p:ph idx="1" type="body"/>
          </p:nvPr>
        </p:nvSpPr>
        <p:spPr>
          <a:xfrm>
            <a:off x="814275" y="1327350"/>
            <a:ext cx="6132600" cy="31455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a:t>Linguagem interpretada de alto nível</a:t>
            </a:r>
            <a:endParaRPr/>
          </a:p>
          <a:p>
            <a:pPr indent="-381000" lvl="0" marL="457200" rtl="0" algn="l">
              <a:lnSpc>
                <a:spcPct val="100000"/>
              </a:lnSpc>
              <a:spcBef>
                <a:spcPts val="600"/>
              </a:spcBef>
              <a:spcAft>
                <a:spcPts val="0"/>
              </a:spcAft>
              <a:buSzPts val="2400"/>
              <a:buChar char="▰"/>
            </a:pPr>
            <a:r>
              <a:rPr lang="pt-BR"/>
              <a:t>Tipagem dinâmica</a:t>
            </a:r>
            <a:endParaRPr/>
          </a:p>
          <a:p>
            <a:pPr indent="-381000" lvl="0" marL="457200" rtl="0" algn="l">
              <a:lnSpc>
                <a:spcPct val="100000"/>
              </a:lnSpc>
              <a:spcBef>
                <a:spcPts val="600"/>
              </a:spcBef>
              <a:spcAft>
                <a:spcPts val="0"/>
              </a:spcAft>
              <a:buSzPts val="2400"/>
              <a:buChar char="▰"/>
            </a:pPr>
            <a:r>
              <a:rPr lang="pt-BR"/>
              <a:t>Vasta biblioteca padrão</a:t>
            </a:r>
            <a:endParaRPr/>
          </a:p>
          <a:p>
            <a:pPr indent="-381000" lvl="0" marL="457200" rtl="0" algn="l">
              <a:lnSpc>
                <a:spcPct val="100000"/>
              </a:lnSpc>
              <a:spcBef>
                <a:spcPts val="600"/>
              </a:spcBef>
              <a:spcAft>
                <a:spcPts val="0"/>
              </a:spcAft>
              <a:buSzPts val="2400"/>
              <a:buChar char="▰"/>
            </a:pPr>
            <a:r>
              <a:rPr lang="pt-BR"/>
              <a:t>Simplicidade na sintaxe</a:t>
            </a:r>
            <a:endParaRPr/>
          </a:p>
          <a:p>
            <a:pPr indent="-381000" lvl="0" marL="457200" rtl="0" algn="l">
              <a:lnSpc>
                <a:spcPct val="100000"/>
              </a:lnSpc>
              <a:spcBef>
                <a:spcPts val="600"/>
              </a:spcBef>
              <a:spcAft>
                <a:spcPts val="0"/>
              </a:spcAft>
              <a:buSzPts val="2400"/>
              <a:buChar char="▰"/>
            </a:pPr>
            <a:r>
              <a:rPr lang="pt-BR"/>
              <a:t>Grande comunidade</a:t>
            </a:r>
            <a:endParaRPr/>
          </a:p>
        </p:txBody>
      </p:sp>
      <p:sp>
        <p:nvSpPr>
          <p:cNvPr id="257" name="Google Shape;257;p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Tree>
  </p:cSld>
  <p:clrMapOvr>
    <a:masterClrMapping/>
  </p:clrMapOvr>
  <p:transition>
    <p:fade thruBlk="1"/>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44"/>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Dataframes</a:t>
            </a:r>
            <a:endParaRPr/>
          </a:p>
        </p:txBody>
      </p:sp>
      <p:sp>
        <p:nvSpPr>
          <p:cNvPr id="733" name="Google Shape;733;p44"/>
          <p:cNvSpPr txBox="1"/>
          <p:nvPr>
            <p:ph idx="1" type="body"/>
          </p:nvPr>
        </p:nvSpPr>
        <p:spPr>
          <a:xfrm>
            <a:off x="275590" y="1327150"/>
            <a:ext cx="8839835" cy="369697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1800"/>
              <a:t>Pandas DataFrame is two-dimensional size-mutable, potentially heterogeneous tabular data structure with labeled axes (rows and columns). A Data frame is a two-dimensional data structure, i.e., data is aligned in a tabular fashion in rows and columns. Pandas DataFrame consists of three principal components, the data, rows, and columns.</a:t>
            </a:r>
            <a:endParaRPr sz="1800"/>
          </a:p>
          <a:p>
            <a:pPr indent="-228600" lvl="0" marL="457200" rtl="0" algn="l">
              <a:lnSpc>
                <a:spcPct val="100000"/>
              </a:lnSpc>
              <a:spcBef>
                <a:spcPts val="600"/>
              </a:spcBef>
              <a:spcAft>
                <a:spcPts val="0"/>
              </a:spcAft>
              <a:buSzPts val="2400"/>
              <a:buNone/>
            </a:pPr>
            <a:r>
              <a:t/>
            </a:r>
            <a:endParaRPr sz="1800"/>
          </a:p>
          <a:p>
            <a:pPr indent="-228600" lvl="0" marL="457200" rtl="0" algn="l">
              <a:lnSpc>
                <a:spcPct val="100000"/>
              </a:lnSpc>
              <a:spcBef>
                <a:spcPts val="600"/>
              </a:spcBef>
              <a:spcAft>
                <a:spcPts val="0"/>
              </a:spcAft>
              <a:buSzPts val="2400"/>
              <a:buNone/>
            </a:pPr>
            <a:r>
              <a:t/>
            </a:r>
            <a:endParaRPr/>
          </a:p>
          <a:p>
            <a:pPr indent="-228600" lvl="0" marL="457200" rtl="0" algn="l">
              <a:lnSpc>
                <a:spcPct val="100000"/>
              </a:lnSpc>
              <a:spcBef>
                <a:spcPts val="600"/>
              </a:spcBef>
              <a:spcAft>
                <a:spcPts val="0"/>
              </a:spcAft>
              <a:buSzPts val="2400"/>
              <a:buNone/>
            </a:pPr>
            <a:r>
              <a:t/>
            </a:r>
            <a:endParaRPr/>
          </a:p>
          <a:p>
            <a:pPr indent="-228600" lvl="0" marL="457200" rtl="0" algn="l">
              <a:lnSpc>
                <a:spcPct val="100000"/>
              </a:lnSpc>
              <a:spcBef>
                <a:spcPts val="600"/>
              </a:spcBef>
              <a:spcAft>
                <a:spcPts val="0"/>
              </a:spcAft>
              <a:buSzPts val="2400"/>
              <a:buNone/>
            </a:pPr>
            <a:r>
              <a:t/>
            </a:r>
            <a:endParaRPr/>
          </a:p>
          <a:p>
            <a:pPr indent="-228600" lvl="0" marL="457200" rtl="0" algn="l">
              <a:lnSpc>
                <a:spcPct val="100000"/>
              </a:lnSpc>
              <a:spcBef>
                <a:spcPts val="600"/>
              </a:spcBef>
              <a:spcAft>
                <a:spcPts val="0"/>
              </a:spcAft>
              <a:buSzPts val="2400"/>
              <a:buNone/>
            </a:pPr>
            <a:r>
              <a:t/>
            </a:r>
            <a:endParaRPr sz="1400"/>
          </a:p>
          <a:p>
            <a:pPr indent="-381000" lvl="0" marL="457200" rtl="0" algn="l">
              <a:lnSpc>
                <a:spcPct val="100000"/>
              </a:lnSpc>
              <a:spcBef>
                <a:spcPts val="600"/>
              </a:spcBef>
              <a:spcAft>
                <a:spcPts val="0"/>
              </a:spcAft>
              <a:buSzPts val="2400"/>
              <a:buChar char="▰"/>
            </a:pPr>
            <a:r>
              <a:rPr lang="pt-BR" sz="1400"/>
              <a:t>fonte: https://www.geeksforgeeks.org/python-pandas-dataframe/</a:t>
            </a:r>
            <a:endParaRPr sz="1400"/>
          </a:p>
        </p:txBody>
      </p:sp>
      <p:sp>
        <p:nvSpPr>
          <p:cNvPr id="734" name="Google Shape;734;p4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735" name="Google Shape;735;p44"/>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36" name="Google Shape;736;p44"/>
          <p:cNvPicPr preferRelativeResize="0"/>
          <p:nvPr/>
        </p:nvPicPr>
        <p:blipFill rotWithShape="1">
          <a:blip r:embed="rId3">
            <a:alphaModFix/>
          </a:blip>
          <a:srcRect b="0" l="0" r="0" t="0"/>
          <a:stretch/>
        </p:blipFill>
        <p:spPr>
          <a:xfrm>
            <a:off x="2339340" y="2571750"/>
            <a:ext cx="3916680" cy="2009140"/>
          </a:xfrm>
          <a:prstGeom prst="rect">
            <a:avLst/>
          </a:prstGeom>
          <a:noFill/>
          <a:ln>
            <a:noFill/>
          </a:ln>
        </p:spPr>
      </p:pic>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45"/>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Importação de dados de arquivos CSV com pandas</a:t>
            </a:r>
            <a:endParaRPr/>
          </a:p>
        </p:txBody>
      </p:sp>
      <p:sp>
        <p:nvSpPr>
          <p:cNvPr id="742" name="Google Shape;742;p4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743" name="Google Shape;743;p45"/>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44" name="Google Shape;744;p45"/>
          <p:cNvPicPr preferRelativeResize="0"/>
          <p:nvPr/>
        </p:nvPicPr>
        <p:blipFill rotWithShape="1">
          <a:blip r:embed="rId3">
            <a:alphaModFix/>
          </a:blip>
          <a:srcRect b="0" l="0" r="0" t="0"/>
          <a:stretch/>
        </p:blipFill>
        <p:spPr>
          <a:xfrm>
            <a:off x="251460" y="987425"/>
            <a:ext cx="8314690" cy="4511040"/>
          </a:xfrm>
          <a:prstGeom prst="rect">
            <a:avLst/>
          </a:prstGeom>
          <a:noFill/>
          <a:ln>
            <a:noFill/>
          </a:ln>
        </p:spPr>
      </p:pic>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56"/>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Visualização de dados</a:t>
            </a:r>
            <a:endParaRPr/>
          </a:p>
        </p:txBody>
      </p:sp>
      <p:sp>
        <p:nvSpPr>
          <p:cNvPr id="750" name="Google Shape;750;p56"/>
          <p:cNvSpPr txBox="1"/>
          <p:nvPr>
            <p:ph idx="1" type="body"/>
          </p:nvPr>
        </p:nvSpPr>
        <p:spPr>
          <a:xfrm>
            <a:off x="814275" y="1327350"/>
            <a:ext cx="6132600" cy="31455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2400"/>
              <a:buNone/>
            </a:pPr>
            <a:r>
              <a:rPr lang="pt-BR"/>
              <a:t>https://www.python-graph-gallery.com/</a:t>
            </a:r>
            <a:endParaRPr/>
          </a:p>
        </p:txBody>
      </p:sp>
      <p:sp>
        <p:nvSpPr>
          <p:cNvPr id="751" name="Google Shape;751;p5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752" name="Google Shape;752;p56"/>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6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758" name="Google Shape;758;p64"/>
          <p:cNvSpPr txBox="1"/>
          <p:nvPr/>
        </p:nvSpPr>
        <p:spPr>
          <a:xfrm>
            <a:off x="463550" y="0"/>
            <a:ext cx="3426460" cy="3136265"/>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pt-BR" sz="12000" u="none" cap="none" strike="noStrike">
                <a:solidFill>
                  <a:srgbClr val="3F5378"/>
                </a:solidFill>
                <a:latin typeface="Roboto Condensed"/>
                <a:ea typeface="Roboto Condensed"/>
                <a:cs typeface="Roboto Condensed"/>
                <a:sym typeface="Roboto Condensed"/>
              </a:rPr>
              <a:t>Dia 4</a:t>
            </a:r>
            <a:endParaRPr b="1" i="0" sz="12000" u="none" cap="none" strike="noStrike">
              <a:solidFill>
                <a:srgbClr val="3F5378"/>
              </a:solidFill>
              <a:latin typeface="Roboto Condensed"/>
              <a:ea typeface="Roboto Condensed"/>
              <a:cs typeface="Roboto Condensed"/>
              <a:sym typeface="Roboto Condensed"/>
            </a:endParaRPr>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65"/>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Exercícios</a:t>
            </a:r>
            <a:endParaRPr/>
          </a:p>
        </p:txBody>
      </p:sp>
      <p:sp>
        <p:nvSpPr>
          <p:cNvPr id="764" name="Google Shape;764;p65"/>
          <p:cNvSpPr txBox="1"/>
          <p:nvPr>
            <p:ph idx="1" type="body"/>
          </p:nvPr>
        </p:nvSpPr>
        <p:spPr>
          <a:xfrm>
            <a:off x="814275" y="1327350"/>
            <a:ext cx="6132600" cy="31455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2400"/>
              <a:buNone/>
            </a:pPr>
            <a:r>
              <a:t/>
            </a:r>
            <a:endParaRPr/>
          </a:p>
        </p:txBody>
      </p:sp>
      <p:sp>
        <p:nvSpPr>
          <p:cNvPr id="765" name="Google Shape;765;p6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766" name="Google Shape;766;p65"/>
          <p:cNvSpPr txBox="1"/>
          <p:nvPr/>
        </p:nvSpPr>
        <p:spPr>
          <a:xfrm>
            <a:off x="906145" y="2307590"/>
            <a:ext cx="30988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g1384265ab24_0_25"/>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Sites para continuar com os estudos:</a:t>
            </a:r>
            <a:endParaRPr/>
          </a:p>
        </p:txBody>
      </p:sp>
      <p:sp>
        <p:nvSpPr>
          <p:cNvPr id="772" name="Google Shape;772;g1384265ab24_0_25"/>
          <p:cNvSpPr txBox="1"/>
          <p:nvPr>
            <p:ph idx="1" type="body"/>
          </p:nvPr>
        </p:nvSpPr>
        <p:spPr>
          <a:xfrm>
            <a:off x="814275" y="1327350"/>
            <a:ext cx="6132600" cy="5316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2400"/>
              <a:buNone/>
            </a:pPr>
            <a:r>
              <a:rPr lang="pt-BR"/>
              <a:t>Curso Python no Youtube</a:t>
            </a:r>
            <a:endParaRPr/>
          </a:p>
          <a:p>
            <a:pPr indent="-228600" lvl="0" marL="457200" rtl="0" algn="l">
              <a:lnSpc>
                <a:spcPct val="100000"/>
              </a:lnSpc>
              <a:spcBef>
                <a:spcPts val="600"/>
              </a:spcBef>
              <a:spcAft>
                <a:spcPts val="0"/>
              </a:spcAft>
              <a:buSzPts val="2400"/>
              <a:buNone/>
            </a:pPr>
            <a:r>
              <a:t/>
            </a:r>
            <a:endParaRPr/>
          </a:p>
        </p:txBody>
      </p:sp>
      <p:sp>
        <p:nvSpPr>
          <p:cNvPr id="773" name="Google Shape;773;g1384265ab24_0_2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774" name="Google Shape;774;g1384265ab24_0_25"/>
          <p:cNvSpPr txBox="1"/>
          <p:nvPr/>
        </p:nvSpPr>
        <p:spPr>
          <a:xfrm>
            <a:off x="906145" y="2307590"/>
            <a:ext cx="309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75" name="Google Shape;775;g1384265ab24_0_25"/>
          <p:cNvPicPr preferRelativeResize="0"/>
          <p:nvPr/>
        </p:nvPicPr>
        <p:blipFill>
          <a:blip r:embed="rId3">
            <a:alphaModFix/>
          </a:blip>
          <a:stretch>
            <a:fillRect/>
          </a:stretch>
        </p:blipFill>
        <p:spPr>
          <a:xfrm>
            <a:off x="329195" y="1912200"/>
            <a:ext cx="2038350" cy="1628775"/>
          </a:xfrm>
          <a:prstGeom prst="rect">
            <a:avLst/>
          </a:prstGeom>
          <a:noFill/>
          <a:ln>
            <a:noFill/>
          </a:ln>
        </p:spPr>
      </p:pic>
      <p:pic>
        <p:nvPicPr>
          <p:cNvPr id="776" name="Google Shape;776;g1384265ab24_0_25"/>
          <p:cNvPicPr preferRelativeResize="0"/>
          <p:nvPr/>
        </p:nvPicPr>
        <p:blipFill rotWithShape="1">
          <a:blip r:embed="rId4">
            <a:alphaModFix/>
          </a:blip>
          <a:srcRect b="0" l="0" r="1835" t="0"/>
          <a:stretch/>
        </p:blipFill>
        <p:spPr>
          <a:xfrm>
            <a:off x="2474500" y="1907438"/>
            <a:ext cx="2038350" cy="1638300"/>
          </a:xfrm>
          <a:prstGeom prst="rect">
            <a:avLst/>
          </a:prstGeom>
          <a:noFill/>
          <a:ln>
            <a:noFill/>
          </a:ln>
        </p:spPr>
      </p:pic>
      <p:pic>
        <p:nvPicPr>
          <p:cNvPr id="777" name="Google Shape;777;g1384265ab24_0_25"/>
          <p:cNvPicPr preferRelativeResize="0"/>
          <p:nvPr/>
        </p:nvPicPr>
        <p:blipFill>
          <a:blip r:embed="rId5">
            <a:alphaModFix/>
          </a:blip>
          <a:stretch>
            <a:fillRect/>
          </a:stretch>
        </p:blipFill>
        <p:spPr>
          <a:xfrm>
            <a:off x="4619795" y="1925238"/>
            <a:ext cx="2057400" cy="1609725"/>
          </a:xfrm>
          <a:prstGeom prst="rect">
            <a:avLst/>
          </a:prstGeom>
          <a:noFill/>
          <a:ln>
            <a:noFill/>
          </a:ln>
        </p:spPr>
      </p:pic>
      <p:pic>
        <p:nvPicPr>
          <p:cNvPr id="778" name="Google Shape;778;g1384265ab24_0_25"/>
          <p:cNvPicPr preferRelativeResize="0"/>
          <p:nvPr/>
        </p:nvPicPr>
        <p:blipFill>
          <a:blip r:embed="rId6">
            <a:alphaModFix/>
          </a:blip>
          <a:stretch>
            <a:fillRect/>
          </a:stretch>
        </p:blipFill>
        <p:spPr>
          <a:xfrm>
            <a:off x="6784150" y="1925250"/>
            <a:ext cx="2057400" cy="1447801"/>
          </a:xfrm>
          <a:prstGeom prst="rect">
            <a:avLst/>
          </a:prstGeom>
          <a:noFill/>
          <a:ln>
            <a:noFill/>
          </a:ln>
        </p:spPr>
      </p:pic>
      <p:pic>
        <p:nvPicPr>
          <p:cNvPr id="779" name="Google Shape;779;g1384265ab24_0_25"/>
          <p:cNvPicPr preferRelativeResize="0"/>
          <p:nvPr/>
        </p:nvPicPr>
        <p:blipFill rotWithShape="1">
          <a:blip r:embed="rId7">
            <a:alphaModFix/>
          </a:blip>
          <a:srcRect b="54012" l="0" r="30415" t="0"/>
          <a:stretch/>
        </p:blipFill>
        <p:spPr>
          <a:xfrm>
            <a:off x="1569925" y="3776600"/>
            <a:ext cx="5376949" cy="1003475"/>
          </a:xfrm>
          <a:prstGeom prst="rect">
            <a:avLst/>
          </a:prstGeom>
          <a:noFill/>
          <a:ln>
            <a:noFill/>
          </a:ln>
        </p:spPr>
      </p:pic>
    </p:spTree>
  </p:cSld>
  <p:clrMapOvr>
    <a:masterClrMapping/>
  </p:clrMapOvr>
  <p:transition>
    <p:fade thruBlk="1"/>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g1384265ab24_0_17"/>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Sites para continuar com os estudos:</a:t>
            </a:r>
            <a:endParaRPr/>
          </a:p>
        </p:txBody>
      </p:sp>
      <p:sp>
        <p:nvSpPr>
          <p:cNvPr id="785" name="Google Shape;785;g1384265ab24_0_17"/>
          <p:cNvSpPr txBox="1"/>
          <p:nvPr>
            <p:ph idx="1" type="body"/>
          </p:nvPr>
        </p:nvSpPr>
        <p:spPr>
          <a:xfrm>
            <a:off x="814275" y="1327350"/>
            <a:ext cx="6132600" cy="5316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2400"/>
              <a:buNone/>
            </a:pPr>
            <a:r>
              <a:rPr lang="pt-BR"/>
              <a:t>Curso gratuito de Análise de Dados com Python</a:t>
            </a:r>
            <a:endParaRPr/>
          </a:p>
          <a:p>
            <a:pPr indent="-228600" lvl="0" marL="457200" rtl="0" algn="l">
              <a:lnSpc>
                <a:spcPct val="100000"/>
              </a:lnSpc>
              <a:spcBef>
                <a:spcPts val="600"/>
              </a:spcBef>
              <a:spcAft>
                <a:spcPts val="0"/>
              </a:spcAft>
              <a:buSzPts val="2400"/>
              <a:buNone/>
            </a:pPr>
            <a:r>
              <a:t/>
            </a:r>
            <a:endParaRPr/>
          </a:p>
        </p:txBody>
      </p:sp>
      <p:sp>
        <p:nvSpPr>
          <p:cNvPr id="786" name="Google Shape;786;g1384265ab24_0_1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787" name="Google Shape;787;g1384265ab24_0_17"/>
          <p:cNvSpPr txBox="1"/>
          <p:nvPr/>
        </p:nvSpPr>
        <p:spPr>
          <a:xfrm>
            <a:off x="906145" y="2307590"/>
            <a:ext cx="309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8" name="Google Shape;788;g1384265ab24_0_17"/>
          <p:cNvPicPr preferRelativeResize="0"/>
          <p:nvPr/>
        </p:nvPicPr>
        <p:blipFill>
          <a:blip r:embed="rId3">
            <a:alphaModFix/>
          </a:blip>
          <a:stretch>
            <a:fillRect/>
          </a:stretch>
        </p:blipFill>
        <p:spPr>
          <a:xfrm>
            <a:off x="973970" y="1858950"/>
            <a:ext cx="5813193" cy="2979749"/>
          </a:xfrm>
          <a:prstGeom prst="rect">
            <a:avLst/>
          </a:prstGeom>
          <a:noFill/>
          <a:ln>
            <a:noFill/>
          </a:ln>
        </p:spPr>
      </p:pic>
    </p:spTree>
  </p:cSld>
  <p:clrMapOvr>
    <a:masterClrMapping/>
  </p:clrMapOvr>
  <p:transition>
    <p:fade thruBlk="1"/>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g1384265ab24_0_38"/>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Sites para continuar com os estudos:</a:t>
            </a:r>
            <a:endParaRPr/>
          </a:p>
        </p:txBody>
      </p:sp>
      <p:sp>
        <p:nvSpPr>
          <p:cNvPr id="794" name="Google Shape;794;g1384265ab24_0_38"/>
          <p:cNvSpPr txBox="1"/>
          <p:nvPr>
            <p:ph idx="1" type="body"/>
          </p:nvPr>
        </p:nvSpPr>
        <p:spPr>
          <a:xfrm>
            <a:off x="814275" y="1327350"/>
            <a:ext cx="6132600" cy="5316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2400"/>
              <a:buNone/>
            </a:pPr>
            <a:r>
              <a:rPr lang="pt-BR"/>
              <a:t>Curso Python na UDEMY</a:t>
            </a:r>
            <a:endParaRPr/>
          </a:p>
          <a:p>
            <a:pPr indent="-228600" lvl="0" marL="457200" rtl="0" algn="l">
              <a:lnSpc>
                <a:spcPct val="100000"/>
              </a:lnSpc>
              <a:spcBef>
                <a:spcPts val="600"/>
              </a:spcBef>
              <a:spcAft>
                <a:spcPts val="0"/>
              </a:spcAft>
              <a:buSzPts val="2400"/>
              <a:buNone/>
            </a:pPr>
            <a:r>
              <a:t/>
            </a:r>
            <a:endParaRPr/>
          </a:p>
        </p:txBody>
      </p:sp>
      <p:sp>
        <p:nvSpPr>
          <p:cNvPr id="795" name="Google Shape;795;g1384265ab24_0_3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796" name="Google Shape;796;g1384265ab24_0_38"/>
          <p:cNvSpPr txBox="1"/>
          <p:nvPr/>
        </p:nvSpPr>
        <p:spPr>
          <a:xfrm>
            <a:off x="906145" y="2307590"/>
            <a:ext cx="309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97" name="Google Shape;797;g1384265ab24_0_38"/>
          <p:cNvPicPr preferRelativeResize="0"/>
          <p:nvPr/>
        </p:nvPicPr>
        <p:blipFill>
          <a:blip r:embed="rId3">
            <a:alphaModFix/>
          </a:blip>
          <a:stretch>
            <a:fillRect/>
          </a:stretch>
        </p:blipFill>
        <p:spPr>
          <a:xfrm>
            <a:off x="1042495" y="1858950"/>
            <a:ext cx="5514558" cy="2979749"/>
          </a:xfrm>
          <a:prstGeom prst="rect">
            <a:avLst/>
          </a:prstGeom>
          <a:noFill/>
          <a:ln>
            <a:noFill/>
          </a:ln>
        </p:spPr>
      </p:pic>
    </p:spTree>
  </p:cSld>
  <p:clrMapOvr>
    <a:masterClrMapping/>
  </p:clrMapOvr>
  <p:transition>
    <p:fade thruBlk="1"/>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6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803" name="Google Shape;803;p66"/>
          <p:cNvSpPr txBox="1"/>
          <p:nvPr>
            <p:ph idx="4294967295" type="ctrTitle"/>
          </p:nvPr>
        </p:nvSpPr>
        <p:spPr>
          <a:xfrm>
            <a:off x="1275150" y="2364400"/>
            <a:ext cx="6593700" cy="115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Roboto Condensed"/>
              <a:buNone/>
            </a:pPr>
            <a:r>
              <a:rPr b="1" i="0" lang="pt-BR" sz="6000" u="none" cap="none" strike="noStrike">
                <a:solidFill>
                  <a:schemeClr val="accent5"/>
                </a:solidFill>
                <a:latin typeface="Roboto Condensed"/>
                <a:ea typeface="Roboto Condensed"/>
                <a:cs typeface="Roboto Condensed"/>
                <a:sym typeface="Roboto Condensed"/>
              </a:rPr>
              <a:t>obrigado!</a:t>
            </a:r>
            <a:endParaRPr b="1" i="0" sz="6000" u="none" cap="none" strike="noStrike">
              <a:solidFill>
                <a:schemeClr val="accent5"/>
              </a:solidFill>
              <a:latin typeface="Roboto Condensed"/>
              <a:ea typeface="Roboto Condensed"/>
              <a:cs typeface="Roboto Condensed"/>
              <a:sym typeface="Roboto Condensed"/>
            </a:endParaRPr>
          </a:p>
        </p:txBody>
      </p:sp>
      <p:sp>
        <p:nvSpPr>
          <p:cNvPr id="804" name="Google Shape;804;p66"/>
          <p:cNvSpPr txBox="1"/>
          <p:nvPr>
            <p:ph idx="4294967295" type="subTitle"/>
          </p:nvPr>
        </p:nvSpPr>
        <p:spPr>
          <a:xfrm>
            <a:off x="1275150" y="3230000"/>
            <a:ext cx="6593700" cy="134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t/>
            </a:r>
            <a:endParaRPr b="0" i="0" sz="2000" u="none" cap="none" strike="noStrike">
              <a:solidFill>
                <a:schemeClr val="dk1"/>
              </a:solidFill>
              <a:latin typeface="Roboto Condensed Light"/>
              <a:ea typeface="Roboto Condensed Light"/>
              <a:cs typeface="Roboto Condensed Light"/>
              <a:sym typeface="Roboto Condensed Light"/>
            </a:endParaRPr>
          </a:p>
          <a:p>
            <a:pPr indent="0" lvl="0" marL="0" marR="0" rtl="0" algn="ctr">
              <a:lnSpc>
                <a:spcPct val="100000"/>
              </a:lnSpc>
              <a:spcBef>
                <a:spcPts val="0"/>
              </a:spcBef>
              <a:spcAft>
                <a:spcPts val="0"/>
              </a:spcAft>
              <a:buClr>
                <a:schemeClr val="dk1"/>
              </a:buClr>
              <a:buSzPts val="1100"/>
              <a:buFont typeface="Arial"/>
              <a:buNone/>
            </a:pPr>
            <a:r>
              <a:rPr b="0" i="0" lang="pt-BR" sz="2000" u="none" cap="none" strike="noStrike">
                <a:solidFill>
                  <a:schemeClr val="dk1"/>
                </a:solidFill>
                <a:latin typeface="Roboto Condensed Light"/>
                <a:ea typeface="Roboto Condensed Light"/>
                <a:cs typeface="Roboto Condensed Light"/>
                <a:sym typeface="Roboto Condensed Light"/>
              </a:rPr>
              <a:t>danilo.gazoli@gmail.com</a:t>
            </a:r>
            <a:endParaRPr b="1" i="0" sz="2000" u="none" cap="none" strike="noStrike">
              <a:solidFill>
                <a:schemeClr val="dk1"/>
              </a:solidFill>
              <a:latin typeface="Roboto Condensed Light"/>
              <a:ea typeface="Roboto Condensed Light"/>
              <a:cs typeface="Roboto Condensed Light"/>
              <a:sym typeface="Roboto Condensed Light"/>
            </a:endParaRPr>
          </a:p>
        </p:txBody>
      </p:sp>
      <p:grpSp>
        <p:nvGrpSpPr>
          <p:cNvPr id="805" name="Google Shape;805;p66"/>
          <p:cNvGrpSpPr/>
          <p:nvPr/>
        </p:nvGrpSpPr>
        <p:grpSpPr>
          <a:xfrm>
            <a:off x="3996210" y="966817"/>
            <a:ext cx="1197664" cy="1126777"/>
            <a:chOff x="5972700" y="2330200"/>
            <a:chExt cx="411625" cy="387275"/>
          </a:xfrm>
        </p:grpSpPr>
        <p:sp>
          <p:nvSpPr>
            <p:cNvPr id="806" name="Google Shape;806;p66"/>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6"/>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7"/>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Aplicações</a:t>
            </a:r>
            <a:endParaRPr/>
          </a:p>
        </p:txBody>
      </p:sp>
      <p:sp>
        <p:nvSpPr>
          <p:cNvPr id="263" name="Google Shape;263;p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264" name="Google Shape;264;p7"/>
          <p:cNvSpPr txBox="1"/>
          <p:nvPr/>
        </p:nvSpPr>
        <p:spPr>
          <a:xfrm>
            <a:off x="107315" y="4676775"/>
            <a:ext cx="3592195" cy="2755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000000"/>
                </a:solidFill>
                <a:latin typeface="Arial"/>
                <a:ea typeface="Arial"/>
                <a:cs typeface="Arial"/>
                <a:sym typeface="Arial"/>
              </a:rPr>
              <a:t>Fonte: https://w3cschoool.com/python-applications</a:t>
            </a:r>
            <a:endParaRPr b="0" i="0" sz="1200" u="none" cap="none" strike="noStrike">
              <a:solidFill>
                <a:srgbClr val="000000"/>
              </a:solidFill>
              <a:latin typeface="Arial"/>
              <a:ea typeface="Arial"/>
              <a:cs typeface="Arial"/>
              <a:sym typeface="Arial"/>
            </a:endParaRPr>
          </a:p>
        </p:txBody>
      </p:sp>
      <p:pic>
        <p:nvPicPr>
          <p:cNvPr id="265" name="Google Shape;265;p7"/>
          <p:cNvPicPr preferRelativeResize="0"/>
          <p:nvPr/>
        </p:nvPicPr>
        <p:blipFill rotWithShape="1">
          <a:blip r:embed="rId3">
            <a:alphaModFix/>
          </a:blip>
          <a:srcRect b="0" l="0" r="0" t="0"/>
          <a:stretch/>
        </p:blipFill>
        <p:spPr>
          <a:xfrm>
            <a:off x="1907540" y="843280"/>
            <a:ext cx="4589780" cy="3997960"/>
          </a:xfrm>
          <a:prstGeom prst="rect">
            <a:avLst/>
          </a:prstGeom>
          <a:noFill/>
          <a:ln>
            <a:noFill/>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8"/>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Exemplo</a:t>
            </a:r>
            <a:endParaRPr/>
          </a:p>
        </p:txBody>
      </p:sp>
      <p:sp>
        <p:nvSpPr>
          <p:cNvPr id="271" name="Google Shape;271;p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
        <p:nvSpPr>
          <p:cNvPr id="272" name="Google Shape;272;p8"/>
          <p:cNvSpPr txBox="1"/>
          <p:nvPr/>
        </p:nvSpPr>
        <p:spPr>
          <a:xfrm>
            <a:off x="323850" y="4516120"/>
            <a:ext cx="3161030"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pt-BR" sz="1000" u="none" cap="none" strike="noStrike">
                <a:solidFill>
                  <a:srgbClr val="000000"/>
                </a:solidFill>
                <a:latin typeface="Arial"/>
                <a:ea typeface="Arial"/>
                <a:cs typeface="Arial"/>
                <a:sym typeface="Arial"/>
              </a:rPr>
              <a:t>Fonte: </a:t>
            </a:r>
            <a:r>
              <a:rPr b="0" i="0" lang="pt-BR" sz="1000" u="sng" cap="none" strike="noStrike">
                <a:solidFill>
                  <a:srgbClr val="000000"/>
                </a:solidFill>
                <a:latin typeface="Arial"/>
                <a:ea typeface="Arial"/>
                <a:cs typeface="Arial"/>
                <a:sym typeface="Arial"/>
                <a:hlinkClick r:id="rId3">
                  <a:extLst>
                    <a:ext uri="{A12FA001-AC4F-418D-AE19-62706E023703}">
                      <ahyp:hlinkClr val="tx"/>
                    </a:ext>
                  </a:extLst>
                </a:hlinkClick>
              </a:rPr>
              <a:t>Linkedin</a:t>
            </a:r>
            <a:endParaRPr b="0" i="0" sz="1000" u="sng" cap="none" strike="noStrike">
              <a:solidFill>
                <a:srgbClr val="000000"/>
              </a:solidFill>
              <a:latin typeface="Arial"/>
              <a:ea typeface="Arial"/>
              <a:cs typeface="Arial"/>
              <a:sym typeface="Arial"/>
              <a:hlinkClick r:id="rId4">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000"/>
              <a:buFont typeface="Arial"/>
              <a:buNone/>
            </a:pPr>
            <a:r>
              <a:rPr b="0" i="0" lang="pt-BR" sz="1000" u="none" cap="none" strike="noStrike">
                <a:solidFill>
                  <a:srgbClr val="000000"/>
                </a:solidFill>
                <a:latin typeface="Arial"/>
                <a:ea typeface="Arial"/>
                <a:cs typeface="Arial"/>
                <a:sym typeface="Arial"/>
              </a:rPr>
              <a:t>Github: </a:t>
            </a:r>
            <a:r>
              <a:rPr b="0" i="0" lang="pt-BR" sz="1000" u="sng" cap="none" strike="noStrike">
                <a:solidFill>
                  <a:srgbClr val="000000"/>
                </a:solidFill>
                <a:latin typeface="Arial"/>
                <a:ea typeface="Arial"/>
                <a:cs typeface="Arial"/>
                <a:sym typeface="Arial"/>
                <a:hlinkClick r:id="rId5">
                  <a:extLst>
                    <a:ext uri="{A12FA001-AC4F-418D-AE19-62706E023703}">
                      <ahyp:hlinkClr val="tx"/>
                    </a:ext>
                  </a:extLst>
                </a:hlinkClick>
              </a:rPr>
              <a:t>https://github.com/gilcllys/Reynolds-detection</a:t>
            </a:r>
            <a:endParaRPr b="0" i="0" sz="1000" u="none" cap="none" strike="noStrike">
              <a:solidFill>
                <a:srgbClr val="000000"/>
              </a:solidFill>
              <a:latin typeface="Arial"/>
              <a:ea typeface="Arial"/>
              <a:cs typeface="Arial"/>
              <a:sym typeface="Arial"/>
            </a:endParaRPr>
          </a:p>
        </p:txBody>
      </p:sp>
      <p:pic>
        <p:nvPicPr>
          <p:cNvPr id="273" name="Google Shape;273;p8"/>
          <p:cNvPicPr preferRelativeResize="0"/>
          <p:nvPr/>
        </p:nvPicPr>
        <p:blipFill rotWithShape="1">
          <a:blip r:embed="rId6">
            <a:alphaModFix/>
          </a:blip>
          <a:srcRect b="0" l="0" r="0" t="0"/>
          <a:stretch/>
        </p:blipFill>
        <p:spPr>
          <a:xfrm>
            <a:off x="1979930" y="339725"/>
            <a:ext cx="3785870" cy="4241165"/>
          </a:xfrm>
          <a:prstGeom prst="rect">
            <a:avLst/>
          </a:prstGeom>
          <a:noFill/>
          <a:ln>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9"/>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pt-BR"/>
              <a:t>Variáveis</a:t>
            </a:r>
            <a:endParaRPr/>
          </a:p>
        </p:txBody>
      </p:sp>
      <p:sp>
        <p:nvSpPr>
          <p:cNvPr id="279" name="Google Shape;279;p9"/>
          <p:cNvSpPr txBox="1"/>
          <p:nvPr>
            <p:ph idx="1" type="body"/>
          </p:nvPr>
        </p:nvSpPr>
        <p:spPr>
          <a:xfrm>
            <a:off x="755650" y="1310005"/>
            <a:ext cx="7341235" cy="377698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lang="pt-BR" sz="1600"/>
              <a:t>Uma variável é um nome que se refere a um valor. Um comando de atribuição cria uma nova variável e lhe dá um valor. Variáveis são usadas para guardarmos valores que serão usados mais tarde no programa.</a:t>
            </a:r>
            <a:endParaRPr/>
          </a:p>
          <a:p>
            <a:pPr indent="-381000" lvl="0" marL="457200" rtl="0" algn="l">
              <a:lnSpc>
                <a:spcPct val="100000"/>
              </a:lnSpc>
              <a:spcBef>
                <a:spcPts val="600"/>
              </a:spcBef>
              <a:spcAft>
                <a:spcPts val="0"/>
              </a:spcAft>
              <a:buSzPts val="2400"/>
              <a:buChar char="▰"/>
            </a:pPr>
            <a:r>
              <a:rPr lang="pt-BR" sz="1800"/>
              <a:t>Atribuição</a:t>
            </a:r>
            <a:endParaRPr sz="1800"/>
          </a:p>
          <a:p>
            <a:pPr indent="-381000" lvl="1" marL="914400" rtl="0" algn="l">
              <a:lnSpc>
                <a:spcPct val="100000"/>
              </a:lnSpc>
              <a:spcBef>
                <a:spcPts val="1000"/>
              </a:spcBef>
              <a:spcAft>
                <a:spcPts val="0"/>
              </a:spcAft>
              <a:buSzPts val="2400"/>
              <a:buChar char="▻"/>
            </a:pPr>
            <a:r>
              <a:rPr lang="pt-BR" sz="1800"/>
              <a:t>Um comando é uma unidade de código que o interpretador pode executar. Um comando de atribuição tem a seguinte forma:</a:t>
            </a:r>
            <a:br>
              <a:rPr lang="pt-BR" sz="1800"/>
            </a:br>
            <a:r>
              <a:rPr lang="pt-BR" sz="1800">
                <a:latin typeface="Courier New"/>
                <a:ea typeface="Courier New"/>
                <a:cs typeface="Courier New"/>
                <a:sym typeface="Courier New"/>
              </a:rPr>
              <a:t>variável = expressão</a:t>
            </a:r>
            <a:endParaRPr/>
          </a:p>
          <a:p>
            <a:pPr indent="0" lvl="0" marL="76200" rtl="0" algn="l">
              <a:lnSpc>
                <a:spcPct val="100000"/>
              </a:lnSpc>
              <a:spcBef>
                <a:spcPts val="600"/>
              </a:spcBef>
              <a:spcAft>
                <a:spcPts val="0"/>
              </a:spcAft>
              <a:buSzPts val="2400"/>
              <a:buNone/>
            </a:pPr>
            <a:r>
              <a:rPr lang="pt-BR" sz="1800"/>
              <a:t>Exemplo:</a:t>
            </a:r>
            <a:br>
              <a:rPr lang="pt-BR" sz="1800"/>
            </a:br>
            <a:br>
              <a:rPr lang="pt-BR" sz="1800"/>
            </a:br>
            <a:r>
              <a:rPr lang="pt-BR" sz="1200">
                <a:latin typeface="Courier New"/>
                <a:ea typeface="Courier New"/>
                <a:cs typeface="Courier New"/>
                <a:sym typeface="Courier New"/>
              </a:rPr>
              <a:t>imposto = 0.27</a:t>
            </a:r>
            <a:br>
              <a:rPr lang="pt-BR" sz="1200">
                <a:latin typeface="Courier New"/>
                <a:ea typeface="Courier New"/>
                <a:cs typeface="Courier New"/>
                <a:sym typeface="Courier New"/>
              </a:rPr>
            </a:br>
            <a:r>
              <a:rPr lang="pt-BR" sz="1200">
                <a:latin typeface="Courier New"/>
                <a:ea typeface="Courier New"/>
                <a:cs typeface="Courier New"/>
                <a:sym typeface="Courier New"/>
              </a:rPr>
              <a:t>salario = 5000</a:t>
            </a:r>
            <a:br>
              <a:rPr lang="pt-BR" sz="1200">
                <a:latin typeface="Courier New"/>
                <a:ea typeface="Courier New"/>
                <a:cs typeface="Courier New"/>
                <a:sym typeface="Courier New"/>
              </a:rPr>
            </a:br>
            <a:r>
              <a:rPr lang="pt-BR" sz="1200">
                <a:latin typeface="Courier New"/>
                <a:ea typeface="Courier New"/>
                <a:cs typeface="Courier New"/>
                <a:sym typeface="Courier New"/>
              </a:rPr>
              <a:t>salario_final = salario - (salario * imposto)</a:t>
            </a:r>
            <a:br>
              <a:rPr lang="pt-BR" sz="1200">
                <a:latin typeface="Courier New"/>
                <a:ea typeface="Courier New"/>
                <a:cs typeface="Courier New"/>
                <a:sym typeface="Courier New"/>
              </a:rPr>
            </a:br>
            <a:r>
              <a:rPr lang="pt-BR" sz="1200">
                <a:latin typeface="Courier New"/>
                <a:ea typeface="Courier New"/>
                <a:cs typeface="Courier New"/>
                <a:sym typeface="Courier New"/>
              </a:rPr>
              <a:t>print(salario_final)</a:t>
            </a:r>
            <a:endParaRPr sz="1200">
              <a:latin typeface="Courier New"/>
              <a:ea typeface="Courier New"/>
              <a:cs typeface="Courier New"/>
              <a:sym typeface="Courier New"/>
            </a:endParaRPr>
          </a:p>
          <a:p>
            <a:pPr indent="0" lvl="0" marL="76200" rtl="0" algn="l">
              <a:lnSpc>
                <a:spcPct val="100000"/>
              </a:lnSpc>
              <a:spcBef>
                <a:spcPts val="600"/>
              </a:spcBef>
              <a:spcAft>
                <a:spcPts val="0"/>
              </a:spcAft>
              <a:buSzPts val="2400"/>
              <a:buNone/>
            </a:pPr>
            <a:r>
              <a:rPr i="1" lang="pt-BR" sz="1200">
                <a:latin typeface="Courier New"/>
                <a:ea typeface="Courier New"/>
                <a:cs typeface="Courier New"/>
                <a:sym typeface="Courier New"/>
              </a:rPr>
              <a:t>3650.0</a:t>
            </a:r>
            <a:endParaRPr i="1" sz="1600"/>
          </a:p>
          <a:p>
            <a:pPr indent="0" lvl="0" marL="76200" rtl="0" algn="l">
              <a:lnSpc>
                <a:spcPct val="100000"/>
              </a:lnSpc>
              <a:spcBef>
                <a:spcPts val="600"/>
              </a:spcBef>
              <a:spcAft>
                <a:spcPts val="0"/>
              </a:spcAft>
              <a:buSzPts val="2400"/>
              <a:buNone/>
            </a:pPr>
            <a:r>
              <a:t/>
            </a:r>
            <a:endParaRPr i="1" sz="1600"/>
          </a:p>
        </p:txBody>
      </p:sp>
      <p:sp>
        <p:nvSpPr>
          <p:cNvPr id="280" name="Google Shape;280;p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pt-BR"/>
              <a:t>‹#›</a:t>
            </a:fld>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2022-08-14T16:01:00Z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1CA615CE570D410D95B51B686F7ECB57</vt:lpwstr>
  </property>
  <property fmtid="{D5CDD505-2E9C-101B-9397-08002B2CF9AE}" pid="3" name="KSOProductBuildVer">
    <vt:lpwstr>1046-11.2.0.11254</vt:lpwstr>
  </property>
</Properties>
</file>