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0693400" cy="7562850"/>
  <p:notesSz cx="10693400" cy="75628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52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9326"/>
            <a:ext cx="10693400" cy="2053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340" y="1988755"/>
            <a:ext cx="8554720" cy="2012675"/>
          </a:xfrm>
        </p:spPr>
        <p:txBody>
          <a:bodyPr anchor="b">
            <a:normAutofit/>
          </a:bodyPr>
          <a:lstStyle>
            <a:lvl1pPr algn="l">
              <a:defRPr sz="661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340" y="4005511"/>
            <a:ext cx="8554720" cy="756285"/>
          </a:xfrm>
        </p:spPr>
        <p:txBody>
          <a:bodyPr>
            <a:normAutofit/>
          </a:bodyPr>
          <a:lstStyle>
            <a:lvl1pPr marL="0" indent="0" algn="l">
              <a:buNone/>
              <a:defRPr sz="2206"/>
            </a:lvl1pPr>
            <a:lvl2pPr marL="504200" indent="0" algn="ctr">
              <a:buNone/>
              <a:defRPr sz="2206"/>
            </a:lvl2pPr>
            <a:lvl3pPr marL="1008400" indent="0" algn="ctr">
              <a:buNone/>
              <a:defRPr sz="1985"/>
            </a:lvl3pPr>
            <a:lvl4pPr marL="1512600" indent="0" algn="ctr">
              <a:buNone/>
              <a:defRPr sz="1764"/>
            </a:lvl4pPr>
            <a:lvl5pPr marL="2016801" indent="0" algn="ctr">
              <a:buNone/>
              <a:defRPr sz="1764"/>
            </a:lvl5pPr>
            <a:lvl6pPr marL="2521001" indent="0" algn="ctr">
              <a:buNone/>
              <a:defRPr sz="1764"/>
            </a:lvl6pPr>
            <a:lvl7pPr marL="3025201" indent="0" algn="ctr">
              <a:buNone/>
              <a:defRPr sz="1764"/>
            </a:lvl7pPr>
            <a:lvl8pPr marL="3529401" indent="0" algn="ctr">
              <a:buNone/>
              <a:defRPr sz="1764"/>
            </a:lvl8pPr>
            <a:lvl9pPr marL="4033601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7344" y="4768241"/>
            <a:ext cx="2686716" cy="4026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9340" y="4768242"/>
            <a:ext cx="5707602" cy="402652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4377" y="1577929"/>
            <a:ext cx="2539683" cy="402652"/>
          </a:xfrm>
        </p:spPr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07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065" y="5180146"/>
            <a:ext cx="9304664" cy="903566"/>
          </a:xfrm>
        </p:spPr>
        <p:txBody>
          <a:bodyPr anchor="b"/>
          <a:lstStyle>
            <a:lvl1pPr algn="l">
              <a:defRPr sz="352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5065" y="1077452"/>
            <a:ext cx="9297387" cy="3757133"/>
          </a:xfrm>
        </p:spPr>
        <p:txBody>
          <a:bodyPr anchor="t"/>
          <a:lstStyle>
            <a:lvl1pPr marL="0" indent="0">
              <a:buNone/>
              <a:defRPr sz="3529"/>
            </a:lvl1pPr>
            <a:lvl2pPr marL="504200" indent="0">
              <a:buNone/>
              <a:defRPr sz="3088"/>
            </a:lvl2pPr>
            <a:lvl3pPr marL="1008400" indent="0">
              <a:buNone/>
              <a:defRPr sz="2647"/>
            </a:lvl3pPr>
            <a:lvl4pPr marL="1512600" indent="0">
              <a:buNone/>
              <a:defRPr sz="2206"/>
            </a:lvl4pPr>
            <a:lvl5pPr marL="2016801" indent="0">
              <a:buNone/>
              <a:defRPr sz="2206"/>
            </a:lvl5pPr>
            <a:lvl6pPr marL="2521001" indent="0">
              <a:buNone/>
              <a:defRPr sz="2206"/>
            </a:lvl6pPr>
            <a:lvl7pPr marL="3025201" indent="0">
              <a:buNone/>
              <a:defRPr sz="2206"/>
            </a:lvl7pPr>
            <a:lvl8pPr marL="3529401" indent="0">
              <a:buNone/>
              <a:defRPr sz="2206"/>
            </a:lvl8pPr>
            <a:lvl9pPr marL="4033601" indent="0">
              <a:buNone/>
              <a:defRPr sz="220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5071" y="6083712"/>
            <a:ext cx="9303258" cy="823691"/>
          </a:xfrm>
        </p:spPr>
        <p:txBody>
          <a:bodyPr/>
          <a:lstStyle>
            <a:lvl1pPr marL="0" indent="0" algn="l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79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9326"/>
            <a:ext cx="10693400" cy="2053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071" y="830980"/>
            <a:ext cx="9303258" cy="3090498"/>
          </a:xfrm>
        </p:spPr>
        <p:txBody>
          <a:bodyPr anchor="ctr"/>
          <a:lstStyle>
            <a:lvl1pPr algn="l">
              <a:defRPr sz="352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2005" y="4024184"/>
            <a:ext cx="9089390" cy="1467634"/>
          </a:xfrm>
        </p:spPr>
        <p:txBody>
          <a:bodyPr anchor="ctr"/>
          <a:lstStyle>
            <a:lvl1pPr marL="0" indent="0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04656" y="420160"/>
            <a:ext cx="2553049" cy="402652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5071" y="420160"/>
            <a:ext cx="5649184" cy="402652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18106" y="420160"/>
            <a:ext cx="780223" cy="402652"/>
          </a:xfrm>
        </p:spPr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71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9326"/>
            <a:ext cx="10693400" cy="2053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544" y="830980"/>
            <a:ext cx="8903741" cy="3039514"/>
          </a:xfrm>
        </p:spPr>
        <p:txBody>
          <a:bodyPr anchor="ctr"/>
          <a:lstStyle>
            <a:lvl1pPr algn="l">
              <a:defRPr sz="352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43598" y="3870495"/>
            <a:ext cx="8413629" cy="490122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2005" y="4603653"/>
            <a:ext cx="9096818" cy="905673"/>
          </a:xfrm>
        </p:spPr>
        <p:txBody>
          <a:bodyPr anchor="ctr">
            <a:normAutofit/>
          </a:bodyPr>
          <a:lstStyle>
            <a:lvl1pPr marL="0" indent="0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04656" y="420160"/>
            <a:ext cx="2553049" cy="402652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5071" y="418436"/>
            <a:ext cx="5649184" cy="402652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18106" y="420160"/>
            <a:ext cx="780223" cy="402652"/>
          </a:xfrm>
        </p:spPr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270677" y="890736"/>
            <a:ext cx="534670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22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27152" y="3331856"/>
            <a:ext cx="534670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22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5090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9326"/>
            <a:ext cx="10693400" cy="2053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005" y="1240297"/>
            <a:ext cx="9092176" cy="2769996"/>
          </a:xfrm>
        </p:spPr>
        <p:txBody>
          <a:bodyPr anchor="b"/>
          <a:lstStyle>
            <a:lvl1pPr algn="l">
              <a:defRPr sz="352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1995" y="4023282"/>
            <a:ext cx="9090803" cy="1102651"/>
          </a:xfrm>
        </p:spPr>
        <p:txBody>
          <a:bodyPr anchor="t"/>
          <a:lstStyle>
            <a:lvl1pPr marL="0" indent="0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04656" y="417825"/>
            <a:ext cx="2553049" cy="402652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5071" y="417825"/>
            <a:ext cx="5649184" cy="402652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18106" y="420160"/>
            <a:ext cx="780223" cy="402652"/>
          </a:xfrm>
        </p:spPr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326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539684" y="840317"/>
            <a:ext cx="7458645" cy="143787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95072" y="2428405"/>
            <a:ext cx="2994152" cy="680767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5071" y="3203089"/>
            <a:ext cx="2994152" cy="3704318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1783" y="2427581"/>
            <a:ext cx="2994152" cy="690928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60080" y="3202542"/>
            <a:ext cx="2994152" cy="3704861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004176" y="2418244"/>
            <a:ext cx="2994152" cy="690928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004177" y="3203089"/>
            <a:ext cx="2994152" cy="3704318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97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539685" y="840317"/>
            <a:ext cx="7463376" cy="14285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5071" y="4536101"/>
            <a:ext cx="2994152" cy="752938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95071" y="2571369"/>
            <a:ext cx="2994152" cy="1662217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5071" y="5289036"/>
            <a:ext cx="2994152" cy="1618367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9663" y="4536101"/>
            <a:ext cx="2994152" cy="752938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49661" y="2571369"/>
            <a:ext cx="2994152" cy="166504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48476" y="5289035"/>
            <a:ext cx="2994152" cy="1618367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008907" y="4536101"/>
            <a:ext cx="2994152" cy="752938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008906" y="2571371"/>
            <a:ext cx="2994152" cy="166400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008799" y="5289033"/>
            <a:ext cx="2994152" cy="1618367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948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5071" y="2420112"/>
            <a:ext cx="9303258" cy="448729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674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9326"/>
            <a:ext cx="10693400" cy="205352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93818" y="823978"/>
            <a:ext cx="1804511" cy="468534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5072" y="822811"/>
            <a:ext cx="7341813" cy="468651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4656" y="420160"/>
            <a:ext cx="2553049" cy="402652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5071" y="420160"/>
            <a:ext cx="5649184" cy="402652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18106" y="420160"/>
            <a:ext cx="780223" cy="402652"/>
          </a:xfrm>
        </p:spPr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378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65459" y="926828"/>
            <a:ext cx="4940942" cy="6356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021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329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74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9326"/>
            <a:ext cx="10693400" cy="2053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071" y="830981"/>
            <a:ext cx="9303258" cy="3089912"/>
          </a:xfrm>
        </p:spPr>
        <p:txBody>
          <a:bodyPr anchor="b">
            <a:normAutofit/>
          </a:bodyPr>
          <a:lstStyle>
            <a:lvl1pPr algn="r">
              <a:defRPr sz="441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5072" y="4016014"/>
            <a:ext cx="9303259" cy="1493309"/>
          </a:xfrm>
        </p:spPr>
        <p:txBody>
          <a:bodyPr>
            <a:normAutofit/>
          </a:bodyPr>
          <a:lstStyle>
            <a:lvl1pPr marL="0" indent="0" algn="r">
              <a:buNone/>
              <a:defRPr sz="2426">
                <a:solidFill>
                  <a:schemeClr val="tx1">
                    <a:tint val="75000"/>
                  </a:schemeClr>
                </a:solidFill>
              </a:defRPr>
            </a:lvl1pPr>
            <a:lvl2pPr marL="504200" indent="0">
              <a:buNone/>
              <a:defRPr sz="2206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4656" y="420160"/>
            <a:ext cx="2553049" cy="402652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5071" y="420160"/>
            <a:ext cx="5649184" cy="402652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18107" y="420160"/>
            <a:ext cx="780222" cy="402652"/>
          </a:xfrm>
        </p:spPr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78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072" y="2420112"/>
            <a:ext cx="4573205" cy="448729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28677" y="2420112"/>
            <a:ext cx="4569651" cy="448729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685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9682" y="840317"/>
            <a:ext cx="7458647" cy="14285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441" y="2408248"/>
            <a:ext cx="4307835" cy="908592"/>
          </a:xfrm>
        </p:spPr>
        <p:txBody>
          <a:bodyPr anchor="b">
            <a:normAutofit/>
          </a:bodyPr>
          <a:lstStyle>
            <a:lvl1pPr marL="0" indent="0">
              <a:buNone/>
              <a:defRPr sz="3088" b="0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070" y="3454636"/>
            <a:ext cx="4573205" cy="345276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94047" y="2408248"/>
            <a:ext cx="4304282" cy="908592"/>
          </a:xfrm>
        </p:spPr>
        <p:txBody>
          <a:bodyPr anchor="b">
            <a:normAutofit/>
          </a:bodyPr>
          <a:lstStyle>
            <a:lvl1pPr marL="0" indent="0">
              <a:buNone/>
              <a:defRPr sz="3088" b="0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8676" y="3454636"/>
            <a:ext cx="4569652" cy="345276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53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56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88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071" y="1680633"/>
            <a:ext cx="3609023" cy="1764665"/>
          </a:xfrm>
        </p:spPr>
        <p:txBody>
          <a:bodyPr anchor="b"/>
          <a:lstStyle>
            <a:lvl1pPr algn="l">
              <a:defRPr sz="352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4695" y="823510"/>
            <a:ext cx="5453634" cy="6083893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5071" y="3445298"/>
            <a:ext cx="3609023" cy="3462105"/>
          </a:xfrm>
        </p:spPr>
        <p:txBody>
          <a:bodyPr/>
          <a:lstStyle>
            <a:lvl1pPr marL="0" indent="0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42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071" y="1680633"/>
            <a:ext cx="4766340" cy="1764665"/>
          </a:xfrm>
        </p:spPr>
        <p:txBody>
          <a:bodyPr anchor="b"/>
          <a:lstStyle>
            <a:lvl1pPr algn="l">
              <a:defRPr sz="352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03993" y="828453"/>
            <a:ext cx="4296813" cy="6078950"/>
          </a:xfrm>
        </p:spPr>
        <p:txBody>
          <a:bodyPr anchor="t"/>
          <a:lstStyle>
            <a:lvl1pPr marL="0" indent="0">
              <a:buNone/>
              <a:defRPr sz="3529"/>
            </a:lvl1pPr>
            <a:lvl2pPr marL="504200" indent="0">
              <a:buNone/>
              <a:defRPr sz="3088"/>
            </a:lvl2pPr>
            <a:lvl3pPr marL="1008400" indent="0">
              <a:buNone/>
              <a:defRPr sz="2647"/>
            </a:lvl3pPr>
            <a:lvl4pPr marL="1512600" indent="0">
              <a:buNone/>
              <a:defRPr sz="2206"/>
            </a:lvl4pPr>
            <a:lvl5pPr marL="2016801" indent="0">
              <a:buNone/>
              <a:defRPr sz="2206"/>
            </a:lvl5pPr>
            <a:lvl6pPr marL="2521001" indent="0">
              <a:buNone/>
              <a:defRPr sz="2206"/>
            </a:lvl6pPr>
            <a:lvl7pPr marL="3025201" indent="0">
              <a:buNone/>
              <a:defRPr sz="2206"/>
            </a:lvl7pPr>
            <a:lvl8pPr marL="3529401" indent="0">
              <a:buNone/>
              <a:defRPr sz="2206"/>
            </a:lvl8pPr>
            <a:lvl9pPr marL="4033601" indent="0">
              <a:buNone/>
              <a:defRPr sz="220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5071" y="3445298"/>
            <a:ext cx="4766340" cy="3462105"/>
          </a:xfrm>
        </p:spPr>
        <p:txBody>
          <a:bodyPr/>
          <a:lstStyle>
            <a:lvl1pPr marL="0" indent="0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67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1192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9682" y="842933"/>
            <a:ext cx="7458647" cy="1425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5071" y="2420112"/>
            <a:ext cx="9303258" cy="4487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98747" y="7009643"/>
            <a:ext cx="2499582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5071" y="7009086"/>
            <a:ext cx="664327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85881" y="420160"/>
            <a:ext cx="2312448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776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</p:sldLayoutIdLst>
  <p:txStyles>
    <p:titleStyle>
      <a:lvl1pPr algn="r" defTabSz="1008400" rtl="0" eaLnBrk="1" latinLnBrk="0" hangingPunct="1">
        <a:lnSpc>
          <a:spcPct val="90000"/>
        </a:lnSpc>
        <a:spcBef>
          <a:spcPct val="0"/>
        </a:spcBef>
        <a:buNone/>
        <a:defRPr sz="441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100" indent="-252100" algn="l" defTabSz="1008400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2426" kern="1200">
          <a:solidFill>
            <a:schemeClr val="tx1"/>
          </a:solidFill>
          <a:latin typeface="+mn-lt"/>
          <a:ea typeface="+mn-ea"/>
          <a:cs typeface="+mn-cs"/>
        </a:defRPr>
      </a:lvl1pPr>
      <a:lvl2pPr marL="756300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6" kern="1200">
          <a:solidFill>
            <a:schemeClr val="tx1"/>
          </a:solidFill>
          <a:latin typeface="+mn-lt"/>
          <a:ea typeface="+mn-ea"/>
          <a:cs typeface="+mn-cs"/>
        </a:defRPr>
      </a:lvl2pPr>
      <a:lvl3pPr marL="1260500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7647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22689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7731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32773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37815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8pPr>
      <a:lvl9pPr marL="42857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2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4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6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8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10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52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94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6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5764" y="885480"/>
            <a:ext cx="4180469" cy="1603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35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FERRAMENTAS</a:t>
            </a:r>
            <a:r>
              <a:rPr lang="en-US" sz="3500" kern="1200" spc="-9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3500" kern="1200" spc="-9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kern="1200" spc="-3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DESENVOLVIMENTO</a:t>
            </a:r>
            <a:r>
              <a:rPr lang="en-US" sz="3500" kern="1200" spc="-8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kern="1200" spc="-25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WEB</a:t>
            </a:r>
            <a:endParaRPr lang="en-US" sz="35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05764" y="2670578"/>
            <a:ext cx="4180134" cy="36981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 algn="l" rtl="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b="1" kern="1200" spc="-10">
                <a:solidFill>
                  <a:schemeClr val="tx2"/>
                </a:solidFill>
                <a:latin typeface="+mn-lt"/>
                <a:ea typeface="+mn-ea"/>
                <a:cs typeface="+mn-cs"/>
              </a:rPr>
              <a:t>jQuery</a:t>
            </a:r>
            <a:endParaRPr lang="en-US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12700" indent="-2286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Aula</a:t>
            </a:r>
            <a:r>
              <a:rPr lang="en-US" kern="1200" spc="-15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spc="-50">
                <a:solidFill>
                  <a:schemeClr val="tx2"/>
                </a:solidFill>
                <a:latin typeface="+mn-lt"/>
                <a:ea typeface="+mn-ea"/>
                <a:cs typeface="+mn-cs"/>
              </a:rPr>
              <a:t>10</a:t>
            </a:r>
            <a:endParaRPr lang="en-US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Graphic 7" descr="Web Design">
            <a:extLst>
              <a:ext uri="{FF2B5EF4-FFF2-40B4-BE49-F238E27FC236}">
                <a16:creationId xmlns:a16="http://schemas.microsoft.com/office/drawing/2014/main" id="{55B82688-6A96-6B08-8465-C2C3E3501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0902" y="2474115"/>
            <a:ext cx="3633082" cy="363308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9052" y="926828"/>
            <a:ext cx="8267065" cy="2906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00"/>
              </a:spcBef>
              <a:tabLst>
                <a:tab pos="2738755" algn="l"/>
              </a:tabLst>
            </a:pPr>
            <a:r>
              <a:rPr sz="4000" b="1" dirty="0">
                <a:latin typeface="Verdana"/>
                <a:cs typeface="Verdana"/>
              </a:rPr>
              <a:t>jQuery</a:t>
            </a:r>
            <a:r>
              <a:rPr sz="4000" b="1" spc="-15" dirty="0">
                <a:latin typeface="Verdana"/>
                <a:cs typeface="Verdana"/>
              </a:rPr>
              <a:t> </a:t>
            </a:r>
            <a:r>
              <a:rPr sz="4000" b="1" spc="-50" dirty="0">
                <a:latin typeface="Verdana"/>
                <a:cs typeface="Verdana"/>
              </a:rPr>
              <a:t>-</a:t>
            </a:r>
            <a:r>
              <a:rPr sz="4000" b="1" dirty="0">
                <a:latin typeface="Verdana"/>
                <a:cs typeface="Verdana"/>
              </a:rPr>
              <a:t>	</a:t>
            </a:r>
            <a:r>
              <a:rPr sz="4000" b="1" spc="-10" dirty="0">
                <a:latin typeface="Verdana"/>
                <a:cs typeface="Verdana"/>
              </a:rPr>
              <a:t>Métodos</a:t>
            </a:r>
            <a:endParaRPr sz="4000">
              <a:latin typeface="Verdana"/>
              <a:cs typeface="Verdana"/>
            </a:endParaRPr>
          </a:p>
          <a:p>
            <a:pPr marL="12700" marR="5080" algn="just">
              <a:lnSpc>
                <a:spcPct val="100000"/>
              </a:lnSpc>
              <a:spcBef>
                <a:spcPts val="3479"/>
              </a:spcBef>
            </a:pPr>
            <a:r>
              <a:rPr sz="4000" dirty="0">
                <a:latin typeface="Calibri"/>
                <a:cs typeface="Calibri"/>
              </a:rPr>
              <a:t>Os</a:t>
            </a:r>
            <a:r>
              <a:rPr sz="4000" spc="165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métodos</a:t>
            </a:r>
            <a:r>
              <a:rPr sz="4000" spc="170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hide()</a:t>
            </a:r>
            <a:r>
              <a:rPr sz="4000" spc="165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e</a:t>
            </a:r>
            <a:r>
              <a:rPr sz="4000" spc="165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show()</a:t>
            </a:r>
            <a:r>
              <a:rPr sz="4000" spc="165" dirty="0">
                <a:latin typeface="Calibri"/>
                <a:cs typeface="Calibri"/>
              </a:rPr>
              <a:t>  </a:t>
            </a:r>
            <a:r>
              <a:rPr sz="4000" spc="-10" dirty="0">
                <a:latin typeface="Calibri"/>
                <a:cs typeface="Calibri"/>
              </a:rPr>
              <a:t>permite </a:t>
            </a:r>
            <a:r>
              <a:rPr sz="4000" dirty="0">
                <a:latin typeface="Calibri"/>
                <a:cs typeface="Calibri"/>
              </a:rPr>
              <a:t>mostrar</a:t>
            </a:r>
            <a:r>
              <a:rPr sz="4000" spc="33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ou</a:t>
            </a:r>
            <a:r>
              <a:rPr sz="4000" spc="33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esconder</a:t>
            </a:r>
            <a:r>
              <a:rPr sz="4000" spc="33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elementos</a:t>
            </a:r>
            <a:r>
              <a:rPr sz="4000" spc="33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HTML, </a:t>
            </a:r>
            <a:r>
              <a:rPr sz="4000" dirty="0">
                <a:latin typeface="Calibri"/>
                <a:cs typeface="Calibri"/>
              </a:rPr>
              <a:t>de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acordo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com</a:t>
            </a:r>
            <a:r>
              <a:rPr sz="4000" spc="-6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</a:t>
            </a:r>
            <a:r>
              <a:rPr sz="4000" spc="-6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evento</a:t>
            </a:r>
            <a:r>
              <a:rPr sz="4000" spc="-5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indicado.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9052" y="926828"/>
            <a:ext cx="8268334" cy="2906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00"/>
              </a:spcBef>
              <a:tabLst>
                <a:tab pos="2738755" algn="l"/>
              </a:tabLst>
            </a:pPr>
            <a:r>
              <a:rPr sz="4000" b="1" dirty="0">
                <a:latin typeface="Verdana"/>
                <a:cs typeface="Verdana"/>
              </a:rPr>
              <a:t>jQuery</a:t>
            </a:r>
            <a:r>
              <a:rPr sz="4000" b="1" spc="-15" dirty="0">
                <a:latin typeface="Verdana"/>
                <a:cs typeface="Verdana"/>
              </a:rPr>
              <a:t> </a:t>
            </a:r>
            <a:r>
              <a:rPr sz="4000" b="1" spc="-50" dirty="0">
                <a:latin typeface="Verdana"/>
                <a:cs typeface="Verdana"/>
              </a:rPr>
              <a:t>-</a:t>
            </a:r>
            <a:r>
              <a:rPr sz="4000" b="1" dirty="0">
                <a:latin typeface="Verdana"/>
                <a:cs typeface="Verdana"/>
              </a:rPr>
              <a:t>	</a:t>
            </a:r>
            <a:r>
              <a:rPr sz="4000" b="1" spc="-10" dirty="0">
                <a:latin typeface="Verdana"/>
                <a:cs typeface="Verdana"/>
              </a:rPr>
              <a:t>Métodos</a:t>
            </a:r>
            <a:endParaRPr sz="4000">
              <a:latin typeface="Verdana"/>
              <a:cs typeface="Verdana"/>
            </a:endParaRPr>
          </a:p>
          <a:p>
            <a:pPr marL="12700" marR="5080" algn="just">
              <a:lnSpc>
                <a:spcPct val="100000"/>
              </a:lnSpc>
              <a:spcBef>
                <a:spcPts val="3479"/>
              </a:spcBef>
            </a:pPr>
            <a:r>
              <a:rPr sz="4000" dirty="0">
                <a:latin typeface="Calibri"/>
                <a:cs typeface="Calibri"/>
              </a:rPr>
              <a:t>O</a:t>
            </a:r>
            <a:r>
              <a:rPr sz="4000" spc="195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método</a:t>
            </a:r>
            <a:r>
              <a:rPr sz="4000" spc="200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toggle()</a:t>
            </a:r>
            <a:r>
              <a:rPr sz="4000" spc="195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permite</a:t>
            </a:r>
            <a:r>
              <a:rPr sz="4000" spc="195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alterar</a:t>
            </a:r>
            <a:r>
              <a:rPr sz="4000" spc="195" dirty="0">
                <a:latin typeface="Calibri"/>
                <a:cs typeface="Calibri"/>
              </a:rPr>
              <a:t>  </a:t>
            </a:r>
            <a:r>
              <a:rPr sz="4000" spc="-50" dirty="0">
                <a:latin typeface="Calibri"/>
                <a:cs typeface="Calibri"/>
              </a:rPr>
              <a:t>a </a:t>
            </a:r>
            <a:r>
              <a:rPr sz="4000" dirty="0">
                <a:latin typeface="Calibri"/>
                <a:cs typeface="Calibri"/>
              </a:rPr>
              <a:t>visibilidade</a:t>
            </a:r>
            <a:r>
              <a:rPr sz="4000" spc="85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dos</a:t>
            </a:r>
            <a:r>
              <a:rPr sz="4000" spc="80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elementos</a:t>
            </a:r>
            <a:r>
              <a:rPr sz="4000" spc="80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HTML</a:t>
            </a:r>
            <a:r>
              <a:rPr sz="4000" spc="85" dirty="0">
                <a:latin typeface="Calibri"/>
                <a:cs typeface="Calibri"/>
              </a:rPr>
              <a:t>  </a:t>
            </a:r>
            <a:r>
              <a:rPr sz="4000" spc="-25" dirty="0">
                <a:latin typeface="Calibri"/>
                <a:cs typeface="Calibri"/>
              </a:rPr>
              <a:t>que </a:t>
            </a:r>
            <a:r>
              <a:rPr sz="4000" dirty="0">
                <a:latin typeface="Calibri"/>
                <a:cs typeface="Calibri"/>
              </a:rPr>
              <a:t>utilizam</a:t>
            </a:r>
            <a:r>
              <a:rPr sz="4000" spc="-8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função</a:t>
            </a:r>
            <a:r>
              <a:rPr sz="4000" spc="-6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show()</a:t>
            </a:r>
            <a:r>
              <a:rPr sz="4000" spc="-5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e</a:t>
            </a:r>
            <a:r>
              <a:rPr sz="4000" spc="-5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hide().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9052" y="926828"/>
            <a:ext cx="8266430" cy="2906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00"/>
              </a:spcBef>
              <a:tabLst>
                <a:tab pos="2738755" algn="l"/>
              </a:tabLst>
            </a:pPr>
            <a:r>
              <a:rPr sz="4000" b="1" dirty="0">
                <a:latin typeface="Verdana"/>
                <a:cs typeface="Verdana"/>
              </a:rPr>
              <a:t>jQuery</a:t>
            </a:r>
            <a:r>
              <a:rPr sz="4000" b="1" spc="-15" dirty="0">
                <a:latin typeface="Verdana"/>
                <a:cs typeface="Verdana"/>
              </a:rPr>
              <a:t> </a:t>
            </a:r>
            <a:r>
              <a:rPr sz="4000" b="1" spc="-50" dirty="0">
                <a:latin typeface="Verdana"/>
                <a:cs typeface="Verdana"/>
              </a:rPr>
              <a:t>-</a:t>
            </a:r>
            <a:r>
              <a:rPr sz="4000" b="1" dirty="0">
                <a:latin typeface="Verdana"/>
                <a:cs typeface="Verdana"/>
              </a:rPr>
              <a:t>	</a:t>
            </a:r>
            <a:r>
              <a:rPr sz="4000" b="1" spc="-10" dirty="0">
                <a:latin typeface="Verdana"/>
                <a:cs typeface="Verdana"/>
              </a:rPr>
              <a:t>Métodos</a:t>
            </a:r>
            <a:endParaRPr sz="4000">
              <a:latin typeface="Verdana"/>
              <a:cs typeface="Verdana"/>
            </a:endParaRPr>
          </a:p>
          <a:p>
            <a:pPr marL="12700" marR="5080" algn="just">
              <a:lnSpc>
                <a:spcPct val="100000"/>
              </a:lnSpc>
              <a:spcBef>
                <a:spcPts val="3479"/>
              </a:spcBef>
            </a:pPr>
            <a:r>
              <a:rPr sz="4000" dirty="0">
                <a:latin typeface="Calibri"/>
                <a:cs typeface="Calibri"/>
              </a:rPr>
              <a:t>Os</a:t>
            </a:r>
            <a:r>
              <a:rPr sz="4000" spc="229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métodos</a:t>
            </a:r>
            <a:r>
              <a:rPr sz="4000" spc="235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slideUp(),</a:t>
            </a:r>
            <a:r>
              <a:rPr sz="4000" spc="240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slideDown()</a:t>
            </a:r>
            <a:r>
              <a:rPr sz="4000" spc="229" dirty="0">
                <a:latin typeface="Calibri"/>
                <a:cs typeface="Calibri"/>
              </a:rPr>
              <a:t>  </a:t>
            </a:r>
            <a:r>
              <a:rPr sz="4000" spc="-50" dirty="0">
                <a:latin typeface="Calibri"/>
                <a:cs typeface="Calibri"/>
              </a:rPr>
              <a:t>e </a:t>
            </a:r>
            <a:r>
              <a:rPr sz="4000" dirty="0">
                <a:latin typeface="Calibri"/>
                <a:cs typeface="Calibri"/>
              </a:rPr>
              <a:t>slideToggle()</a:t>
            </a:r>
            <a:r>
              <a:rPr sz="4000" spc="865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alteram</a:t>
            </a:r>
            <a:r>
              <a:rPr sz="4000" spc="875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a</a:t>
            </a:r>
            <a:r>
              <a:rPr sz="4000" spc="869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altura</a:t>
            </a:r>
            <a:r>
              <a:rPr sz="4000" spc="869" dirty="0">
                <a:latin typeface="Calibri"/>
                <a:cs typeface="Calibri"/>
              </a:rPr>
              <a:t>  </a:t>
            </a:r>
            <a:r>
              <a:rPr sz="4000" spc="-25" dirty="0">
                <a:latin typeface="Calibri"/>
                <a:cs typeface="Calibri"/>
              </a:rPr>
              <a:t>dos </a:t>
            </a:r>
            <a:r>
              <a:rPr sz="4000" spc="-10" dirty="0">
                <a:latin typeface="Calibri"/>
                <a:cs typeface="Calibri"/>
              </a:rPr>
              <a:t>elementos.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9052" y="1985263"/>
            <a:ext cx="8265795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latin typeface="Calibri"/>
                <a:cs typeface="Calibri"/>
              </a:rPr>
              <a:t>Os</a:t>
            </a:r>
            <a:r>
              <a:rPr sz="3200" spc="64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métodos</a:t>
            </a:r>
            <a:r>
              <a:rPr sz="3200" spc="64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fadeIn(),</a:t>
            </a:r>
            <a:r>
              <a:rPr sz="3200" spc="64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fadeOut()</a:t>
            </a:r>
            <a:r>
              <a:rPr sz="3200" spc="64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645" dirty="0">
                <a:latin typeface="Calibri"/>
                <a:cs typeface="Calibri"/>
              </a:rPr>
              <a:t>  </a:t>
            </a:r>
            <a:r>
              <a:rPr sz="3200" spc="-10" dirty="0">
                <a:latin typeface="Calibri"/>
                <a:cs typeface="Calibri"/>
              </a:rPr>
              <a:t>fadeTo() </a:t>
            </a:r>
            <a:r>
              <a:rPr sz="3200" dirty="0">
                <a:latin typeface="Calibri"/>
                <a:cs typeface="Calibri"/>
              </a:rPr>
              <a:t>alteram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opacidade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selecionados, </a:t>
            </a:r>
            <a:r>
              <a:rPr sz="3200" dirty="0">
                <a:latin typeface="Calibri"/>
                <a:cs typeface="Calibri"/>
              </a:rPr>
              <a:t>tornando‐os</a:t>
            </a:r>
            <a:r>
              <a:rPr sz="3200" spc="45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mais</a:t>
            </a:r>
            <a:r>
              <a:rPr sz="3200" spc="45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visíveis</a:t>
            </a:r>
            <a:r>
              <a:rPr sz="3200" spc="45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ou</a:t>
            </a:r>
            <a:r>
              <a:rPr sz="3200" spc="45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menos</a:t>
            </a:r>
            <a:r>
              <a:rPr sz="3200" spc="455" dirty="0">
                <a:latin typeface="Calibri"/>
                <a:cs typeface="Calibri"/>
              </a:rPr>
              <a:t>  </a:t>
            </a:r>
            <a:r>
              <a:rPr sz="3200" spc="-10" dirty="0">
                <a:latin typeface="Calibri"/>
                <a:cs typeface="Calibri"/>
              </a:rPr>
              <a:t>visíveis transparentes).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2220" algn="l"/>
              </a:tabLst>
            </a:pPr>
            <a:r>
              <a:rPr dirty="0"/>
              <a:t>jQuery</a:t>
            </a:r>
            <a:r>
              <a:rPr spc="-15" dirty="0"/>
              <a:t> </a:t>
            </a:r>
            <a:r>
              <a:rPr spc="-50" dirty="0"/>
              <a:t>-</a:t>
            </a:r>
            <a:r>
              <a:rPr dirty="0"/>
              <a:t>	</a:t>
            </a:r>
            <a:r>
              <a:rPr spc="-10" dirty="0"/>
              <a:t>Métodos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9052" y="926828"/>
            <a:ext cx="8267700" cy="2906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00"/>
              </a:spcBef>
              <a:tabLst>
                <a:tab pos="2738755" algn="l"/>
              </a:tabLst>
            </a:pPr>
            <a:r>
              <a:rPr sz="4000" b="1" dirty="0">
                <a:latin typeface="Verdana"/>
                <a:cs typeface="Verdana"/>
              </a:rPr>
              <a:t>jQuery</a:t>
            </a:r>
            <a:r>
              <a:rPr sz="4000" b="1" spc="-15" dirty="0">
                <a:latin typeface="Verdana"/>
                <a:cs typeface="Verdana"/>
              </a:rPr>
              <a:t> </a:t>
            </a:r>
            <a:r>
              <a:rPr sz="4000" b="1" spc="-50" dirty="0">
                <a:latin typeface="Verdana"/>
                <a:cs typeface="Verdana"/>
              </a:rPr>
              <a:t>-</a:t>
            </a:r>
            <a:r>
              <a:rPr sz="4000" b="1" dirty="0">
                <a:latin typeface="Verdana"/>
                <a:cs typeface="Verdana"/>
              </a:rPr>
              <a:t>	</a:t>
            </a:r>
            <a:r>
              <a:rPr sz="4000" b="1" spc="-10" dirty="0">
                <a:latin typeface="Verdana"/>
                <a:cs typeface="Verdana"/>
              </a:rPr>
              <a:t>Métodos</a:t>
            </a:r>
            <a:endParaRPr sz="4000">
              <a:latin typeface="Verdana"/>
              <a:cs typeface="Verdana"/>
            </a:endParaRPr>
          </a:p>
          <a:p>
            <a:pPr marL="12700" marR="5080" algn="just">
              <a:lnSpc>
                <a:spcPct val="100000"/>
              </a:lnSpc>
              <a:spcBef>
                <a:spcPts val="3479"/>
              </a:spcBef>
            </a:pPr>
            <a:r>
              <a:rPr sz="4000" dirty="0">
                <a:latin typeface="Calibri"/>
                <a:cs typeface="Calibri"/>
              </a:rPr>
              <a:t>O</a:t>
            </a:r>
            <a:r>
              <a:rPr sz="4000" spc="84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método</a:t>
            </a:r>
            <a:r>
              <a:rPr sz="4000" spc="85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animate()</a:t>
            </a:r>
            <a:r>
              <a:rPr sz="4000" spc="85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permite</a:t>
            </a:r>
            <a:r>
              <a:rPr sz="4000" spc="85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trocar</a:t>
            </a:r>
            <a:r>
              <a:rPr sz="4000" spc="860" dirty="0">
                <a:latin typeface="Calibri"/>
                <a:cs typeface="Calibri"/>
              </a:rPr>
              <a:t> </a:t>
            </a:r>
            <a:r>
              <a:rPr sz="4000" spc="-50" dirty="0">
                <a:latin typeface="Calibri"/>
                <a:cs typeface="Calibri"/>
              </a:rPr>
              <a:t>a </a:t>
            </a:r>
            <a:r>
              <a:rPr sz="4000" dirty="0">
                <a:latin typeface="Calibri"/>
                <a:cs typeface="Calibri"/>
              </a:rPr>
              <a:t>formatação</a:t>
            </a:r>
            <a:r>
              <a:rPr sz="4000" spc="795" dirty="0">
                <a:latin typeface="Calibri"/>
                <a:cs typeface="Calibri"/>
              </a:rPr>
              <a:t>    </a:t>
            </a:r>
            <a:r>
              <a:rPr sz="4000" dirty="0">
                <a:latin typeface="Calibri"/>
                <a:cs typeface="Calibri"/>
              </a:rPr>
              <a:t>CSS</a:t>
            </a:r>
            <a:r>
              <a:rPr sz="4000" spc="805" dirty="0">
                <a:latin typeface="Calibri"/>
                <a:cs typeface="Calibri"/>
              </a:rPr>
              <a:t>    </a:t>
            </a:r>
            <a:r>
              <a:rPr sz="4000" dirty="0">
                <a:latin typeface="Calibri"/>
                <a:cs typeface="Calibri"/>
              </a:rPr>
              <a:t>do</a:t>
            </a:r>
            <a:r>
              <a:rPr sz="4000" spc="800" dirty="0">
                <a:latin typeface="Calibri"/>
                <a:cs typeface="Calibri"/>
              </a:rPr>
              <a:t>    </a:t>
            </a:r>
            <a:r>
              <a:rPr sz="4000" spc="-10" dirty="0">
                <a:latin typeface="Calibri"/>
                <a:cs typeface="Calibri"/>
              </a:rPr>
              <a:t>elemento </a:t>
            </a:r>
            <a:r>
              <a:rPr sz="4000" dirty="0">
                <a:latin typeface="Calibri"/>
                <a:cs typeface="Calibri"/>
              </a:rPr>
              <a:t>selecionado,</a:t>
            </a:r>
            <a:r>
              <a:rPr sz="4000" spc="-15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gerando</a:t>
            </a:r>
            <a:r>
              <a:rPr sz="4000" spc="-12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animações.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9052" y="1978405"/>
            <a:ext cx="826706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821814" algn="l"/>
                <a:tab pos="2635250" algn="l"/>
                <a:tab pos="4538980" algn="l"/>
                <a:tab pos="6081395" algn="l"/>
                <a:tab pos="6614159" algn="l"/>
              </a:tabLst>
            </a:pPr>
            <a:r>
              <a:rPr sz="4000" spc="-10" dirty="0">
                <a:latin typeface="Calibri"/>
                <a:cs typeface="Calibri"/>
              </a:rPr>
              <a:t>Através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25" dirty="0">
                <a:latin typeface="Calibri"/>
                <a:cs typeface="Calibri"/>
              </a:rPr>
              <a:t>do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10" dirty="0">
                <a:latin typeface="Calibri"/>
                <a:cs typeface="Calibri"/>
              </a:rPr>
              <a:t>método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10" dirty="0">
                <a:latin typeface="Calibri"/>
                <a:cs typeface="Calibri"/>
              </a:rPr>
              <a:t>html()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50" dirty="0">
                <a:latin typeface="Calibri"/>
                <a:cs typeface="Calibri"/>
              </a:rPr>
              <a:t>é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20" dirty="0">
                <a:latin typeface="Calibri"/>
                <a:cs typeface="Calibri"/>
              </a:rPr>
              <a:t>possível </a:t>
            </a:r>
            <a:r>
              <a:rPr sz="4000" dirty="0">
                <a:latin typeface="Calibri"/>
                <a:cs typeface="Calibri"/>
              </a:rPr>
              <a:t>alterar</a:t>
            </a:r>
            <a:r>
              <a:rPr sz="4000" spc="-9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</a:t>
            </a:r>
            <a:r>
              <a:rPr sz="4000" spc="-8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conteúdo</a:t>
            </a:r>
            <a:r>
              <a:rPr sz="4000" spc="-9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</a:t>
            </a:r>
            <a:r>
              <a:rPr sz="4000" spc="-8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elementos</a:t>
            </a:r>
            <a:r>
              <a:rPr sz="4000" spc="-9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HTML.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2220" algn="l"/>
              </a:tabLst>
            </a:pPr>
            <a:r>
              <a:rPr dirty="0"/>
              <a:t>jQuery</a:t>
            </a:r>
            <a:r>
              <a:rPr spc="-15" dirty="0"/>
              <a:t> </a:t>
            </a:r>
            <a:r>
              <a:rPr spc="-50" dirty="0"/>
              <a:t>-</a:t>
            </a:r>
            <a:r>
              <a:rPr dirty="0"/>
              <a:t>	</a:t>
            </a:r>
            <a:r>
              <a:rPr spc="-10" dirty="0"/>
              <a:t>Métodos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9052" y="1991359"/>
            <a:ext cx="82657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69620" algn="l"/>
                <a:tab pos="1122045" algn="l"/>
                <a:tab pos="2286000" algn="l"/>
                <a:tab pos="3601085" algn="l"/>
                <a:tab pos="3945254" algn="l"/>
                <a:tab pos="5121275" algn="l"/>
                <a:tab pos="6460490" algn="l"/>
                <a:tab pos="7826375" algn="l"/>
              </a:tabLst>
            </a:pPr>
            <a:r>
              <a:rPr sz="2400" spc="-25" dirty="0">
                <a:latin typeface="Calibri"/>
                <a:cs typeface="Calibri"/>
              </a:rPr>
              <a:t>Com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método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append()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0" dirty="0">
                <a:latin typeface="Calibri"/>
                <a:cs typeface="Calibri"/>
              </a:rPr>
              <a:t>é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possível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adicionar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aos </a:t>
            </a:r>
            <a:r>
              <a:rPr sz="2400" dirty="0">
                <a:latin typeface="Calibri"/>
                <a:cs typeface="Calibri"/>
              </a:rPr>
              <a:t>elementos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HTML.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9052" y="3820159"/>
            <a:ext cx="464820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4457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Com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método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prepend()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é </a:t>
            </a:r>
            <a:r>
              <a:rPr sz="2400" dirty="0">
                <a:latin typeface="Calibri"/>
                <a:cs typeface="Calibri"/>
              </a:rPr>
              <a:t>possível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retirar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conteúdo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dos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elementos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HTML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‐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inverso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append().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2220" algn="l"/>
              </a:tabLst>
            </a:pPr>
            <a:r>
              <a:rPr dirty="0"/>
              <a:t>jQuery</a:t>
            </a:r>
            <a:r>
              <a:rPr spc="-15" dirty="0"/>
              <a:t> </a:t>
            </a:r>
            <a:r>
              <a:rPr spc="-50" dirty="0"/>
              <a:t>-</a:t>
            </a:r>
            <a:r>
              <a:rPr dirty="0"/>
              <a:t>	</a:t>
            </a:r>
            <a:r>
              <a:rPr spc="-10" dirty="0"/>
              <a:t>Métodos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2220" algn="l"/>
              </a:tabLst>
            </a:pPr>
            <a:r>
              <a:rPr dirty="0"/>
              <a:t>jQuery</a:t>
            </a:r>
            <a:r>
              <a:rPr spc="-15" dirty="0"/>
              <a:t> </a:t>
            </a:r>
            <a:r>
              <a:rPr spc="-50" dirty="0"/>
              <a:t>-</a:t>
            </a:r>
            <a:r>
              <a:rPr dirty="0"/>
              <a:t>	</a:t>
            </a:r>
            <a:r>
              <a:rPr spc="-10" dirty="0"/>
              <a:t>Métodos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Com</a:t>
            </a:r>
            <a:r>
              <a:rPr spc="350" dirty="0"/>
              <a:t> </a:t>
            </a:r>
            <a:r>
              <a:rPr dirty="0"/>
              <a:t>o</a:t>
            </a:r>
            <a:r>
              <a:rPr spc="355" dirty="0"/>
              <a:t> </a:t>
            </a:r>
            <a:r>
              <a:rPr dirty="0"/>
              <a:t>método</a:t>
            </a:r>
            <a:r>
              <a:rPr spc="360" dirty="0"/>
              <a:t> </a:t>
            </a:r>
            <a:r>
              <a:rPr dirty="0"/>
              <a:t>before()</a:t>
            </a:r>
            <a:r>
              <a:rPr spc="360" dirty="0"/>
              <a:t> </a:t>
            </a:r>
            <a:r>
              <a:rPr dirty="0"/>
              <a:t>é</a:t>
            </a:r>
            <a:r>
              <a:rPr spc="365" dirty="0"/>
              <a:t> </a:t>
            </a:r>
            <a:r>
              <a:rPr dirty="0"/>
              <a:t>possível</a:t>
            </a:r>
            <a:r>
              <a:rPr spc="360" dirty="0"/>
              <a:t> </a:t>
            </a:r>
            <a:r>
              <a:rPr dirty="0"/>
              <a:t>adicionar</a:t>
            </a:r>
            <a:r>
              <a:rPr spc="360" dirty="0"/>
              <a:t> </a:t>
            </a:r>
            <a:r>
              <a:rPr dirty="0"/>
              <a:t>conteúdo</a:t>
            </a:r>
            <a:r>
              <a:rPr spc="360" dirty="0"/>
              <a:t> </a:t>
            </a:r>
            <a:r>
              <a:rPr dirty="0"/>
              <a:t>antes</a:t>
            </a:r>
            <a:r>
              <a:rPr spc="370" dirty="0"/>
              <a:t> </a:t>
            </a:r>
            <a:r>
              <a:rPr spc="-25" dirty="0"/>
              <a:t>do </a:t>
            </a:r>
            <a:r>
              <a:rPr dirty="0"/>
              <a:t>elemento</a:t>
            </a:r>
            <a:r>
              <a:rPr spc="-30" dirty="0"/>
              <a:t> </a:t>
            </a:r>
            <a:r>
              <a:rPr dirty="0"/>
              <a:t>HTML</a:t>
            </a:r>
            <a:r>
              <a:rPr spc="-30" dirty="0"/>
              <a:t> </a:t>
            </a:r>
            <a:r>
              <a:rPr spc="-10" dirty="0"/>
              <a:t>selecionado.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/>
          </a:p>
          <a:p>
            <a:pPr marL="12700" marR="6350">
              <a:lnSpc>
                <a:spcPct val="100000"/>
              </a:lnSpc>
              <a:tabLst>
                <a:tab pos="750570" algn="l"/>
                <a:tab pos="1083310" algn="l"/>
                <a:tab pos="2230120" algn="l"/>
                <a:tab pos="3184525" algn="l"/>
                <a:tab pos="3509010" algn="l"/>
                <a:tab pos="4667250" algn="l"/>
                <a:tab pos="5986780" algn="l"/>
                <a:tab pos="7333615" algn="l"/>
                <a:tab pos="8091170" algn="l"/>
              </a:tabLst>
            </a:pPr>
            <a:r>
              <a:rPr spc="-25" dirty="0"/>
              <a:t>Com</a:t>
            </a:r>
            <a:r>
              <a:rPr dirty="0"/>
              <a:t>	</a:t>
            </a:r>
            <a:r>
              <a:rPr spc="-50" dirty="0"/>
              <a:t>o</a:t>
            </a:r>
            <a:r>
              <a:rPr dirty="0"/>
              <a:t>	</a:t>
            </a:r>
            <a:r>
              <a:rPr spc="-10" dirty="0"/>
              <a:t>método</a:t>
            </a:r>
            <a:r>
              <a:rPr dirty="0"/>
              <a:t>	</a:t>
            </a:r>
            <a:r>
              <a:rPr spc="-10" dirty="0"/>
              <a:t>after()</a:t>
            </a:r>
            <a:r>
              <a:rPr dirty="0"/>
              <a:t>	</a:t>
            </a:r>
            <a:r>
              <a:rPr spc="-50" dirty="0"/>
              <a:t>é</a:t>
            </a:r>
            <a:r>
              <a:rPr dirty="0"/>
              <a:t>	</a:t>
            </a:r>
            <a:r>
              <a:rPr spc="-10" dirty="0"/>
              <a:t>possível</a:t>
            </a:r>
            <a:r>
              <a:rPr dirty="0"/>
              <a:t>	</a:t>
            </a:r>
            <a:r>
              <a:rPr spc="-10" dirty="0"/>
              <a:t>adicionar</a:t>
            </a:r>
            <a:r>
              <a:rPr dirty="0"/>
              <a:t>	</a:t>
            </a:r>
            <a:r>
              <a:rPr spc="-10" dirty="0"/>
              <a:t>conteúdo</a:t>
            </a:r>
            <a:r>
              <a:rPr dirty="0"/>
              <a:t>	</a:t>
            </a:r>
            <a:r>
              <a:rPr spc="-20" dirty="0"/>
              <a:t>após</a:t>
            </a:r>
            <a:r>
              <a:rPr dirty="0"/>
              <a:t>	</a:t>
            </a:r>
            <a:r>
              <a:rPr spc="-50" dirty="0"/>
              <a:t>o </a:t>
            </a:r>
            <a:r>
              <a:rPr dirty="0"/>
              <a:t>elemento</a:t>
            </a:r>
            <a:r>
              <a:rPr spc="-30" dirty="0"/>
              <a:t> </a:t>
            </a:r>
            <a:r>
              <a:rPr dirty="0"/>
              <a:t>HTML</a:t>
            </a:r>
            <a:r>
              <a:rPr spc="-30" dirty="0"/>
              <a:t> </a:t>
            </a:r>
            <a:r>
              <a:rPr spc="-10" dirty="0"/>
              <a:t>selecionado.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9052" y="1991359"/>
            <a:ext cx="826643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Com</a:t>
            </a:r>
            <a:r>
              <a:rPr sz="2400" spc="19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204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método</a:t>
            </a:r>
            <a:r>
              <a:rPr sz="2400" spc="20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css()</a:t>
            </a:r>
            <a:r>
              <a:rPr sz="2400" spc="204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204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possível</a:t>
            </a:r>
            <a:r>
              <a:rPr sz="2400" spc="204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definir</a:t>
            </a:r>
            <a:r>
              <a:rPr sz="2400" spc="204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formatações</a:t>
            </a:r>
            <a:r>
              <a:rPr sz="2400" spc="204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CSS</a:t>
            </a:r>
            <a:r>
              <a:rPr sz="2400" spc="200" dirty="0">
                <a:latin typeface="Calibri"/>
                <a:cs typeface="Calibri"/>
              </a:rPr>
              <a:t>  </a:t>
            </a:r>
            <a:r>
              <a:rPr sz="2400" spc="-25" dirty="0">
                <a:latin typeface="Calibri"/>
                <a:cs typeface="Calibri"/>
              </a:rPr>
              <a:t>ao </a:t>
            </a:r>
            <a:r>
              <a:rPr sz="2400" dirty="0">
                <a:latin typeface="Calibri"/>
                <a:cs typeface="Calibri"/>
              </a:rPr>
              <a:t>elemento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selecionado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semelhante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método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animate().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Porém,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método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animate()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apenas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realiza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animações,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já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método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css() </a:t>
            </a:r>
            <a:r>
              <a:rPr sz="2400" dirty="0">
                <a:latin typeface="Calibri"/>
                <a:cs typeface="Calibri"/>
              </a:rPr>
              <a:t>define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propriedades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CSS.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2220" algn="l"/>
              </a:tabLst>
            </a:pPr>
            <a:r>
              <a:rPr dirty="0"/>
              <a:t>jQuery</a:t>
            </a:r>
            <a:r>
              <a:rPr spc="-15" dirty="0"/>
              <a:t> </a:t>
            </a:r>
            <a:r>
              <a:rPr spc="-50" dirty="0"/>
              <a:t>-</a:t>
            </a:r>
            <a:r>
              <a:rPr dirty="0"/>
              <a:t>	</a:t>
            </a:r>
            <a:r>
              <a:rPr spc="-10" dirty="0"/>
              <a:t>Métodos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9052" y="1991359"/>
            <a:ext cx="826706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Para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definir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altura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largura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elemento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selecionado,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utilizam‐se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métodos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height()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width(),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respectivamente.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possível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definir </a:t>
            </a:r>
            <a:r>
              <a:rPr sz="2400" dirty="0">
                <a:latin typeface="Calibri"/>
                <a:cs typeface="Calibri"/>
              </a:rPr>
              <a:t>esses</a:t>
            </a:r>
            <a:r>
              <a:rPr sz="2400" spc="45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valores</a:t>
            </a:r>
            <a:r>
              <a:rPr sz="2400" spc="45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4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método</a:t>
            </a:r>
            <a:r>
              <a:rPr sz="2400" spc="45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css(),</a:t>
            </a:r>
            <a:r>
              <a:rPr sz="2400" spc="45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porém</a:t>
            </a:r>
            <a:r>
              <a:rPr sz="2400" spc="4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4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4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semanticamente correto,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já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jQuery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dispõe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desses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métodos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específicos.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2220" algn="l"/>
              </a:tabLst>
            </a:pPr>
            <a:r>
              <a:rPr dirty="0"/>
              <a:t>jQuery</a:t>
            </a:r>
            <a:r>
              <a:rPr spc="-15" dirty="0"/>
              <a:t> </a:t>
            </a:r>
            <a:r>
              <a:rPr spc="-50" dirty="0"/>
              <a:t>-</a:t>
            </a:r>
            <a:r>
              <a:rPr dirty="0"/>
              <a:t>	</a:t>
            </a:r>
            <a:r>
              <a:rPr spc="-10" dirty="0"/>
              <a:t>Métodos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423" y="1708658"/>
            <a:ext cx="8480425" cy="468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lang="pt-BR" sz="1800" dirty="0">
                <a:latin typeface="Calibri"/>
                <a:cs typeface="Calibri"/>
              </a:rPr>
              <a:t>O</a:t>
            </a:r>
            <a:r>
              <a:rPr lang="pt-BR" sz="1800" spc="-5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que</a:t>
            </a:r>
            <a:r>
              <a:rPr lang="pt-BR" sz="1800" spc="5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é</a:t>
            </a:r>
            <a:r>
              <a:rPr lang="pt-BR" sz="1800" spc="10" dirty="0">
                <a:latin typeface="Calibri"/>
                <a:cs typeface="Calibri"/>
              </a:rPr>
              <a:t> </a:t>
            </a:r>
            <a:r>
              <a:rPr lang="pt-BR" sz="1800" spc="-10" dirty="0" err="1">
                <a:latin typeface="Calibri"/>
                <a:cs typeface="Calibri"/>
              </a:rPr>
              <a:t>JavaScript</a:t>
            </a:r>
            <a:r>
              <a:rPr lang="pt-BR" sz="1800" spc="-10" dirty="0">
                <a:latin typeface="Calibri"/>
                <a:cs typeface="Calibri"/>
              </a:rPr>
              <a:t>?</a:t>
            </a:r>
            <a:endParaRPr lang="pt-BR" sz="18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lang="pt-BR" sz="1800" dirty="0" err="1">
                <a:latin typeface="Calibri"/>
                <a:cs typeface="Calibri"/>
              </a:rPr>
              <a:t>JavaScript</a:t>
            </a:r>
            <a:r>
              <a:rPr lang="pt-BR" sz="1800" spc="425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é</a:t>
            </a:r>
            <a:r>
              <a:rPr lang="pt-BR" sz="1800" spc="434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uma</a:t>
            </a:r>
            <a:r>
              <a:rPr lang="pt-BR" sz="1800" spc="43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linguagem</a:t>
            </a:r>
            <a:r>
              <a:rPr lang="pt-BR" sz="1800" spc="44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de</a:t>
            </a:r>
            <a:r>
              <a:rPr lang="pt-BR" sz="1800" spc="43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script</a:t>
            </a:r>
            <a:r>
              <a:rPr lang="pt-BR" sz="1800" spc="425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orientada</a:t>
            </a:r>
            <a:r>
              <a:rPr lang="pt-BR" sz="1800" spc="434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a</a:t>
            </a:r>
            <a:r>
              <a:rPr lang="pt-BR" sz="1800" spc="425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objetos,</a:t>
            </a:r>
            <a:r>
              <a:rPr lang="pt-BR" sz="1800" spc="43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utilizada</a:t>
            </a:r>
            <a:r>
              <a:rPr lang="pt-BR" sz="1800" spc="43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para</a:t>
            </a:r>
            <a:r>
              <a:rPr lang="pt-BR" sz="1800" spc="430" dirty="0">
                <a:latin typeface="Calibri"/>
                <a:cs typeface="Calibri"/>
              </a:rPr>
              <a:t> </a:t>
            </a:r>
            <a:r>
              <a:rPr lang="pt-BR" sz="1800" spc="-10" dirty="0">
                <a:latin typeface="Calibri"/>
                <a:cs typeface="Calibri"/>
              </a:rPr>
              <a:t>desenvolver </a:t>
            </a:r>
            <a:r>
              <a:rPr lang="pt-BR" sz="1800" dirty="0">
                <a:latin typeface="Calibri"/>
                <a:cs typeface="Calibri"/>
              </a:rPr>
              <a:t>aplicações</a:t>
            </a:r>
            <a:r>
              <a:rPr lang="pt-BR" sz="1800" spc="36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cliente</a:t>
            </a:r>
            <a:r>
              <a:rPr lang="pt-BR" sz="1800" spc="365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para</a:t>
            </a:r>
            <a:r>
              <a:rPr lang="pt-BR" sz="1800" spc="365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web.</a:t>
            </a:r>
            <a:r>
              <a:rPr lang="pt-BR" sz="1800" spc="365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Foi</a:t>
            </a:r>
            <a:r>
              <a:rPr lang="pt-BR" sz="1800" spc="36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criada</a:t>
            </a:r>
            <a:r>
              <a:rPr lang="pt-BR" sz="1800" spc="365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pela</a:t>
            </a:r>
            <a:r>
              <a:rPr lang="pt-BR" sz="1800" spc="365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Sun</a:t>
            </a:r>
            <a:r>
              <a:rPr lang="pt-BR" sz="1800" spc="365" dirty="0">
                <a:latin typeface="Calibri"/>
                <a:cs typeface="Calibri"/>
              </a:rPr>
              <a:t> </a:t>
            </a:r>
            <a:r>
              <a:rPr lang="pt-BR" sz="1800" dirty="0" err="1">
                <a:latin typeface="Calibri"/>
                <a:cs typeface="Calibri"/>
              </a:rPr>
              <a:t>MicroSystem</a:t>
            </a:r>
            <a:r>
              <a:rPr lang="pt-BR" sz="1800" spc="365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Inc.</a:t>
            </a:r>
            <a:r>
              <a:rPr lang="pt-BR" sz="1800" spc="365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em</a:t>
            </a:r>
            <a:r>
              <a:rPr lang="pt-BR" sz="1800" spc="37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parceria</a:t>
            </a:r>
            <a:r>
              <a:rPr lang="pt-BR" sz="1800" spc="365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com</a:t>
            </a:r>
            <a:r>
              <a:rPr lang="pt-BR" sz="1800" spc="365" dirty="0">
                <a:latin typeface="Calibri"/>
                <a:cs typeface="Calibri"/>
              </a:rPr>
              <a:t> </a:t>
            </a:r>
            <a:r>
              <a:rPr lang="pt-BR" sz="1800" spc="-50" dirty="0">
                <a:latin typeface="Calibri"/>
                <a:cs typeface="Calibri"/>
              </a:rPr>
              <a:t>a </a:t>
            </a:r>
            <a:r>
              <a:rPr lang="pt-BR" sz="1800" spc="-10" dirty="0" err="1">
                <a:latin typeface="Calibri"/>
                <a:cs typeface="Calibri"/>
              </a:rPr>
              <a:t>NetScape</a:t>
            </a:r>
            <a:r>
              <a:rPr lang="pt-BR" sz="1800" spc="-10" dirty="0">
                <a:latin typeface="Calibri"/>
                <a:cs typeface="Calibri"/>
              </a:rPr>
              <a:t>.</a:t>
            </a:r>
            <a:endParaRPr lang="pt-BR" sz="1800" dirty="0">
              <a:latin typeface="Calibri"/>
              <a:cs typeface="Calibri"/>
            </a:endParaRPr>
          </a:p>
          <a:p>
            <a:pPr marL="12700" marR="5715" algn="just">
              <a:lnSpc>
                <a:spcPct val="100000"/>
              </a:lnSpc>
            </a:pPr>
            <a:r>
              <a:rPr lang="pt-BR" sz="1800" dirty="0" err="1">
                <a:latin typeface="Calibri"/>
                <a:cs typeface="Calibri"/>
              </a:rPr>
              <a:t>JavaScript</a:t>
            </a:r>
            <a:r>
              <a:rPr lang="pt-BR" sz="1800" spc="35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não</a:t>
            </a:r>
            <a:r>
              <a:rPr lang="pt-BR" sz="1800" spc="5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é</a:t>
            </a:r>
            <a:r>
              <a:rPr lang="pt-BR" sz="1800" spc="45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Java!</a:t>
            </a:r>
            <a:r>
              <a:rPr lang="pt-BR" sz="1800" spc="5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Java</a:t>
            </a:r>
            <a:r>
              <a:rPr lang="pt-BR" sz="1800" spc="5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é</a:t>
            </a:r>
            <a:r>
              <a:rPr lang="pt-BR" sz="1800" spc="45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uma</a:t>
            </a:r>
            <a:r>
              <a:rPr lang="pt-BR" sz="1800" spc="5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linguagem</a:t>
            </a:r>
            <a:r>
              <a:rPr lang="pt-BR" sz="1800" spc="55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de</a:t>
            </a:r>
            <a:r>
              <a:rPr lang="pt-BR" sz="1800" spc="55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programação,</a:t>
            </a:r>
            <a:r>
              <a:rPr lang="pt-BR" sz="1800" spc="50" dirty="0">
                <a:latin typeface="Calibri"/>
                <a:cs typeface="Calibri"/>
              </a:rPr>
              <a:t> </a:t>
            </a:r>
            <a:r>
              <a:rPr lang="pt-BR" sz="1800" dirty="0" err="1">
                <a:latin typeface="Calibri"/>
                <a:cs typeface="Calibri"/>
              </a:rPr>
              <a:t>JavaScript</a:t>
            </a:r>
            <a:r>
              <a:rPr lang="pt-BR" sz="1800" spc="45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é</a:t>
            </a:r>
            <a:r>
              <a:rPr lang="pt-BR" sz="1800" spc="5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uma</a:t>
            </a:r>
            <a:r>
              <a:rPr lang="pt-BR" sz="1800" spc="55" dirty="0">
                <a:latin typeface="Calibri"/>
                <a:cs typeface="Calibri"/>
              </a:rPr>
              <a:t> </a:t>
            </a:r>
            <a:r>
              <a:rPr lang="pt-BR" sz="1800" spc="-10" dirty="0">
                <a:latin typeface="Calibri"/>
                <a:cs typeface="Calibri"/>
              </a:rPr>
              <a:t>linguagem </a:t>
            </a:r>
            <a:r>
              <a:rPr lang="pt-BR" sz="1800" dirty="0">
                <a:latin typeface="Calibri"/>
                <a:cs typeface="Calibri"/>
              </a:rPr>
              <a:t>de</a:t>
            </a:r>
            <a:r>
              <a:rPr lang="pt-BR" sz="1800" spc="5" dirty="0">
                <a:latin typeface="Calibri"/>
                <a:cs typeface="Calibri"/>
              </a:rPr>
              <a:t> </a:t>
            </a:r>
            <a:r>
              <a:rPr lang="pt-BR" sz="1800" spc="-10" dirty="0" err="1">
                <a:latin typeface="Calibri"/>
                <a:cs typeface="Calibri"/>
              </a:rPr>
              <a:t>scripting</a:t>
            </a:r>
            <a:r>
              <a:rPr lang="pt-BR" sz="1800" spc="-10" dirty="0">
                <a:latin typeface="Calibri"/>
                <a:cs typeface="Calibri"/>
              </a:rPr>
              <a:t>.</a:t>
            </a:r>
            <a:endParaRPr lang="pt-BR"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750" dirty="0">
              <a:latin typeface="Calibri"/>
              <a:cs typeface="Calibri"/>
            </a:endParaRPr>
          </a:p>
          <a:p>
            <a:pPr marL="144145" indent="-132080" algn="just">
              <a:lnSpc>
                <a:spcPct val="100000"/>
              </a:lnSpc>
              <a:buFont typeface="Arial MT"/>
              <a:buChar char="•"/>
              <a:tabLst>
                <a:tab pos="144780" algn="l"/>
              </a:tabLst>
            </a:pPr>
            <a:r>
              <a:rPr lang="pt-BR" sz="1800" dirty="0">
                <a:latin typeface="Calibri"/>
                <a:cs typeface="Calibri"/>
              </a:rPr>
              <a:t>O</a:t>
            </a:r>
            <a:r>
              <a:rPr lang="pt-BR" sz="1800" spc="-5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que</a:t>
            </a:r>
            <a:r>
              <a:rPr lang="pt-BR" sz="1800" spc="15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é</a:t>
            </a:r>
            <a:r>
              <a:rPr lang="pt-BR" sz="1800" spc="10" dirty="0">
                <a:latin typeface="Calibri"/>
                <a:cs typeface="Calibri"/>
              </a:rPr>
              <a:t> </a:t>
            </a:r>
            <a:r>
              <a:rPr lang="pt-BR" sz="1800" spc="-10" dirty="0" err="1">
                <a:latin typeface="Calibri"/>
                <a:cs typeface="Calibri"/>
              </a:rPr>
              <a:t>jQuery</a:t>
            </a:r>
            <a:r>
              <a:rPr lang="pt-BR" sz="1800" spc="-10" dirty="0">
                <a:latin typeface="Calibri"/>
                <a:cs typeface="Calibri"/>
              </a:rPr>
              <a:t>?</a:t>
            </a:r>
            <a:endParaRPr lang="pt-BR" sz="1800" dirty="0">
              <a:latin typeface="Calibri"/>
              <a:cs typeface="Calibri"/>
            </a:endParaRPr>
          </a:p>
          <a:p>
            <a:pPr marL="12700" marR="3703320">
              <a:lnSpc>
                <a:spcPct val="100000"/>
              </a:lnSpc>
            </a:pPr>
            <a:r>
              <a:rPr lang="pt-BR" sz="1800" dirty="0" err="1">
                <a:latin typeface="Calibri"/>
                <a:cs typeface="Calibri"/>
              </a:rPr>
              <a:t>jQuery</a:t>
            </a:r>
            <a:r>
              <a:rPr lang="pt-BR" sz="1800" spc="-25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é uma</a:t>
            </a:r>
            <a:r>
              <a:rPr lang="pt-BR" sz="1800" spc="-1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biblioteca de funções</a:t>
            </a:r>
            <a:r>
              <a:rPr lang="pt-BR" sz="1800" spc="5" dirty="0">
                <a:latin typeface="Calibri"/>
                <a:cs typeface="Calibri"/>
              </a:rPr>
              <a:t> </a:t>
            </a:r>
            <a:r>
              <a:rPr lang="pt-BR" sz="1800" spc="-10" dirty="0" err="1">
                <a:latin typeface="Calibri"/>
                <a:cs typeface="Calibri"/>
              </a:rPr>
              <a:t>JavaScript</a:t>
            </a:r>
            <a:r>
              <a:rPr lang="pt-BR" sz="1800" spc="-10" dirty="0">
                <a:latin typeface="Calibri"/>
                <a:cs typeface="Calibri"/>
              </a:rPr>
              <a:t>. </a:t>
            </a:r>
            <a:r>
              <a:rPr lang="pt-BR" sz="1800" dirty="0">
                <a:latin typeface="Calibri"/>
                <a:cs typeface="Calibri"/>
              </a:rPr>
              <a:t>Uma</a:t>
            </a:r>
            <a:r>
              <a:rPr lang="pt-BR" sz="1800" spc="-3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maneira</a:t>
            </a:r>
            <a:r>
              <a:rPr lang="pt-BR" sz="1800" spc="-2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simples</a:t>
            </a:r>
            <a:r>
              <a:rPr lang="pt-BR" sz="1800" spc="-2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e</a:t>
            </a:r>
            <a:r>
              <a:rPr lang="pt-BR" sz="1800" spc="-1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fácil</a:t>
            </a:r>
            <a:r>
              <a:rPr lang="pt-BR" sz="1800" spc="-2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de</a:t>
            </a:r>
            <a:r>
              <a:rPr lang="pt-BR" sz="1800" spc="-1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escrever </a:t>
            </a:r>
            <a:r>
              <a:rPr lang="pt-BR" sz="1800" spc="-10" dirty="0" err="1">
                <a:latin typeface="Calibri"/>
                <a:cs typeface="Calibri"/>
              </a:rPr>
              <a:t>JavaScript</a:t>
            </a:r>
            <a:r>
              <a:rPr lang="pt-BR" sz="1800" spc="-10" dirty="0">
                <a:latin typeface="Calibri"/>
                <a:cs typeface="Calibri"/>
              </a:rPr>
              <a:t>.</a:t>
            </a:r>
            <a:endParaRPr lang="pt-BR"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pt-BR" sz="1750" dirty="0">
              <a:latin typeface="Calibri"/>
              <a:cs typeface="Calibri"/>
            </a:endParaRPr>
          </a:p>
          <a:p>
            <a:pPr marL="144145" indent="-132080">
              <a:lnSpc>
                <a:spcPct val="100000"/>
              </a:lnSpc>
              <a:buFont typeface="Arial MT"/>
              <a:buChar char="•"/>
              <a:tabLst>
                <a:tab pos="144780" algn="l"/>
              </a:tabLst>
            </a:pPr>
            <a:r>
              <a:rPr lang="pt-BR" sz="1800" spc="-10" dirty="0">
                <a:latin typeface="Calibri"/>
                <a:cs typeface="Calibri"/>
              </a:rPr>
              <a:t>Requisitos</a:t>
            </a:r>
            <a:endParaRPr lang="pt-BR" sz="1800" dirty="0">
              <a:latin typeface="Calibri"/>
              <a:cs typeface="Calibri"/>
            </a:endParaRPr>
          </a:p>
          <a:p>
            <a:pPr marL="12700" marR="3496945">
              <a:lnSpc>
                <a:spcPct val="100000"/>
              </a:lnSpc>
            </a:pPr>
            <a:r>
              <a:rPr lang="pt-BR" sz="1800" dirty="0" err="1">
                <a:latin typeface="Calibri"/>
                <a:cs typeface="Calibri"/>
              </a:rPr>
              <a:t>jQuery</a:t>
            </a:r>
            <a:r>
              <a:rPr lang="pt-BR" sz="1800" spc="-45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é</a:t>
            </a:r>
            <a:r>
              <a:rPr lang="pt-BR" sz="1800" spc="-2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fácil</a:t>
            </a:r>
            <a:r>
              <a:rPr lang="pt-BR" sz="1800" spc="-3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para</a:t>
            </a:r>
            <a:r>
              <a:rPr lang="pt-BR" sz="1800" spc="-35" dirty="0">
                <a:latin typeface="Calibri"/>
                <a:cs typeface="Calibri"/>
              </a:rPr>
              <a:t> </a:t>
            </a:r>
            <a:r>
              <a:rPr lang="pt-BR" sz="1800" spc="-10" dirty="0">
                <a:latin typeface="Calibri"/>
                <a:cs typeface="Calibri"/>
              </a:rPr>
              <a:t>aprender, </a:t>
            </a:r>
            <a:r>
              <a:rPr lang="pt-BR" sz="1800" dirty="0">
                <a:latin typeface="Calibri"/>
                <a:cs typeface="Calibri"/>
              </a:rPr>
              <a:t>mas</a:t>
            </a:r>
            <a:r>
              <a:rPr lang="pt-BR" sz="1800" spc="-4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você</a:t>
            </a:r>
            <a:r>
              <a:rPr lang="pt-BR" sz="1800" spc="-2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deverá</a:t>
            </a:r>
            <a:r>
              <a:rPr lang="pt-BR" sz="1800" spc="-15" dirty="0">
                <a:latin typeface="Calibri"/>
                <a:cs typeface="Calibri"/>
              </a:rPr>
              <a:t> </a:t>
            </a:r>
            <a:r>
              <a:rPr lang="pt-BR" sz="1800" spc="-10" dirty="0">
                <a:latin typeface="Calibri"/>
                <a:cs typeface="Calibri"/>
              </a:rPr>
              <a:t>possuir </a:t>
            </a:r>
            <a:r>
              <a:rPr lang="pt-BR" sz="1800" dirty="0">
                <a:latin typeface="Calibri"/>
                <a:cs typeface="Calibri"/>
              </a:rPr>
              <a:t>alguns</a:t>
            </a:r>
            <a:r>
              <a:rPr lang="pt-BR" sz="1800" spc="-35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conhecimentos</a:t>
            </a:r>
            <a:r>
              <a:rPr lang="pt-BR" sz="1800" spc="-10" dirty="0">
                <a:latin typeface="Calibri"/>
                <a:cs typeface="Calibri"/>
              </a:rPr>
              <a:t> </a:t>
            </a:r>
            <a:r>
              <a:rPr lang="pt-BR" sz="1800" spc="-25" dirty="0">
                <a:latin typeface="Calibri"/>
                <a:cs typeface="Calibri"/>
              </a:rPr>
              <a:t>em:</a:t>
            </a:r>
            <a:endParaRPr lang="pt-BR" sz="1800" dirty="0">
              <a:latin typeface="Calibri"/>
              <a:cs typeface="Calibri"/>
            </a:endParaRPr>
          </a:p>
          <a:p>
            <a:pPr marL="464820" marR="6299200">
              <a:lnSpc>
                <a:spcPct val="100000"/>
              </a:lnSpc>
            </a:pPr>
            <a:r>
              <a:rPr lang="pt-BR" sz="1800" dirty="0">
                <a:latin typeface="Calibri"/>
                <a:cs typeface="Calibri"/>
              </a:rPr>
              <a:t>HTML</a:t>
            </a:r>
            <a:r>
              <a:rPr lang="pt-BR" sz="1800" spc="5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–</a:t>
            </a:r>
            <a:r>
              <a:rPr lang="pt-BR" sz="1800" spc="10" dirty="0">
                <a:latin typeface="Calibri"/>
                <a:cs typeface="Calibri"/>
              </a:rPr>
              <a:t> </a:t>
            </a:r>
            <a:r>
              <a:rPr lang="pt-BR" sz="1800" spc="-10" dirty="0">
                <a:latin typeface="Calibri"/>
                <a:cs typeface="Calibri"/>
              </a:rPr>
              <a:t>conteúdo;</a:t>
            </a:r>
            <a:endParaRPr lang="pt-BR" sz="1800" dirty="0">
              <a:latin typeface="Calibri"/>
              <a:cs typeface="Calibri"/>
            </a:endParaRPr>
          </a:p>
          <a:p>
            <a:pPr marL="464820" marR="6299200">
              <a:lnSpc>
                <a:spcPct val="100000"/>
              </a:lnSpc>
            </a:pPr>
            <a:r>
              <a:rPr lang="pt-BR" sz="1800" dirty="0">
                <a:latin typeface="Calibri"/>
                <a:cs typeface="Calibri"/>
              </a:rPr>
              <a:t>CSS –</a:t>
            </a:r>
            <a:r>
              <a:rPr lang="pt-BR" sz="1800" spc="10" dirty="0">
                <a:latin typeface="Calibri"/>
                <a:cs typeface="Calibri"/>
              </a:rPr>
              <a:t> </a:t>
            </a:r>
            <a:r>
              <a:rPr lang="pt-BR" sz="1800" spc="-10" dirty="0">
                <a:latin typeface="Calibri"/>
                <a:cs typeface="Calibri"/>
              </a:rPr>
              <a:t>formatação;</a:t>
            </a:r>
            <a:endParaRPr lang="pt-BR" sz="1800" dirty="0">
              <a:latin typeface="Calibri"/>
              <a:cs typeface="Calibri"/>
            </a:endParaRPr>
          </a:p>
          <a:p>
            <a:pPr marL="464820">
              <a:lnSpc>
                <a:spcPct val="100000"/>
              </a:lnSpc>
            </a:pPr>
            <a:r>
              <a:rPr lang="pt-BR" sz="1800" dirty="0" err="1">
                <a:latin typeface="Calibri"/>
                <a:cs typeface="Calibri"/>
              </a:rPr>
              <a:t>JavaScript</a:t>
            </a:r>
            <a:r>
              <a:rPr lang="pt-BR" sz="1800" spc="-5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‐</a:t>
            </a:r>
            <a:r>
              <a:rPr lang="pt-BR" sz="1800" spc="-20" dirty="0">
                <a:latin typeface="Calibri"/>
                <a:cs typeface="Calibri"/>
              </a:rPr>
              <a:t> </a:t>
            </a:r>
            <a:r>
              <a:rPr lang="pt-BR" sz="1800" spc="-10" dirty="0">
                <a:latin typeface="Calibri"/>
                <a:cs typeface="Calibri"/>
              </a:rPr>
              <a:t>comportamento</a:t>
            </a:r>
            <a:endParaRPr lang="pt-BR"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5900" y="0"/>
            <a:ext cx="7458647" cy="14259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-10" dirty="0" err="1"/>
              <a:t>jQuery</a:t>
            </a:r>
            <a:endParaRPr lang="pt-BR"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331" y="1708658"/>
            <a:ext cx="8389620" cy="496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0957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Acesso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direto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qualquer componente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DOM,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seja,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não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há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necessidade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várias </a:t>
            </a:r>
            <a:r>
              <a:rPr sz="1800" dirty="0">
                <a:latin typeface="Calibri"/>
                <a:cs typeface="Calibri"/>
              </a:rPr>
              <a:t>linhas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código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acessar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determinados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pontos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</a:t>
            </a:r>
            <a:r>
              <a:rPr sz="1800" spc="-20" dirty="0">
                <a:latin typeface="Calibri"/>
                <a:cs typeface="Calibri"/>
              </a:rPr>
              <a:t> DOM;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regras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estilo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não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sofre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qualquer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tipo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limitação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devido as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inconsistências </a:t>
            </a:r>
            <a:r>
              <a:rPr sz="1800" dirty="0">
                <a:latin typeface="Calibri"/>
                <a:cs typeface="Calibri"/>
              </a:rPr>
              <a:t>dos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navegadores.</a:t>
            </a:r>
            <a:r>
              <a:rPr sz="1800" dirty="0">
                <a:latin typeface="Calibri"/>
                <a:cs typeface="Calibri"/>
              </a:rPr>
              <a:t> Mesmo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seletores CSS3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podem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usados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sem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qualquer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restrição; </a:t>
            </a:r>
            <a:r>
              <a:rPr sz="1800" dirty="0">
                <a:latin typeface="Calibri"/>
                <a:cs typeface="Calibri"/>
              </a:rPr>
              <a:t>Manipulação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conteúdos,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limitações,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algumas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poucas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linhas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10" dirty="0">
                <a:latin typeface="Calibri"/>
                <a:cs typeface="Calibri"/>
              </a:rPr>
              <a:t> código; </a:t>
            </a:r>
            <a:r>
              <a:rPr sz="1800" dirty="0">
                <a:latin typeface="Calibri"/>
                <a:cs typeface="Calibri"/>
              </a:rPr>
              <a:t>Suporte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toda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gama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eventos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interação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usuário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sem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limitações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impostas </a:t>
            </a:r>
            <a:r>
              <a:rPr sz="1800" dirty="0">
                <a:latin typeface="Calibri"/>
                <a:cs typeface="Calibri"/>
              </a:rPr>
              <a:t>pelos</a:t>
            </a:r>
            <a:r>
              <a:rPr sz="1800" spc="-10" dirty="0">
                <a:latin typeface="Calibri"/>
                <a:cs typeface="Calibri"/>
              </a:rPr>
              <a:t> navegadores;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Calibri"/>
              <a:cs typeface="Calibri"/>
            </a:endParaRPr>
          </a:p>
          <a:p>
            <a:pPr marL="12700" marR="331089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Possibilidade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inserir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grande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variedade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de </a:t>
            </a:r>
            <a:r>
              <a:rPr sz="1800" dirty="0">
                <a:latin typeface="Calibri"/>
                <a:cs typeface="Calibri"/>
              </a:rPr>
              <a:t>efeitos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animação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simples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linha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código;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Calibri"/>
              <a:cs typeface="Calibri"/>
            </a:endParaRPr>
          </a:p>
          <a:p>
            <a:pPr marL="12700" marR="411797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Uso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simplificado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restrições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AJAX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e </a:t>
            </a:r>
            <a:r>
              <a:rPr sz="1800" dirty="0">
                <a:latin typeface="Calibri"/>
                <a:cs typeface="Calibri"/>
              </a:rPr>
              <a:t>linguagens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programação,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PHP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20" dirty="0">
                <a:latin typeface="Calibri"/>
                <a:cs typeface="Calibri"/>
              </a:rPr>
              <a:t>ASP;</a:t>
            </a:r>
            <a:endParaRPr sz="1800" dirty="0">
              <a:latin typeface="Calibri"/>
              <a:cs typeface="Calibri"/>
            </a:endParaRPr>
          </a:p>
          <a:p>
            <a:pPr marL="12700" marR="5149215">
              <a:lnSpc>
                <a:spcPct val="200000"/>
              </a:lnSpc>
            </a:pPr>
            <a:r>
              <a:rPr sz="1800" dirty="0">
                <a:latin typeface="Calibri"/>
                <a:cs typeface="Calibri"/>
              </a:rPr>
              <a:t>Simplificação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criação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scripts; </a:t>
            </a:r>
            <a:r>
              <a:rPr sz="1800" dirty="0">
                <a:latin typeface="Calibri"/>
                <a:cs typeface="Calibri"/>
              </a:rPr>
              <a:t>Emprego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cross‐browser.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5458" y="898863"/>
            <a:ext cx="7081641" cy="69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2220" algn="l"/>
              </a:tabLst>
            </a:pPr>
            <a:r>
              <a:rPr dirty="0"/>
              <a:t>jQuery</a:t>
            </a:r>
            <a:r>
              <a:rPr spc="-15" dirty="0"/>
              <a:t> </a:t>
            </a:r>
            <a:r>
              <a:rPr spc="-50" dirty="0"/>
              <a:t>-</a:t>
            </a:r>
            <a:r>
              <a:rPr dirty="0"/>
              <a:t>	</a:t>
            </a:r>
            <a:r>
              <a:rPr spc="-10" dirty="0"/>
              <a:t>Vantagens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423" y="1708658"/>
            <a:ext cx="84810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biblioteca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jQuery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deve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armazenada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arquivo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.js,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dentro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uma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pasta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seu </a:t>
            </a:r>
            <a:r>
              <a:rPr sz="1800" dirty="0">
                <a:latin typeface="Calibri"/>
                <a:cs typeface="Calibri"/>
              </a:rPr>
              <a:t>projeto,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geralmente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nome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“js”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(para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facilitar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organização).</a:t>
            </a:r>
            <a:endParaRPr sz="1800">
              <a:latin typeface="Calibri"/>
              <a:cs typeface="Calibri"/>
            </a:endParaRPr>
          </a:p>
          <a:p>
            <a:pPr marL="12700" marR="571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Para</a:t>
            </a:r>
            <a:r>
              <a:rPr sz="1800" spc="2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ligar</a:t>
            </a:r>
            <a:r>
              <a:rPr sz="1800" spc="2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2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arquivo</a:t>
            </a:r>
            <a:r>
              <a:rPr sz="1800" spc="2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.js</a:t>
            </a:r>
            <a:r>
              <a:rPr sz="1800" spc="2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</a:t>
            </a:r>
            <a:r>
              <a:rPr sz="1800" spc="2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biblioteca</a:t>
            </a:r>
            <a:r>
              <a:rPr sz="1800" spc="2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jQuery</a:t>
            </a:r>
            <a:r>
              <a:rPr sz="1800" spc="2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ao</a:t>
            </a:r>
            <a:r>
              <a:rPr sz="1800" spc="2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seu</a:t>
            </a:r>
            <a:r>
              <a:rPr sz="1800" spc="3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HTML,</a:t>
            </a:r>
            <a:r>
              <a:rPr sz="1800" spc="2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basta</a:t>
            </a:r>
            <a:r>
              <a:rPr sz="1800" spc="2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utilizar</a:t>
            </a:r>
            <a:r>
              <a:rPr sz="1800" spc="2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2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seguinte código: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5459" y="926845"/>
            <a:ext cx="75247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jQuery</a:t>
            </a:r>
            <a:r>
              <a:rPr spc="-15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dirty="0"/>
              <a:t>Ligando</a:t>
            </a:r>
            <a:r>
              <a:rPr spc="-5" dirty="0"/>
              <a:t> </a:t>
            </a:r>
            <a:r>
              <a:rPr dirty="0"/>
              <a:t>ao</a:t>
            </a:r>
            <a:r>
              <a:rPr spc="-5" dirty="0"/>
              <a:t> </a:t>
            </a:r>
            <a:r>
              <a:rPr spc="-20" dirty="0"/>
              <a:t>HTML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1259" y="2625851"/>
            <a:ext cx="5615940" cy="11468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423" y="1708658"/>
            <a:ext cx="848169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sintaxe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jQuery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é</a:t>
            </a:r>
            <a:r>
              <a:rPr sz="1800" spc="1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orientada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para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selecionar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elementos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HTML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efetuar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ações.</a:t>
            </a:r>
            <a:r>
              <a:rPr sz="1800" spc="1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sintaxe </a:t>
            </a:r>
            <a:r>
              <a:rPr sz="1800" dirty="0">
                <a:latin typeface="Calibri"/>
                <a:cs typeface="Calibri"/>
              </a:rPr>
              <a:t>básica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jQuery</a:t>
            </a:r>
            <a:r>
              <a:rPr sz="1800" spc="-25" dirty="0">
                <a:latin typeface="Calibri"/>
                <a:cs typeface="Calibri"/>
              </a:rPr>
              <a:t> é: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64769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$: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definição de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jQuery;</a:t>
            </a:r>
            <a:endParaRPr sz="1800">
              <a:latin typeface="Calibri"/>
              <a:cs typeface="Calibri"/>
            </a:endParaRPr>
          </a:p>
          <a:p>
            <a:pPr marL="64769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(seletorHTML):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elemento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será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animado;</a:t>
            </a:r>
            <a:endParaRPr sz="1800">
              <a:latin typeface="Calibri"/>
              <a:cs typeface="Calibri"/>
            </a:endParaRPr>
          </a:p>
          <a:p>
            <a:pPr marL="64769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.ação():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animação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será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feita.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5458" y="898863"/>
            <a:ext cx="7843641" cy="69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jQuery</a:t>
            </a:r>
            <a:r>
              <a:rPr spc="-3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Sintaxe</a:t>
            </a:r>
            <a:r>
              <a:rPr spc="-30" dirty="0"/>
              <a:t> </a:t>
            </a:r>
            <a:r>
              <a:rPr spc="-10" dirty="0"/>
              <a:t>básica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6725" y="4786121"/>
            <a:ext cx="4559046" cy="9022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423" y="1708658"/>
            <a:ext cx="7626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Assim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JavaScript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puro,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jQuery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padrão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declaração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variáveis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é: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2335" y="3080258"/>
            <a:ext cx="3031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alibri"/>
                <a:cs typeface="Calibri"/>
              </a:rPr>
              <a:t>var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nome_da_variavel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“dado”;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5459" y="898863"/>
            <a:ext cx="7338314" cy="69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jQuery</a:t>
            </a:r>
            <a:r>
              <a:rPr spc="-15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-10" dirty="0"/>
              <a:t>Variáveis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9052" y="1988311"/>
            <a:ext cx="8267700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Os</a:t>
            </a:r>
            <a:r>
              <a:rPr sz="2800" spc="14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eventos</a:t>
            </a:r>
            <a:r>
              <a:rPr sz="2800" spc="14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jQuery</a:t>
            </a:r>
            <a:r>
              <a:rPr sz="2800" spc="14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são</a:t>
            </a:r>
            <a:r>
              <a:rPr sz="2800" spc="14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peça</a:t>
            </a:r>
            <a:r>
              <a:rPr sz="2800" spc="14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chave.</a:t>
            </a:r>
            <a:r>
              <a:rPr sz="2800" spc="14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15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funções</a:t>
            </a:r>
            <a:r>
              <a:rPr sz="2800" spc="145" dirty="0">
                <a:latin typeface="Calibri"/>
                <a:cs typeface="Calibri"/>
              </a:rPr>
              <a:t>  </a:t>
            </a:r>
            <a:r>
              <a:rPr sz="2800" spc="-25" dirty="0">
                <a:latin typeface="Calibri"/>
                <a:cs typeface="Calibri"/>
              </a:rPr>
              <a:t>que </a:t>
            </a:r>
            <a:r>
              <a:rPr sz="2800" dirty="0">
                <a:latin typeface="Calibri"/>
                <a:cs typeface="Calibri"/>
              </a:rPr>
              <a:t>realizam</a:t>
            </a:r>
            <a:r>
              <a:rPr sz="2800" spc="38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animações</a:t>
            </a:r>
            <a:r>
              <a:rPr sz="2800" spc="39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nos</a:t>
            </a:r>
            <a:r>
              <a:rPr sz="2800" spc="39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elementos</a:t>
            </a:r>
            <a:r>
              <a:rPr sz="2800" spc="39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são</a:t>
            </a:r>
            <a:r>
              <a:rPr sz="2800" spc="390" dirty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executadas </a:t>
            </a:r>
            <a:r>
              <a:rPr sz="2800" dirty="0">
                <a:latin typeface="Calibri"/>
                <a:cs typeface="Calibri"/>
              </a:rPr>
              <a:t>quando</a:t>
            </a:r>
            <a:r>
              <a:rPr sz="2800" spc="43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“algo</a:t>
            </a:r>
            <a:r>
              <a:rPr sz="2800" spc="4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acontece”</a:t>
            </a:r>
            <a:r>
              <a:rPr sz="2800" spc="4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</a:t>
            </a:r>
            <a:r>
              <a:rPr sz="2800" spc="4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página</a:t>
            </a:r>
            <a:r>
              <a:rPr sz="2800" spc="4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web</a:t>
            </a:r>
            <a:r>
              <a:rPr sz="2800" spc="4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4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seja</a:t>
            </a:r>
            <a:r>
              <a:rPr sz="2800" spc="4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quando </a:t>
            </a:r>
            <a:r>
              <a:rPr sz="2800" dirty="0">
                <a:latin typeface="Calibri"/>
                <a:cs typeface="Calibri"/>
              </a:rPr>
              <a:t>ela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é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carregada,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quando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algo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é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clicado...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5459" y="898863"/>
            <a:ext cx="8051293" cy="69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2220" algn="l"/>
              </a:tabLst>
            </a:pPr>
            <a:r>
              <a:rPr dirty="0"/>
              <a:t>jQuery</a:t>
            </a:r>
            <a:r>
              <a:rPr spc="-15" dirty="0"/>
              <a:t> </a:t>
            </a:r>
            <a:r>
              <a:rPr spc="-50" dirty="0"/>
              <a:t>-</a:t>
            </a:r>
            <a:r>
              <a:rPr dirty="0"/>
              <a:t>	</a:t>
            </a:r>
            <a:r>
              <a:rPr spc="-10" dirty="0"/>
              <a:t>Eventos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9052" y="1988311"/>
            <a:ext cx="8263255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função</a:t>
            </a:r>
            <a:endParaRPr sz="2800">
              <a:latin typeface="Calibri"/>
              <a:cs typeface="Calibri"/>
            </a:endParaRPr>
          </a:p>
          <a:p>
            <a:pPr marL="1600200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$(document).ready(function(){...});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tabLst>
                <a:tab pos="1051560" algn="l"/>
                <a:tab pos="1786889" algn="l"/>
                <a:tab pos="2648585" algn="l"/>
                <a:tab pos="3021965" algn="l"/>
                <a:tab pos="4578985" algn="l"/>
                <a:tab pos="5738495" algn="l"/>
                <a:tab pos="6250940" algn="l"/>
                <a:tab pos="7038975" algn="l"/>
              </a:tabLst>
            </a:pPr>
            <a:r>
              <a:rPr sz="2800" spc="-10" dirty="0">
                <a:latin typeface="Calibri"/>
                <a:cs typeface="Calibri"/>
              </a:rPr>
              <a:t>indica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que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todo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conteúdo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jQuery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só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será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aplicado </a:t>
            </a:r>
            <a:r>
              <a:rPr sz="2800" dirty="0">
                <a:latin typeface="Calibri"/>
                <a:cs typeface="Calibri"/>
              </a:rPr>
              <a:t>quando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página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carregada.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5459" y="926845"/>
            <a:ext cx="47948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2220" algn="l"/>
              </a:tabLst>
            </a:pPr>
            <a:r>
              <a:rPr dirty="0"/>
              <a:t>jQuery</a:t>
            </a:r>
            <a:r>
              <a:rPr spc="-15" dirty="0"/>
              <a:t> </a:t>
            </a:r>
            <a:r>
              <a:rPr spc="-50" dirty="0"/>
              <a:t>-</a:t>
            </a:r>
            <a:r>
              <a:rPr dirty="0"/>
              <a:t>	</a:t>
            </a:r>
            <a:r>
              <a:rPr spc="-10" dirty="0"/>
              <a:t>Eventos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9052" y="1985263"/>
            <a:ext cx="826770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latin typeface="Calibri"/>
                <a:cs typeface="Calibri"/>
              </a:rPr>
              <a:t>Com</a:t>
            </a:r>
            <a:r>
              <a:rPr sz="3200" spc="27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jQuery</a:t>
            </a:r>
            <a:r>
              <a:rPr sz="3200" spc="28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27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possível</a:t>
            </a:r>
            <a:r>
              <a:rPr sz="3200" spc="27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animar</a:t>
            </a:r>
            <a:r>
              <a:rPr sz="3200" spc="28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275" dirty="0">
                <a:latin typeface="Calibri"/>
                <a:cs typeface="Calibri"/>
              </a:rPr>
              <a:t>  </a:t>
            </a:r>
            <a:r>
              <a:rPr sz="3200" spc="-10" dirty="0">
                <a:latin typeface="Calibri"/>
                <a:cs typeface="Calibri"/>
              </a:rPr>
              <a:t>elementos </a:t>
            </a:r>
            <a:r>
              <a:rPr sz="3200" dirty="0">
                <a:latin typeface="Calibri"/>
                <a:cs typeface="Calibri"/>
              </a:rPr>
              <a:t>HTML,</a:t>
            </a:r>
            <a:r>
              <a:rPr sz="3200" spc="4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fazendo‐os</a:t>
            </a:r>
            <a:r>
              <a:rPr sz="3200" spc="4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esconderem,</a:t>
            </a:r>
            <a:r>
              <a:rPr sz="3200" spc="4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aparecerem,</a:t>
            </a:r>
            <a:r>
              <a:rPr sz="3200" spc="49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de </a:t>
            </a:r>
            <a:r>
              <a:rPr sz="3200" dirty="0">
                <a:latin typeface="Calibri"/>
                <a:cs typeface="Calibri"/>
              </a:rPr>
              <a:t>acordo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cada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ocorrerá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na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página.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2220" algn="l"/>
              </a:tabLst>
            </a:pPr>
            <a:r>
              <a:rPr dirty="0"/>
              <a:t>jQuery</a:t>
            </a:r>
            <a:r>
              <a:rPr spc="-15" dirty="0"/>
              <a:t> </a:t>
            </a:r>
            <a:r>
              <a:rPr spc="-50" dirty="0"/>
              <a:t>-</a:t>
            </a:r>
            <a:r>
              <a:rPr dirty="0"/>
              <a:t>	</a:t>
            </a:r>
            <a:r>
              <a:rPr spc="-10" dirty="0"/>
              <a:t>Métodos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Trilha de Vapor</Template>
  <TotalTime>113</TotalTime>
  <Words>804</Words>
  <Application>Microsoft Office PowerPoint</Application>
  <PresentationFormat>Personalizar</PresentationFormat>
  <Paragraphs>70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Arial MT</vt:lpstr>
      <vt:lpstr>Calibri</vt:lpstr>
      <vt:lpstr>Century Gothic</vt:lpstr>
      <vt:lpstr>Verdana</vt:lpstr>
      <vt:lpstr>Trilha de Vapor</vt:lpstr>
      <vt:lpstr>FERRAMENTAS DE DESENVOLVIMENTO WEB</vt:lpstr>
      <vt:lpstr>jQuery</vt:lpstr>
      <vt:lpstr>jQuery - Vantagens</vt:lpstr>
      <vt:lpstr>jQuery – Ligando ao HTML</vt:lpstr>
      <vt:lpstr>jQuery – Sintaxe básica</vt:lpstr>
      <vt:lpstr>jQuery – Variáveis</vt:lpstr>
      <vt:lpstr>jQuery - Eventos</vt:lpstr>
      <vt:lpstr>jQuery - Eventos</vt:lpstr>
      <vt:lpstr>jQuery - Métodos</vt:lpstr>
      <vt:lpstr>Apresentação do PowerPoint</vt:lpstr>
      <vt:lpstr>Apresentação do PowerPoint</vt:lpstr>
      <vt:lpstr>Apresentação do PowerPoint</vt:lpstr>
      <vt:lpstr>jQuery - Métodos</vt:lpstr>
      <vt:lpstr>Apresentação do PowerPoint</vt:lpstr>
      <vt:lpstr>jQuery - Métodos</vt:lpstr>
      <vt:lpstr>jQuery - Métodos</vt:lpstr>
      <vt:lpstr>jQuery - Métodos</vt:lpstr>
      <vt:lpstr>jQuery - Métodos</vt:lpstr>
      <vt:lpstr>jQuery - Métodos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Aula Rota 4 - jQuery.pptx</dc:title>
  <dc:creator>92006021</dc:creator>
  <cp:lastModifiedBy>Professor 1</cp:lastModifiedBy>
  <cp:revision>7</cp:revision>
  <dcterms:created xsi:type="dcterms:W3CDTF">2024-12-02T19:53:50Z</dcterms:created>
  <dcterms:modified xsi:type="dcterms:W3CDTF">2024-12-02T21:49:17Z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2016-04-25T00:00:00Z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2024-12-02T00:00:00Z</vt:filetime>
  </property>
  <property fmtid="{D5CDD505-2E9C-101B-9397-08002B2CF9AE}" pid="5" name="Producer">
    <vt:lpwstr>Acrobat Distiller 10.1.16 (Windows)</vt:lpwstr>
  </property>
</Properties>
</file>