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7000"/>
  <p:notesSz cx="6858000" cy="9144000"/>
  <p:embeddedFontLst>
    <p:embeddedFont>
      <p:font typeface="Arimo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ibre Franklin Bold" panose="020B0604020202020204" charset="0"/>
      <p:regular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8" autoAdjust="0"/>
    <p:restoredTop sz="94622" autoAdjust="0"/>
  </p:normalViewPr>
  <p:slideViewPr>
    <p:cSldViewPr>
      <p:cViewPr>
        <p:scale>
          <a:sx n="78" d="100"/>
          <a:sy n="78" d="100"/>
        </p:scale>
        <p:origin x="162" y="54"/>
      </p:cViewPr>
      <p:guideLst>
        <p:guide orient="horz" pos="216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font" Target="fonts/font10.fntdata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1.sv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843129" y="4583567"/>
            <a:ext cx="1444871" cy="1119867"/>
          </a:xfrm>
          <a:prstGeom prst="rect">
            <a:avLst/>
          </a:prstGeom>
          <a:solidFill>
            <a:srgbClr val="BB1D1D">
              <a:alpha val="80000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1028700" y="9213850"/>
            <a:ext cx="15396872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Box 4"/>
          <p:cNvSpPr txBox="1"/>
          <p:nvPr/>
        </p:nvSpPr>
        <p:spPr>
          <a:xfrm>
            <a:off x="1028700" y="1945498"/>
            <a:ext cx="12102917" cy="2640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295"/>
              </a:lnSpc>
            </a:pPr>
            <a:r>
              <a:rPr lang="pt-BR" sz="9360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Projeto</a:t>
            </a:r>
            <a:r>
              <a:rPr lang="en-US" sz="9360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 Individual</a:t>
            </a:r>
            <a:endParaRPr lang="en-US" sz="9360" dirty="0">
              <a:solidFill>
                <a:srgbClr val="FFFFFF"/>
              </a:solidFill>
              <a:latin typeface="Ubuntu" panose="020B0604030602030204" charset="0"/>
              <a:cs typeface="Ubuntu" panose="020B0604030602030204" charset="0"/>
            </a:endParaRPr>
          </a:p>
          <a:p>
            <a:pPr>
              <a:lnSpc>
                <a:spcPts val="10295"/>
              </a:lnSpc>
            </a:pPr>
            <a:r>
              <a:rPr lang="en-US" sz="9360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Danflix</a:t>
            </a:r>
            <a:endParaRPr lang="en-US" sz="9360" dirty="0">
              <a:solidFill>
                <a:srgbClr val="FFFFFF"/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06264" y="8326308"/>
            <a:ext cx="16536864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Danilo Martins Kovacs                     RA: 01212117</a:t>
            </a:r>
            <a:endParaRPr lang="en-US" sz="5200">
              <a:solidFill>
                <a:srgbClr val="FFFFFF"/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2097851"/>
            <a:ext cx="10966859" cy="144748"/>
          </a:xfrm>
          <a:prstGeom prst="rect">
            <a:avLst/>
          </a:prstGeom>
          <a:solidFill>
            <a:srgbClr val="BB1D1D"/>
          </a:solidFill>
        </p:spPr>
      </p:sp>
      <p:sp>
        <p:nvSpPr>
          <p:cNvPr id="3" name="AutoShape 3"/>
          <p:cNvSpPr/>
          <p:nvPr/>
        </p:nvSpPr>
        <p:spPr>
          <a:xfrm>
            <a:off x="1028700" y="9547247"/>
            <a:ext cx="12701790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Box 4"/>
          <p:cNvSpPr txBox="1"/>
          <p:nvPr/>
        </p:nvSpPr>
        <p:spPr>
          <a:xfrm>
            <a:off x="1028700" y="1201854"/>
            <a:ext cx="10966859" cy="890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50"/>
              </a:lnSpc>
            </a:pPr>
            <a:r>
              <a:rPr lang="en-US" sz="6315" dirty="0" err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Gratidão</a:t>
            </a:r>
            <a:r>
              <a:rPr lang="en-US" sz="6315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 </a:t>
            </a:r>
            <a:r>
              <a:rPr lang="en-US" sz="6315" dirty="0" err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pelo</a:t>
            </a:r>
            <a:r>
              <a:rPr lang="en-US" sz="6315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 </a:t>
            </a:r>
            <a:r>
              <a:rPr lang="en-US" sz="6315" dirty="0" err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resultado</a:t>
            </a:r>
            <a:r>
              <a:rPr lang="en-US" sz="6315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 final</a:t>
            </a:r>
            <a:endParaRPr lang="en-US" sz="6315" dirty="0">
              <a:solidFill>
                <a:srgbClr val="FFFFFF"/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2374900"/>
            <a:ext cx="15559405" cy="7129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950"/>
              </a:lnSpc>
            </a:pPr>
            <a:r>
              <a:rPr lang="en-US" sz="631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Agradeço</a:t>
            </a:r>
            <a:r>
              <a:rPr lang="en-US" sz="631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Deus, </a:t>
            </a:r>
            <a:r>
              <a:rPr lang="en-US" sz="631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aos</a:t>
            </a:r>
            <a:r>
              <a:rPr lang="en-US" sz="631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meus </a:t>
            </a:r>
            <a:r>
              <a:rPr lang="en-US" sz="631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pais</a:t>
            </a:r>
            <a:r>
              <a:rPr lang="en-US" sz="631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 </a:t>
            </a:r>
            <a:r>
              <a:rPr lang="en-US" sz="631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minha</a:t>
            </a:r>
            <a:r>
              <a:rPr lang="en-US" sz="631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31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namorada</a:t>
            </a:r>
            <a:r>
              <a:rPr lang="en-US" sz="631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 meus amigos Daniel e Yan e </a:t>
            </a:r>
            <a:r>
              <a:rPr lang="en-US" sz="631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todos</a:t>
            </a:r>
            <a:r>
              <a:rPr lang="en-US" sz="631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31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</a:t>
            </a:r>
            <a:r>
              <a:rPr lang="en-US" sz="631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outros que me </a:t>
            </a:r>
            <a:r>
              <a:rPr lang="en-US" sz="631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ajudaram</a:t>
            </a:r>
            <a:r>
              <a:rPr lang="en-US" sz="631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6315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ts val="6950"/>
              </a:lnSpc>
            </a:pPr>
            <a:endParaRPr lang="en-US" sz="6315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ts val="6950"/>
              </a:lnSpc>
            </a:pPr>
            <a:r>
              <a:rPr lang="en-US" sz="631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</a:t>
            </a:r>
            <a:r>
              <a:rPr lang="en-US" sz="631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agradeço</a:t>
            </a:r>
            <a:r>
              <a:rPr lang="en-US" sz="631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31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aos</a:t>
            </a:r>
            <a:r>
              <a:rPr lang="en-US" sz="631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31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professores</a:t>
            </a:r>
            <a:r>
              <a:rPr lang="en-US" sz="631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 </a:t>
            </a:r>
            <a:r>
              <a:rPr lang="en-US" sz="631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SPTech</a:t>
            </a:r>
            <a:r>
              <a:rPr lang="en-US" sz="631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 me </a:t>
            </a:r>
            <a:r>
              <a:rPr lang="en-US" sz="631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ajudaram</a:t>
            </a:r>
            <a:r>
              <a:rPr lang="en-US" sz="631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631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crescer</a:t>
            </a:r>
            <a:r>
              <a:rPr lang="en-US" sz="631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631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diversas</a:t>
            </a:r>
            <a:r>
              <a:rPr lang="en-US" sz="631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31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maneiras</a:t>
            </a:r>
            <a:r>
              <a:rPr lang="en-US" sz="631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6315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13850"/>
            <a:ext cx="16230600" cy="9547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453515"/>
            <a:ext cx="14667865" cy="35648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950"/>
              </a:lnSpc>
            </a:pPr>
            <a:r>
              <a:rPr lang="en-US" sz="631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Muito</a:t>
            </a:r>
            <a:r>
              <a:rPr lang="en-US" sz="631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31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obrigado</a:t>
            </a:r>
            <a:r>
              <a:rPr lang="en-US" sz="631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pela </a:t>
            </a:r>
            <a:r>
              <a:rPr lang="en-US" sz="631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atenção</a:t>
            </a:r>
            <a:r>
              <a:rPr lang="en-US" sz="631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631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todos</a:t>
            </a:r>
            <a:r>
              <a:rPr lang="en-US" sz="631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31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espero</a:t>
            </a:r>
            <a:r>
              <a:rPr lang="en-US" sz="631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 </a:t>
            </a:r>
            <a:r>
              <a:rPr lang="en-US" sz="631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tenham</a:t>
            </a:r>
            <a:r>
              <a:rPr lang="en-US" sz="631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31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gostado</a:t>
            </a:r>
            <a:r>
              <a:rPr lang="en-US" sz="631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meu </a:t>
            </a:r>
            <a:r>
              <a:rPr lang="en-US" sz="631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trabalho</a:t>
            </a:r>
            <a:r>
              <a:rPr lang="en-US" sz="631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 </a:t>
            </a:r>
            <a:r>
              <a:rPr lang="en-US" sz="631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conhecido</a:t>
            </a:r>
            <a:r>
              <a:rPr lang="en-US" sz="631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um </a:t>
            </a:r>
            <a:r>
              <a:rPr lang="en-US" sz="631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pouco</a:t>
            </a:r>
            <a:r>
              <a:rPr lang="en-US" sz="631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31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mais</a:t>
            </a:r>
            <a:r>
              <a:rPr lang="en-US" sz="631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31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sobre</a:t>
            </a:r>
            <a:r>
              <a:rPr lang="en-US" sz="631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31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mim</a:t>
            </a:r>
            <a:r>
              <a:rPr lang="en-US" sz="631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6315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8317853"/>
            <a:ext cx="3718018" cy="890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950"/>
              </a:lnSpc>
            </a:pPr>
            <a:r>
              <a:rPr lang="en-US" sz="6315" dirty="0" err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Duvidas</a:t>
            </a:r>
            <a:r>
              <a:rPr lang="en-US" sz="6315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?</a:t>
            </a:r>
            <a:endParaRPr lang="en-US" sz="6315" dirty="0">
              <a:solidFill>
                <a:srgbClr val="FFFFFF"/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1028700" y="4992941"/>
            <a:ext cx="13601700" cy="228600"/>
          </a:xfrm>
          <a:prstGeom prst="rect">
            <a:avLst/>
          </a:prstGeom>
          <a:solidFill>
            <a:srgbClr val="BB1D1D"/>
          </a:solid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35661" y="594867"/>
            <a:ext cx="4851383" cy="1138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80"/>
              </a:lnSpc>
            </a:pPr>
            <a:r>
              <a:rPr lang="en-US" sz="8075" dirty="0" err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Contexto</a:t>
            </a:r>
            <a:endParaRPr lang="en-US" sz="8075" dirty="0">
              <a:solidFill>
                <a:srgbClr val="FFFFFF"/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635661" y="1692476"/>
            <a:ext cx="4851383" cy="113055"/>
          </a:xfrm>
          <a:prstGeom prst="rect">
            <a:avLst/>
          </a:prstGeom>
          <a:solidFill>
            <a:srgbClr val="BB1D1D">
              <a:alpha val="80000"/>
            </a:srgbClr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rcRect r="67340"/>
          <a:stretch>
            <a:fillRect/>
          </a:stretch>
        </p:blipFill>
        <p:spPr>
          <a:xfrm>
            <a:off x="635661" y="2206686"/>
            <a:ext cx="2863242" cy="287968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l="29832" r="12430"/>
          <a:stretch>
            <a:fillRect/>
          </a:stretch>
        </p:blipFill>
        <p:spPr>
          <a:xfrm>
            <a:off x="14822282" y="2712309"/>
            <a:ext cx="3160239" cy="41051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60646" y="5692347"/>
            <a:ext cx="3187120" cy="398389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627688" y="7015202"/>
            <a:ext cx="1864215" cy="186421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509508" y="7157911"/>
            <a:ext cx="1578797" cy="157879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77883" y="7157911"/>
            <a:ext cx="1578797" cy="1578797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733586" y="2235261"/>
            <a:ext cx="3506914" cy="442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5"/>
              </a:lnSpc>
            </a:pPr>
            <a:r>
              <a:rPr lang="en-US" sz="3000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Nasceu em 1997</a:t>
            </a:r>
            <a:endParaRPr lang="en-US" sz="3000" dirty="0">
              <a:solidFill>
                <a:srgbClr val="FFFFFF"/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733599" y="2656001"/>
            <a:ext cx="3886414" cy="4262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80"/>
              </a:lnSpc>
            </a:pPr>
            <a:r>
              <a:rPr lang="en-US" sz="2485" dirty="0">
                <a:solidFill>
                  <a:srgbClr val="FFFFFF"/>
                </a:solidFill>
                <a:latin typeface="Open Sans"/>
              </a:rPr>
              <a:t>Locação de filmes e DVDs</a:t>
            </a:r>
            <a:endParaRPr lang="en-US" sz="2485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645535" y="3131820"/>
            <a:ext cx="3061970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30"/>
              </a:lnSpc>
            </a:pPr>
            <a:r>
              <a:rPr lang="en-US" sz="3000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Mudou em 2007</a:t>
            </a:r>
            <a:endParaRPr lang="en-US" sz="3000" dirty="0">
              <a:solidFill>
                <a:srgbClr val="FFFFFF"/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645535" y="3712210"/>
            <a:ext cx="5828665" cy="445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80"/>
              </a:lnSpc>
            </a:pPr>
            <a:r>
              <a:rPr lang="en-US" sz="2485" dirty="0">
                <a:solidFill>
                  <a:srgbClr val="FFFFFF"/>
                </a:solidFill>
                <a:latin typeface="Open Sans"/>
              </a:rPr>
              <a:t>Com assinantes pagando mensalidades</a:t>
            </a:r>
            <a:endParaRPr lang="en-US" sz="2485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646170" y="4157980"/>
            <a:ext cx="4787265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30"/>
              </a:lnSpc>
            </a:pPr>
            <a:r>
              <a:rPr lang="en-US" sz="3000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Chegou no Brasil em 2011</a:t>
            </a:r>
            <a:endParaRPr lang="en-US" sz="3000" dirty="0">
              <a:solidFill>
                <a:srgbClr val="FFFFFF"/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645956" y="4717239"/>
            <a:ext cx="5052223" cy="426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80"/>
              </a:lnSpc>
            </a:pPr>
            <a:r>
              <a:rPr lang="en-US" sz="2485" dirty="0" err="1">
                <a:solidFill>
                  <a:srgbClr val="FFFFFF"/>
                </a:solidFill>
                <a:latin typeface="Open Sans"/>
              </a:rPr>
              <a:t>Contrato</a:t>
            </a:r>
            <a:r>
              <a:rPr lang="en-US" sz="2485" dirty="0">
                <a:solidFill>
                  <a:srgbClr val="FFFFFF"/>
                </a:solidFill>
                <a:latin typeface="Open Sans"/>
              </a:rPr>
              <a:t> com </a:t>
            </a:r>
            <a:r>
              <a:rPr lang="en-US" sz="2485" dirty="0" err="1">
                <a:solidFill>
                  <a:srgbClr val="FFFFFF"/>
                </a:solidFill>
                <a:latin typeface="Open Sans"/>
              </a:rPr>
              <a:t>diversas</a:t>
            </a:r>
            <a:r>
              <a:rPr lang="en-US" sz="2485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485" dirty="0" err="1">
                <a:solidFill>
                  <a:srgbClr val="FFFFFF"/>
                </a:solidFill>
                <a:latin typeface="Open Sans"/>
              </a:rPr>
              <a:t>produtoras</a:t>
            </a:r>
            <a:endParaRPr lang="en-US" sz="2485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561955" y="3082290"/>
            <a:ext cx="2966085" cy="461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95"/>
              </a:lnSpc>
            </a:pPr>
            <a:r>
              <a:rPr lang="en-US" sz="3000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Nasceu em 2001</a:t>
            </a:r>
            <a:endParaRPr lang="en-US" sz="3000" dirty="0">
              <a:solidFill>
                <a:srgbClr val="FFFFFF"/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344787" y="4470688"/>
            <a:ext cx="3502978" cy="426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80"/>
              </a:lnSpc>
            </a:pPr>
            <a:r>
              <a:rPr lang="en-US" sz="2485" dirty="0" err="1">
                <a:solidFill>
                  <a:srgbClr val="FFFFFF"/>
                </a:solidFill>
                <a:latin typeface="Open Sans"/>
              </a:rPr>
              <a:t>Seu</a:t>
            </a:r>
            <a:r>
              <a:rPr lang="en-US" sz="2485" dirty="0">
                <a:solidFill>
                  <a:srgbClr val="FFFFFF"/>
                </a:solidFill>
                <a:latin typeface="Open Sans"/>
              </a:rPr>
              <a:t> pai </a:t>
            </a:r>
            <a:r>
              <a:rPr lang="en-US" sz="2485" dirty="0" err="1">
                <a:solidFill>
                  <a:srgbClr val="FFFFFF"/>
                </a:solidFill>
                <a:latin typeface="Open Sans"/>
              </a:rPr>
              <a:t>comprava</a:t>
            </a:r>
            <a:r>
              <a:rPr lang="en-US" sz="2485" dirty="0">
                <a:solidFill>
                  <a:srgbClr val="FFFFFF"/>
                </a:solidFill>
                <a:latin typeface="Open Sans"/>
              </a:rPr>
              <a:t> DVDs</a:t>
            </a:r>
            <a:endParaRPr lang="en-US" sz="2485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115550" y="3712210"/>
            <a:ext cx="3503295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algn="ctr">
              <a:lnSpc>
                <a:spcPts val="4530"/>
              </a:lnSpc>
            </a:pPr>
            <a:r>
              <a:rPr lang="en-US" sz="3000" dirty="0" err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Desde</a:t>
            </a:r>
            <a:r>
              <a:rPr lang="en-US" sz="3000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pequeno</a:t>
            </a:r>
            <a:r>
              <a:rPr lang="en-US" sz="3000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...</a:t>
            </a:r>
            <a:endParaRPr lang="en-US" sz="3000" dirty="0">
              <a:solidFill>
                <a:srgbClr val="FFFFFF"/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792974" y="5019700"/>
            <a:ext cx="460660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0"/>
              </a:lnSpc>
            </a:pPr>
            <a:r>
              <a:rPr lang="en-US" sz="3000" dirty="0" err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Seu</a:t>
            </a:r>
            <a:r>
              <a:rPr lang="en-US" sz="3000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filme</a:t>
            </a:r>
            <a:r>
              <a:rPr lang="en-US" sz="3000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favorito</a:t>
            </a:r>
            <a:r>
              <a:rPr lang="en-US" sz="3000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 era</a:t>
            </a:r>
            <a:endParaRPr lang="en-US" sz="3000" dirty="0">
              <a:solidFill>
                <a:srgbClr val="FFFFFF"/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68571" y="6527277"/>
            <a:ext cx="8987592" cy="486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95"/>
              </a:lnSpc>
            </a:pPr>
            <a:r>
              <a:rPr lang="en-US" sz="3450" dirty="0" err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Contato</a:t>
            </a:r>
            <a:r>
              <a:rPr lang="en-US" sz="3450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 com audiovisual </a:t>
            </a:r>
            <a:r>
              <a:rPr lang="en-US" sz="3450" dirty="0" err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desde</a:t>
            </a:r>
            <a:r>
              <a:rPr lang="en-US" sz="3450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 </a:t>
            </a:r>
            <a:r>
              <a:rPr lang="en-US" sz="3450" dirty="0" err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os</a:t>
            </a:r>
            <a:r>
              <a:rPr lang="en-US" sz="3450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 9 </a:t>
            </a:r>
            <a:r>
              <a:rPr lang="en-US" sz="3450" dirty="0" err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anos</a:t>
            </a:r>
            <a:endParaRPr lang="en-US" sz="3450" dirty="0">
              <a:solidFill>
                <a:srgbClr val="FFFFFF"/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21" name="AutoShape 21"/>
          <p:cNvSpPr/>
          <p:nvPr/>
        </p:nvSpPr>
        <p:spPr>
          <a:xfrm>
            <a:off x="17428633" y="9448800"/>
            <a:ext cx="1798054" cy="210518"/>
          </a:xfrm>
          <a:prstGeom prst="rect">
            <a:avLst/>
          </a:prstGeom>
          <a:solidFill>
            <a:srgbClr val="BB1D1D"/>
          </a:solid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36856" y="-267401"/>
            <a:ext cx="14288" cy="1082180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>
            <a:off x="17428633" y="9448800"/>
            <a:ext cx="1798054" cy="210518"/>
          </a:xfrm>
          <a:prstGeom prst="rect">
            <a:avLst/>
          </a:prstGeom>
          <a:solidFill>
            <a:srgbClr val="BB1D1D"/>
          </a:solidFill>
        </p:spPr>
      </p:sp>
      <p:sp>
        <p:nvSpPr>
          <p:cNvPr id="4" name="AutoShape 4"/>
          <p:cNvSpPr/>
          <p:nvPr/>
        </p:nvSpPr>
        <p:spPr>
          <a:xfrm>
            <a:off x="1028700" y="2351317"/>
            <a:ext cx="4720708" cy="177494"/>
          </a:xfrm>
          <a:prstGeom prst="rect">
            <a:avLst/>
          </a:prstGeom>
          <a:solidFill>
            <a:srgbClr val="BB1D1D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79910" y="8930135"/>
            <a:ext cx="5799621" cy="103733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3753187"/>
            <a:ext cx="6902041" cy="4071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50"/>
              </a:lnSpc>
            </a:pPr>
            <a:r>
              <a:rPr lang="en-US" sz="5770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200 </a:t>
            </a:r>
            <a:r>
              <a:rPr lang="pt-BR" sz="5770" noProof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milhões</a:t>
            </a:r>
            <a:r>
              <a:rPr lang="en-US" sz="5770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 de assinantes em todo o mundo.</a:t>
            </a:r>
            <a:endParaRPr lang="en-US" sz="5770" dirty="0">
              <a:solidFill>
                <a:srgbClr val="FFFFFF"/>
              </a:solidFill>
              <a:latin typeface="Ubuntu" panose="020B0604030602030204" charset="0"/>
              <a:cs typeface="Ubuntu" panose="020B0604030602030204" charset="0"/>
            </a:endParaRPr>
          </a:p>
          <a:p>
            <a:pPr>
              <a:lnSpc>
                <a:spcPts val="6350"/>
              </a:lnSpc>
            </a:pPr>
            <a:endParaRPr lang="en-US" sz="5770" dirty="0">
              <a:solidFill>
                <a:srgbClr val="FFFFFF"/>
              </a:solidFill>
              <a:latin typeface="Ubuntu" panose="020B0604030602030204" charset="0"/>
              <a:cs typeface="Ubuntu" panose="020B0604030602030204" charset="0"/>
            </a:endParaRPr>
          </a:p>
          <a:p>
            <a:pPr>
              <a:lnSpc>
                <a:spcPts val="6350"/>
              </a:lnSpc>
            </a:pPr>
            <a:r>
              <a:rPr lang="en-US" sz="5770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19 milhões no Brasil.</a:t>
            </a:r>
            <a:endParaRPr lang="en-US" sz="5770" dirty="0">
              <a:solidFill>
                <a:srgbClr val="FFFFFF"/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88195" y="882650"/>
            <a:ext cx="7939405" cy="574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</a:t>
            </a:r>
            <a:r>
              <a:rPr lang="en-US" sz="3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oque</a:t>
            </a:r>
            <a:r>
              <a:rPr lang="en-US" sz="3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isso</a:t>
            </a:r>
            <a:r>
              <a:rPr lang="en-US" sz="3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</a:t>
            </a:r>
            <a:r>
              <a:rPr lang="en-US" sz="3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32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</a:t>
            </a:r>
            <a:r>
              <a:rPr lang="en-US" sz="3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 o Danilo?</a:t>
            </a:r>
            <a:endParaRPr lang="en-US" sz="32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1152390"/>
            <a:ext cx="4975167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05"/>
              </a:lnSpc>
            </a:pPr>
            <a:r>
              <a:rPr lang="en-US" sz="8365" dirty="0" err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Números</a:t>
            </a:r>
            <a:endParaRPr lang="en-US" sz="8365" dirty="0" err="1">
              <a:solidFill>
                <a:srgbClr val="FFFFFF"/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878323" y="1841543"/>
            <a:ext cx="7550311" cy="4703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170"/>
              </a:lnSpc>
            </a:pPr>
            <a:r>
              <a:rPr lang="en-US" sz="8335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A </a:t>
            </a:r>
            <a:r>
              <a:rPr lang="en-US" sz="8335" dirty="0" err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paixão</a:t>
            </a:r>
            <a:r>
              <a:rPr lang="en-US" sz="8335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 </a:t>
            </a:r>
            <a:r>
              <a:rPr lang="en-US" sz="8335" dirty="0" err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pelo</a:t>
            </a:r>
            <a:r>
              <a:rPr lang="en-US" sz="8335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 cinema sempre </a:t>
            </a:r>
            <a:r>
              <a:rPr lang="en-US" sz="8335" dirty="0" err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esteve</a:t>
            </a:r>
            <a:r>
              <a:rPr lang="en-US" sz="8335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 em </a:t>
            </a:r>
            <a:r>
              <a:rPr lang="en-US" sz="8335" dirty="0" err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minha</a:t>
            </a:r>
            <a:r>
              <a:rPr lang="en-US" sz="8335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 </a:t>
            </a:r>
            <a:r>
              <a:rPr lang="en-US" sz="8335" dirty="0" err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vida</a:t>
            </a:r>
            <a:endParaRPr lang="en-US" sz="8335" dirty="0">
              <a:solidFill>
                <a:srgbClr val="FFFFFF"/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843129" y="4583567"/>
            <a:ext cx="1444871" cy="1119867"/>
          </a:xfrm>
          <a:prstGeom prst="rect">
            <a:avLst/>
          </a:prstGeom>
          <a:solidFill>
            <a:srgbClr val="BB1D1D">
              <a:alpha val="80000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-899027" y="9625707"/>
            <a:ext cx="1798054" cy="210518"/>
          </a:xfrm>
          <a:prstGeom prst="rect">
            <a:avLst/>
          </a:prstGeom>
          <a:solidFill>
            <a:srgbClr val="BB1D1D"/>
          </a:solidFill>
        </p:spPr>
      </p:sp>
      <p:grpSp>
        <p:nvGrpSpPr>
          <p:cNvPr id="4" name="Group 4"/>
          <p:cNvGrpSpPr/>
          <p:nvPr/>
        </p:nvGrpSpPr>
        <p:grpSpPr>
          <a:xfrm>
            <a:off x="1028700" y="1071562"/>
            <a:ext cx="8115300" cy="6123433"/>
            <a:chOff x="0" y="57150"/>
            <a:chExt cx="10820400" cy="8164577"/>
          </a:xfrm>
        </p:grpSpPr>
        <p:sp>
          <p:nvSpPr>
            <p:cNvPr id="5" name="TextBox 5"/>
            <p:cNvSpPr txBox="1"/>
            <p:nvPr/>
          </p:nvSpPr>
          <p:spPr>
            <a:xfrm>
              <a:off x="0" y="57150"/>
              <a:ext cx="10820400" cy="12031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40"/>
                </a:lnSpc>
              </a:pPr>
              <a:r>
                <a:rPr lang="en-US" sz="6400" dirty="0">
                  <a:solidFill>
                    <a:srgbClr val="FFFFFF"/>
                  </a:solidFill>
                  <a:latin typeface="Ubuntu" panose="020B0604030602030204" charset="0"/>
                  <a:cs typeface="Ubuntu" panose="020B0604030602030204" charset="0"/>
                </a:rPr>
                <a:t>As 7 </a:t>
              </a:r>
              <a:r>
                <a:rPr lang="en-US" sz="6400" dirty="0" err="1">
                  <a:solidFill>
                    <a:srgbClr val="FFFFFF"/>
                  </a:solidFill>
                  <a:latin typeface="Ubuntu" panose="020B0604030602030204" charset="0"/>
                  <a:cs typeface="Ubuntu" panose="020B0604030602030204" charset="0"/>
                </a:rPr>
                <a:t>artes</a:t>
              </a:r>
              <a:r>
                <a:rPr lang="en-US" sz="6400" dirty="0">
                  <a:solidFill>
                    <a:srgbClr val="FFFFFF"/>
                  </a:solidFill>
                  <a:latin typeface="Ubuntu" panose="020B0604030602030204" charset="0"/>
                  <a:cs typeface="Ubuntu" panose="020B0604030602030204" charset="0"/>
                </a:rPr>
                <a:t> </a:t>
              </a:r>
              <a:r>
                <a:rPr lang="en-US" sz="6400" dirty="0" err="1">
                  <a:solidFill>
                    <a:srgbClr val="FFFFFF"/>
                  </a:solidFill>
                  <a:latin typeface="Ubuntu" panose="020B0604030602030204" charset="0"/>
                  <a:cs typeface="Ubuntu" panose="020B0604030602030204" charset="0"/>
                </a:rPr>
                <a:t>classicas</a:t>
              </a:r>
              <a:endParaRPr lang="en-US" sz="6400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180415"/>
              <a:ext cx="8670935" cy="60413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0" lvl="1" indent="-345440">
                <a:lnSpc>
                  <a:spcPts val="4480"/>
                </a:lnSpc>
                <a:buFont typeface="Arial" panose="020B0604020202020204"/>
                <a:buChar char="•"/>
              </a:pPr>
              <a:r>
                <a:rPr lang="en-US" sz="36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Arquitetura</a:t>
              </a:r>
              <a:endParaRPr lang="en-US" sz="36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690880" lvl="1" indent="-345440">
                <a:lnSpc>
                  <a:spcPts val="4480"/>
                </a:lnSpc>
                <a:buFont typeface="Arial" panose="020B0604020202020204"/>
                <a:buChar char="•"/>
              </a:pPr>
              <a:r>
                <a:rPr lang="en-US" sz="36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Escultura</a:t>
              </a:r>
              <a:endParaRPr lang="en-US" sz="36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690880" lvl="1" indent="-345440">
                <a:lnSpc>
                  <a:spcPts val="4480"/>
                </a:lnSpc>
                <a:buFont typeface="Arial" panose="020B0604020202020204"/>
                <a:buChar char="•"/>
              </a:pPr>
              <a:r>
                <a:rPr lang="en-US" sz="36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Pintura</a:t>
              </a:r>
              <a:endParaRPr lang="en-US" sz="36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690880" lvl="1" indent="-345440">
                <a:lnSpc>
                  <a:spcPts val="4480"/>
                </a:lnSpc>
                <a:buFont typeface="Arial" panose="020B0604020202020204"/>
                <a:buChar char="•"/>
              </a:pPr>
              <a:r>
                <a:rPr lang="en-US" sz="36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Música</a:t>
              </a:r>
              <a:endParaRPr lang="en-US" sz="36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690880" lvl="1" indent="-345440">
                <a:lnSpc>
                  <a:spcPts val="4480"/>
                </a:lnSpc>
                <a:buFont typeface="Arial" panose="020B0604020202020204"/>
                <a:buChar char="•"/>
              </a:pPr>
              <a:r>
                <a:rPr lang="en-US" sz="36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Literatura</a:t>
              </a:r>
              <a:endParaRPr lang="en-US" sz="36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690880" lvl="1" indent="-345440">
                <a:lnSpc>
                  <a:spcPts val="4480"/>
                </a:lnSpc>
                <a:buFont typeface="Arial" panose="020B0604020202020204"/>
                <a:buChar char="•"/>
              </a:pPr>
              <a:r>
                <a:rPr lang="en-US" sz="36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Dança</a:t>
              </a:r>
              <a:endParaRPr lang="en-US" sz="36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690880" lvl="1" indent="-345440">
                <a:lnSpc>
                  <a:spcPts val="4480"/>
                </a:lnSpc>
                <a:buFont typeface="Arial" panose="020B0604020202020204"/>
                <a:buChar char="•"/>
              </a:pPr>
              <a:r>
                <a:rPr lang="en-US" sz="48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Cinema</a:t>
              </a:r>
              <a:endParaRPr lang="en-US" sz="4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ts val="4480"/>
                </a:lnSpc>
                <a:spcBef>
                  <a:spcPct val="0"/>
                </a:spcBef>
              </a:pPr>
              <a:endParaRPr lang="en-US" sz="2005" dirty="0">
                <a:solidFill>
                  <a:srgbClr val="FFFFFF"/>
                </a:solidFill>
                <a:latin typeface="Arimo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594971" y="3183412"/>
            <a:ext cx="7549741" cy="902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z="6400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CINEMA</a:t>
            </a:r>
            <a:endParaRPr lang="en-US" sz="6400" dirty="0">
              <a:solidFill>
                <a:srgbClr val="FFFFFF"/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594971" y="5200650"/>
            <a:ext cx="7549741" cy="1805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z="6400" dirty="0" err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Curso</a:t>
            </a:r>
            <a:r>
              <a:rPr lang="en-US" sz="6400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 de </a:t>
            </a:r>
            <a:r>
              <a:rPr lang="en-US" sz="6400" dirty="0" err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Produção</a:t>
            </a:r>
            <a:r>
              <a:rPr lang="en-US" sz="6400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 Audiovisual</a:t>
            </a:r>
            <a:endParaRPr lang="en-US" sz="6400" dirty="0">
              <a:solidFill>
                <a:srgbClr val="FFFFFF"/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088599" y="6103392"/>
            <a:ext cx="5043286" cy="188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55"/>
              </a:lnSpc>
            </a:pPr>
            <a:r>
              <a:rPr lang="en-US" sz="6685" dirty="0" err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Modelagem</a:t>
            </a:r>
            <a:r>
              <a:rPr lang="en-US" sz="6685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 </a:t>
            </a:r>
            <a:r>
              <a:rPr lang="en-US" sz="6685" dirty="0" err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Lógica</a:t>
            </a:r>
            <a:endParaRPr lang="en-US" sz="6685" dirty="0">
              <a:solidFill>
                <a:srgbClr val="FFFFFF"/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2088599" y="8141716"/>
            <a:ext cx="5043286" cy="151987"/>
          </a:xfrm>
          <a:prstGeom prst="rect">
            <a:avLst/>
          </a:prstGeom>
          <a:solidFill>
            <a:srgbClr val="BB1D1D"/>
          </a:solidFill>
        </p:spPr>
      </p:sp>
      <p:sp>
        <p:nvSpPr>
          <p:cNvPr id="4" name="AutoShape 4"/>
          <p:cNvSpPr/>
          <p:nvPr/>
        </p:nvSpPr>
        <p:spPr>
          <a:xfrm>
            <a:off x="-416171" y="7021849"/>
            <a:ext cx="1444871" cy="1119867"/>
          </a:xfrm>
          <a:prstGeom prst="rect">
            <a:avLst/>
          </a:prstGeom>
          <a:solidFill>
            <a:srgbClr val="BB1D1D">
              <a:alpha val="80000"/>
            </a:srgbClr>
          </a:solidFill>
        </p:spPr>
      </p:sp>
      <p:sp>
        <p:nvSpPr>
          <p:cNvPr id="5" name="AutoShape 5"/>
          <p:cNvSpPr/>
          <p:nvPr/>
        </p:nvSpPr>
        <p:spPr>
          <a:xfrm>
            <a:off x="11594306" y="-267401"/>
            <a:ext cx="14288" cy="10821803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06264" y="3249389"/>
            <a:ext cx="10450547" cy="53847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883506" y="1868946"/>
            <a:ext cx="3859329" cy="153618"/>
          </a:xfrm>
          <a:prstGeom prst="rect">
            <a:avLst/>
          </a:prstGeom>
          <a:solidFill>
            <a:srgbClr val="BB1D1D"/>
          </a:solidFill>
        </p:spPr>
      </p:sp>
      <p:sp>
        <p:nvSpPr>
          <p:cNvPr id="3" name="AutoShape 3"/>
          <p:cNvSpPr/>
          <p:nvPr/>
        </p:nvSpPr>
        <p:spPr>
          <a:xfrm>
            <a:off x="-416171" y="7021849"/>
            <a:ext cx="1444871" cy="1119867"/>
          </a:xfrm>
          <a:prstGeom prst="rect">
            <a:avLst/>
          </a:prstGeom>
          <a:solidFill>
            <a:srgbClr val="BB1D1D">
              <a:alpha val="80000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13670756" y="-267401"/>
            <a:ext cx="14288" cy="1082180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AutoShape 5"/>
          <p:cNvSpPr/>
          <p:nvPr/>
        </p:nvSpPr>
        <p:spPr>
          <a:xfrm>
            <a:off x="13883506" y="2802319"/>
            <a:ext cx="3859329" cy="153618"/>
          </a:xfrm>
          <a:prstGeom prst="rect">
            <a:avLst/>
          </a:prstGeom>
          <a:solidFill>
            <a:srgbClr val="BB1D1D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3998728" y="4026916"/>
            <a:ext cx="3929594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2216" y="481463"/>
            <a:ext cx="11995204" cy="9239848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3883506" y="2070189"/>
            <a:ext cx="3859329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30"/>
              </a:lnSpc>
            </a:pPr>
            <a:r>
              <a:rPr lang="en-US" sz="5115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Notion</a:t>
            </a:r>
            <a:endParaRPr lang="en-US" sz="5115" dirty="0">
              <a:solidFill>
                <a:srgbClr val="FFFFFF"/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883506" y="1868946"/>
            <a:ext cx="3859329" cy="153618"/>
          </a:xfrm>
          <a:prstGeom prst="rect">
            <a:avLst/>
          </a:prstGeom>
          <a:solidFill>
            <a:srgbClr val="BB1D1D"/>
          </a:solidFill>
        </p:spPr>
      </p:sp>
      <p:sp>
        <p:nvSpPr>
          <p:cNvPr id="3" name="AutoShape 3"/>
          <p:cNvSpPr/>
          <p:nvPr/>
        </p:nvSpPr>
        <p:spPr>
          <a:xfrm>
            <a:off x="-416171" y="6840215"/>
            <a:ext cx="1444871" cy="1119867"/>
          </a:xfrm>
          <a:prstGeom prst="rect">
            <a:avLst/>
          </a:prstGeom>
          <a:solidFill>
            <a:srgbClr val="BB1D1D">
              <a:alpha val="80000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13670756" y="-267401"/>
            <a:ext cx="14288" cy="1082180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AutoShape 5"/>
          <p:cNvSpPr/>
          <p:nvPr/>
        </p:nvSpPr>
        <p:spPr>
          <a:xfrm>
            <a:off x="13883506" y="2802319"/>
            <a:ext cx="3859329" cy="153618"/>
          </a:xfrm>
          <a:prstGeom prst="rect">
            <a:avLst/>
          </a:prstGeom>
          <a:solidFill>
            <a:srgbClr val="BB1D1D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883506" y="3515659"/>
            <a:ext cx="4178665" cy="417866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49847" y="3050906"/>
            <a:ext cx="12616902" cy="5108171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3883506" y="2070189"/>
            <a:ext cx="3859329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30"/>
              </a:lnSpc>
            </a:pPr>
            <a:r>
              <a:rPr lang="en-US" sz="5115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GitHub</a:t>
            </a:r>
            <a:endParaRPr lang="en-US" sz="5115" dirty="0">
              <a:solidFill>
                <a:srgbClr val="FFFFFF"/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345279"/>
            <a:ext cx="8115300" cy="144114"/>
          </a:xfrm>
          <a:prstGeom prst="rect">
            <a:avLst/>
          </a:prstGeom>
          <a:solidFill>
            <a:srgbClr val="BB1D1D"/>
          </a:solidFill>
        </p:spPr>
      </p:sp>
      <p:sp>
        <p:nvSpPr>
          <p:cNvPr id="3" name="AutoShape 3"/>
          <p:cNvSpPr/>
          <p:nvPr/>
        </p:nvSpPr>
        <p:spPr>
          <a:xfrm>
            <a:off x="16328801" y="8489393"/>
            <a:ext cx="1444871" cy="1119867"/>
          </a:xfrm>
          <a:prstGeom prst="rect">
            <a:avLst/>
          </a:prstGeom>
          <a:solidFill>
            <a:srgbClr val="BB1D1D">
              <a:alpha val="80000"/>
            </a:srgbClr>
          </a:solidFill>
        </p:spPr>
      </p:sp>
      <p:sp>
        <p:nvSpPr>
          <p:cNvPr id="4" name="TextBox 4"/>
          <p:cNvSpPr txBox="1"/>
          <p:nvPr/>
        </p:nvSpPr>
        <p:spPr>
          <a:xfrm>
            <a:off x="1028700" y="2808014"/>
            <a:ext cx="8115300" cy="5351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10"/>
              </a:lnSpc>
            </a:pPr>
            <a:r>
              <a:rPr lang="en-US" sz="12650" dirty="0" err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Vamos</a:t>
            </a:r>
            <a:r>
              <a:rPr lang="en-US" sz="12650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 </a:t>
            </a:r>
            <a:r>
              <a:rPr lang="en-US" sz="12650" dirty="0" err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conferir</a:t>
            </a:r>
            <a:r>
              <a:rPr lang="en-US" sz="12650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 o site?</a:t>
            </a:r>
            <a:endParaRPr lang="en-US" sz="12650" dirty="0">
              <a:solidFill>
                <a:srgbClr val="FFFFFF"/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6733" y="5206056"/>
            <a:ext cx="8724411" cy="3299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25"/>
              </a:lnSpc>
            </a:pPr>
            <a:r>
              <a:rPr lang="en-US" sz="373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Estilização</a:t>
            </a:r>
            <a:r>
              <a:rPr lang="en-US" sz="373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373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foram</a:t>
            </a:r>
            <a:r>
              <a:rPr lang="en-US" sz="373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73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necessários</a:t>
            </a:r>
            <a:r>
              <a:rPr lang="en-US" sz="373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73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muitos</a:t>
            </a:r>
            <a:r>
              <a:rPr lang="en-US" sz="373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testes.</a:t>
            </a:r>
            <a:endParaRPr lang="en-US" sz="3735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ts val="5225"/>
              </a:lnSpc>
            </a:pPr>
            <a:endParaRPr lang="en-US" sz="3735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ts val="5225"/>
              </a:lnSpc>
              <a:spcBef>
                <a:spcPct val="0"/>
              </a:spcBef>
            </a:pPr>
            <a:r>
              <a:rPr lang="en-US" sz="373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 do NodeJS em </a:t>
            </a:r>
            <a:r>
              <a:rPr lang="en-US" sz="373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primeira</a:t>
            </a:r>
            <a:r>
              <a:rPr lang="en-US" sz="373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73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instância</a:t>
            </a:r>
            <a:r>
              <a:rPr lang="en-US" sz="373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 </a:t>
            </a:r>
            <a:r>
              <a:rPr lang="en-US" sz="373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causou</a:t>
            </a:r>
            <a:r>
              <a:rPr lang="en-US" sz="373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73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certa</a:t>
            </a:r>
            <a:r>
              <a:rPr lang="en-US" sz="373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73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dificuldade</a:t>
            </a:r>
            <a:r>
              <a:rPr lang="en-US" sz="373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 </a:t>
            </a:r>
            <a:r>
              <a:rPr lang="en-US" sz="373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início</a:t>
            </a:r>
            <a:r>
              <a:rPr lang="en-US" sz="373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3735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9136856" y="-267401"/>
            <a:ext cx="14288" cy="1082180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Box 4"/>
          <p:cNvSpPr txBox="1"/>
          <p:nvPr/>
        </p:nvSpPr>
        <p:spPr>
          <a:xfrm>
            <a:off x="1028700" y="1085850"/>
            <a:ext cx="5315461" cy="270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40"/>
              </a:lnSpc>
            </a:pPr>
            <a:r>
              <a:rPr lang="en-US" sz="6400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Qual </a:t>
            </a:r>
            <a:r>
              <a:rPr lang="en-US" sz="6400" dirty="0" err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foi</a:t>
            </a:r>
            <a:r>
              <a:rPr lang="en-US" sz="6400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 a </a:t>
            </a:r>
            <a:r>
              <a:rPr lang="en-US" sz="6400" dirty="0" err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maior</a:t>
            </a:r>
            <a:r>
              <a:rPr lang="en-US" sz="6400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 </a:t>
            </a:r>
            <a:r>
              <a:rPr lang="en-US" sz="6400" dirty="0" err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dificuldade</a:t>
            </a:r>
            <a:r>
              <a:rPr lang="en-US" sz="6400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?</a:t>
            </a:r>
            <a:endParaRPr lang="en-US" sz="6400" dirty="0">
              <a:solidFill>
                <a:srgbClr val="FFFFFF"/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995042" y="6552234"/>
            <a:ext cx="5021293" cy="270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40"/>
              </a:lnSpc>
            </a:pPr>
            <a:r>
              <a:rPr lang="en-US" sz="6400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Qual </a:t>
            </a:r>
            <a:r>
              <a:rPr lang="en-US" sz="6400" dirty="0" err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foi</a:t>
            </a:r>
            <a:r>
              <a:rPr lang="en-US" sz="6400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 a </a:t>
            </a:r>
            <a:r>
              <a:rPr lang="en-US" sz="6400" dirty="0" err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maior</a:t>
            </a:r>
            <a:r>
              <a:rPr lang="en-US" sz="6400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 </a:t>
            </a:r>
            <a:r>
              <a:rPr lang="en-US" sz="6400" dirty="0" err="1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superação</a:t>
            </a:r>
            <a:r>
              <a:rPr lang="en-US" sz="6400" dirty="0">
                <a:solidFill>
                  <a:srgbClr val="FFFFFF"/>
                </a:solidFill>
                <a:latin typeface="Ubuntu" panose="020B0604030602030204" charset="0"/>
                <a:cs typeface="Ubuntu" panose="020B0604030602030204" charset="0"/>
              </a:rPr>
              <a:t>?</a:t>
            </a:r>
            <a:endParaRPr lang="en-US" sz="6400" dirty="0">
              <a:solidFill>
                <a:srgbClr val="FFFFFF"/>
              </a:solidFill>
              <a:latin typeface="Ubuntu" panose="020B0604030602030204" charset="0"/>
              <a:cs typeface="Ubuntu" panose="020B060403060203020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972636" y="1357303"/>
            <a:ext cx="7863788" cy="392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90"/>
              </a:lnSpc>
            </a:pPr>
            <a:r>
              <a:rPr lang="en-US" sz="370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Questão</a:t>
            </a:r>
            <a:r>
              <a:rPr lang="en-US" sz="370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70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criativa</a:t>
            </a:r>
            <a:r>
              <a:rPr lang="en-US" sz="370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370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relacionar</a:t>
            </a:r>
            <a:r>
              <a:rPr lang="en-US" sz="370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70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</a:t>
            </a:r>
            <a:r>
              <a:rPr lang="en-US" sz="370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70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aspectos</a:t>
            </a:r>
            <a:r>
              <a:rPr lang="en-US" sz="370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70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socioemocionais</a:t>
            </a:r>
            <a:r>
              <a:rPr lang="en-US" sz="370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em </a:t>
            </a:r>
            <a:r>
              <a:rPr lang="en-US" sz="370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cada</a:t>
            </a:r>
            <a:r>
              <a:rPr lang="en-US" sz="370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70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análise</a:t>
            </a:r>
            <a:r>
              <a:rPr lang="en-US" sz="370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70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escrita</a:t>
            </a:r>
            <a:r>
              <a:rPr lang="en-US" sz="370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370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demandou</a:t>
            </a:r>
            <a:r>
              <a:rPr lang="en-US" sz="370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70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muito</a:t>
            </a:r>
            <a:r>
              <a:rPr lang="en-US" sz="370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tempo.</a:t>
            </a:r>
            <a:endParaRPr lang="en-US" sz="3705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ts val="5190"/>
              </a:lnSpc>
            </a:pPr>
            <a:endParaRPr lang="en-US" sz="3705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ts val="5190"/>
              </a:lnSpc>
              <a:spcBef>
                <a:spcPct val="0"/>
              </a:spcBef>
            </a:pPr>
            <a:r>
              <a:rPr lang="en-US" sz="370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Fechamento</a:t>
            </a:r>
            <a:r>
              <a:rPr lang="en-US" sz="370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3705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escopo</a:t>
            </a:r>
            <a:r>
              <a:rPr lang="en-US" sz="370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3705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487968" y="308825"/>
            <a:ext cx="1728975" cy="1320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55"/>
              </a:lnSpc>
            </a:pPr>
          </a:p>
        </p:txBody>
      </p:sp>
      <p:sp>
        <p:nvSpPr>
          <p:cNvPr id="8" name="AutoShape 8"/>
          <p:cNvSpPr/>
          <p:nvPr/>
        </p:nvSpPr>
        <p:spPr>
          <a:xfrm>
            <a:off x="-560926" y="1069732"/>
            <a:ext cx="1444871" cy="1119867"/>
          </a:xfrm>
          <a:prstGeom prst="rect">
            <a:avLst/>
          </a:prstGeom>
          <a:solidFill>
            <a:srgbClr val="BB1D1D">
              <a:alpha val="80000"/>
            </a:srgbClr>
          </a:solidFill>
        </p:spPr>
      </p:sp>
      <p:sp>
        <p:nvSpPr>
          <p:cNvPr id="9" name="AutoShape 9"/>
          <p:cNvSpPr/>
          <p:nvPr/>
        </p:nvSpPr>
        <p:spPr>
          <a:xfrm>
            <a:off x="17259300" y="8698367"/>
            <a:ext cx="1444871" cy="1119867"/>
          </a:xfrm>
          <a:prstGeom prst="rect">
            <a:avLst/>
          </a:prstGeom>
          <a:solidFill>
            <a:srgbClr val="BB1D1D">
              <a:alpha val="80000"/>
            </a:srgbClr>
          </a:solidFill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1302</Words>
  <Application>WPS Presentation</Application>
  <PresentationFormat>Personalizar</PresentationFormat>
  <Paragraphs>84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6" baseType="lpstr">
      <vt:lpstr>Arial</vt:lpstr>
      <vt:lpstr>SimSun</vt:lpstr>
      <vt:lpstr>Wingdings</vt:lpstr>
      <vt:lpstr>Libre Franklin Bold</vt:lpstr>
      <vt:lpstr>Gubbi</vt:lpstr>
      <vt:lpstr>Open Sans</vt:lpstr>
      <vt:lpstr>Libre Franklin Bold</vt:lpstr>
      <vt:lpstr>Open Sans</vt:lpstr>
      <vt:lpstr>Arial</vt:lpstr>
      <vt:lpstr>Arimo</vt:lpstr>
      <vt:lpstr>Verdana</vt:lpstr>
      <vt:lpstr>微软雅黑</vt:lpstr>
      <vt:lpstr>Arial Unicode MS</vt:lpstr>
      <vt:lpstr>Calibri</vt:lpstr>
      <vt:lpstr>Trebuchet MS</vt:lpstr>
      <vt:lpstr>Abyssinica SIL</vt:lpstr>
      <vt:lpstr>Bitstream Vera Sans Mono</vt:lpstr>
      <vt:lpstr>Arial Black</vt:lpstr>
      <vt:lpstr>DejaVu Math TeX Gyre</vt:lpstr>
      <vt:lpstr>Ubuntu Condensed</vt:lpstr>
      <vt:lpstr>Ubuntu</vt:lpstr>
      <vt:lpstr>Droid Sans Fallback</vt:lpstr>
      <vt:lpstr>MT Extra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</dc:title>
  <dc:creator>Danilo</dc:creator>
  <cp:lastModifiedBy>aluno</cp:lastModifiedBy>
  <cp:revision>3</cp:revision>
  <dcterms:created xsi:type="dcterms:W3CDTF">2021-12-01T13:45:38Z</dcterms:created>
  <dcterms:modified xsi:type="dcterms:W3CDTF">2021-12-01T13:45:38Z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