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3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8" r:id="rId3"/>
    <p:sldId id="295" r:id="rId4"/>
    <p:sldId id="296" r:id="rId5"/>
    <p:sldId id="297" r:id="rId6"/>
    <p:sldId id="298" r:id="rId7"/>
    <p:sldId id="302" r:id="rId8"/>
    <p:sldId id="300" r:id="rId9"/>
    <p:sldId id="301" r:id="rId10"/>
    <p:sldId id="277" r:id="rId11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e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00"/>
    <a:srgbClr val="00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588A29-505F-4958-9077-0B89B6D62C6B}" v="16" dt="2021-07-08T13:00:55.816"/>
    <p1510:client id="{F9CAFC8F-001F-4238-83BA-AB9836CAE098}" v="1101" dt="2021-07-08T14:12:53.267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149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48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iversit&#224;\Magistrale\1&#176;%20Anno\Advanced%20Computer%20Architecture\Project\Data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iversit&#224;\Magistrale\1&#176;%20Anno\Advanced%20Computer%20Architecture\Project\Data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Speedup</a:t>
            </a:r>
            <a:r>
              <a:rPr lang="it-IT" dirty="0"/>
              <a:t> </a:t>
            </a:r>
            <a:r>
              <a:rPr lang="it-IT" dirty="0" err="1"/>
              <a:t>parallelization</a:t>
            </a:r>
            <a:r>
              <a:rPr lang="it-IT" baseline="0" dirty="0"/>
              <a:t> by </a:t>
            </a:r>
            <a:r>
              <a:rPr lang="it-IT" baseline="0" dirty="0" err="1"/>
              <a:t>ro</a:t>
            </a:r>
            <a:r>
              <a:rPr lang="it-IT" dirty="0" err="1"/>
              <a:t>ws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256x256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'Graphs Multiplication'!$C$5:$G$5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24</c:v>
                </c:pt>
              </c:numCache>
            </c:numRef>
          </c:cat>
          <c:val>
            <c:numRef>
              <c:f>'Graphs Multiplication'!$C$6:$G$6</c:f>
              <c:numCache>
                <c:formatCode>0.00</c:formatCode>
                <c:ptCount val="5"/>
                <c:pt idx="0">
                  <c:v>1.8753717220870507</c:v>
                </c:pt>
                <c:pt idx="1">
                  <c:v>3.668429402432575</c:v>
                </c:pt>
                <c:pt idx="2">
                  <c:v>6.594106463878326</c:v>
                </c:pt>
                <c:pt idx="3">
                  <c:v>8.8032994923857864</c:v>
                </c:pt>
                <c:pt idx="4">
                  <c:v>8.9509677419354841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AC-42B1-8CF6-77A39A5BB122}"/>
            </c:ext>
          </c:extLst>
        </c:ser>
        <c:ser>
          <c:idx val="1"/>
          <c:order val="1"/>
          <c:tx>
            <c:v>512x512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'Graphs Multiplication'!$C$7:$G$7</c:f>
              <c:numCache>
                <c:formatCode>0.00</c:formatCode>
                <c:ptCount val="5"/>
                <c:pt idx="0">
                  <c:v>1.9907734144841205</c:v>
                </c:pt>
                <c:pt idx="1">
                  <c:v>3.9272576318814663</c:v>
                </c:pt>
                <c:pt idx="2">
                  <c:v>7.5572078161484582</c:v>
                </c:pt>
                <c:pt idx="3">
                  <c:v>11.297629983465001</c:v>
                </c:pt>
                <c:pt idx="4">
                  <c:v>12.266706562936367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AC-42B1-8CF6-77A39A5BB122}"/>
            </c:ext>
          </c:extLst>
        </c:ser>
        <c:ser>
          <c:idx val="2"/>
          <c:order val="2"/>
          <c:tx>
            <c:v>1024x1024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'Graphs Multiplication'!$C$8:$G$8</c:f>
              <c:numCache>
                <c:formatCode>0.00</c:formatCode>
                <c:ptCount val="5"/>
                <c:pt idx="0">
                  <c:v>2.0097664895971672</c:v>
                </c:pt>
                <c:pt idx="1">
                  <c:v>4.0269499726778122</c:v>
                </c:pt>
                <c:pt idx="2">
                  <c:v>7.8993180158767151</c:v>
                </c:pt>
                <c:pt idx="3">
                  <c:v>11.8</c:v>
                </c:pt>
                <c:pt idx="4">
                  <c:v>12.31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AC-42B1-8CF6-77A39A5BB122}"/>
            </c:ext>
          </c:extLst>
        </c:ser>
        <c:ser>
          <c:idx val="3"/>
          <c:order val="3"/>
          <c:tx>
            <c:v>2048x2048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'Graphs Multiplication'!$C$9:$G$9</c:f>
              <c:numCache>
                <c:formatCode>0.00</c:formatCode>
                <c:ptCount val="5"/>
                <c:pt idx="0">
                  <c:v>2.0039765794960842</c:v>
                </c:pt>
                <c:pt idx="1">
                  <c:v>4.0278819953983831</c:v>
                </c:pt>
                <c:pt idx="2">
                  <c:v>8.0530413749762495</c:v>
                </c:pt>
                <c:pt idx="3">
                  <c:v>12.359566124612158</c:v>
                </c:pt>
                <c:pt idx="4">
                  <c:v>12.651055654696474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AC-42B1-8CF6-77A39A5BB122}"/>
            </c:ext>
          </c:extLst>
        </c:ser>
        <c:ser>
          <c:idx val="4"/>
          <c:order val="4"/>
          <c:tx>
            <c:v>3072x3072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'Graphs Multiplication'!$C$10:$G$10</c:f>
              <c:numCache>
                <c:formatCode>0.00</c:formatCode>
                <c:ptCount val="5"/>
                <c:pt idx="0">
                  <c:v>2.0020165764865814</c:v>
                </c:pt>
                <c:pt idx="1">
                  <c:v>4.0240982028559795</c:v>
                </c:pt>
                <c:pt idx="2">
                  <c:v>8.0251550178405733</c:v>
                </c:pt>
                <c:pt idx="3">
                  <c:v>12.28896495648233</c:v>
                </c:pt>
                <c:pt idx="4">
                  <c:v>12.684778554737422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AC-42B1-8CF6-77A39A5BB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7754912"/>
        <c:axId val="907754496"/>
      </c:lineChart>
      <c:catAx>
        <c:axId val="907754912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vCPU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754496"/>
        <c:crosses val="autoZero"/>
        <c:auto val="1"/>
        <c:lblAlgn val="ctr"/>
        <c:lblOffset val="100"/>
        <c:noMultiLvlLbl val="0"/>
      </c:catAx>
      <c:valAx>
        <c:axId val="90775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754912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499015748031488"/>
          <c:y val="0.27248687664041993"/>
          <c:w val="0.16621729052125958"/>
          <c:h val="0.385419401712783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Speedup</a:t>
            </a:r>
            <a:r>
              <a:rPr lang="it-IT" dirty="0"/>
              <a:t> </a:t>
            </a:r>
            <a:r>
              <a:rPr lang="it-IT" dirty="0" err="1"/>
              <a:t>parallelization</a:t>
            </a:r>
            <a:r>
              <a:rPr lang="it-IT" baseline="0" dirty="0"/>
              <a:t> per </a:t>
            </a:r>
            <a:r>
              <a:rPr lang="it-IT" baseline="0" dirty="0" err="1"/>
              <a:t>tiles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256x256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'Graphs Multiplication'!$C$5:$G$5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24</c:v>
                </c:pt>
              </c:numCache>
            </c:numRef>
          </c:cat>
          <c:val>
            <c:numRef>
              <c:f>'Graphs Multiplication'!$N$6:$R$6</c:f>
              <c:numCache>
                <c:formatCode>0.00</c:formatCode>
                <c:ptCount val="5"/>
                <c:pt idx="0">
                  <c:v>1.8147086914995223</c:v>
                </c:pt>
                <c:pt idx="1">
                  <c:v>3.4461910519951635</c:v>
                </c:pt>
                <c:pt idx="2">
                  <c:v>6.1688311688311694</c:v>
                </c:pt>
                <c:pt idx="3">
                  <c:v>6.7776456599286563</c:v>
                </c:pt>
                <c:pt idx="4">
                  <c:v>6.5592635212888375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35-485D-9FB5-54FA13BCFFEF}"/>
            </c:ext>
          </c:extLst>
        </c:ser>
        <c:ser>
          <c:idx val="1"/>
          <c:order val="1"/>
          <c:tx>
            <c:v>512x512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'Graphs Multiplication'!$N$7:$R$7</c:f>
              <c:numCache>
                <c:formatCode>0.00</c:formatCode>
                <c:ptCount val="5"/>
                <c:pt idx="0">
                  <c:v>1.889763779527559</c:v>
                </c:pt>
                <c:pt idx="1">
                  <c:v>3.7057052420288743</c:v>
                </c:pt>
                <c:pt idx="2">
                  <c:v>7.1396697902722002</c:v>
                </c:pt>
                <c:pt idx="3">
                  <c:v>11.464055409601148</c:v>
                </c:pt>
                <c:pt idx="4">
                  <c:v>13.16872427983539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35-485D-9FB5-54FA13BCFFEF}"/>
            </c:ext>
          </c:extLst>
        </c:ser>
        <c:ser>
          <c:idx val="2"/>
          <c:order val="2"/>
          <c:tx>
            <c:v>1024x1024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'Graphs Multiplication'!$N$8:$R$8</c:f>
              <c:numCache>
                <c:formatCode>0.00</c:formatCode>
                <c:ptCount val="5"/>
                <c:pt idx="0">
                  <c:v>1.9182700691739816</c:v>
                </c:pt>
                <c:pt idx="1">
                  <c:v>3.8344226579520697</c:v>
                </c:pt>
                <c:pt idx="2">
                  <c:v>7.5392670157068062</c:v>
                </c:pt>
                <c:pt idx="3">
                  <c:v>12.435233160621761</c:v>
                </c:pt>
                <c:pt idx="4">
                  <c:v>15.131830340084067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D35-485D-9FB5-54FA13BCFFEF}"/>
            </c:ext>
          </c:extLst>
        </c:ser>
        <c:ser>
          <c:idx val="3"/>
          <c:order val="3"/>
          <c:tx>
            <c:v>2048x2048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'Graphs Multiplication'!$N$9:$R$9</c:f>
              <c:numCache>
                <c:formatCode>0.00</c:formatCode>
                <c:ptCount val="5"/>
                <c:pt idx="0">
                  <c:v>1.9100043466576728</c:v>
                </c:pt>
                <c:pt idx="1">
                  <c:v>3.8116559647556794</c:v>
                </c:pt>
                <c:pt idx="2">
                  <c:v>7.61176865206766</c:v>
                </c:pt>
                <c:pt idx="3">
                  <c:v>12.803411018912939</c:v>
                </c:pt>
                <c:pt idx="4">
                  <c:v>15.460907312420309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D35-485D-9FB5-54FA13BCFFEF}"/>
            </c:ext>
          </c:extLst>
        </c:ser>
        <c:ser>
          <c:idx val="4"/>
          <c:order val="4"/>
          <c:tx>
            <c:v>3072x3072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'Graphs Multiplication'!$N$10:$R$10</c:f>
              <c:numCache>
                <c:formatCode>0.00</c:formatCode>
                <c:ptCount val="5"/>
                <c:pt idx="0">
                  <c:v>1.8944385814460794</c:v>
                </c:pt>
                <c:pt idx="1">
                  <c:v>3.7860220642066018</c:v>
                </c:pt>
                <c:pt idx="2">
                  <c:v>7.5747555985794603</c:v>
                </c:pt>
                <c:pt idx="3">
                  <c:v>12.800256789771208</c:v>
                </c:pt>
                <c:pt idx="4">
                  <c:v>15.647867038909663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D35-485D-9FB5-54FA13BCFF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7754912"/>
        <c:axId val="907754496"/>
      </c:lineChart>
      <c:catAx>
        <c:axId val="907754912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vCPU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754496"/>
        <c:crosses val="autoZero"/>
        <c:auto val="1"/>
        <c:lblAlgn val="ctr"/>
        <c:lblOffset val="100"/>
        <c:noMultiLvlLbl val="0"/>
      </c:catAx>
      <c:valAx>
        <c:axId val="90775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754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499015748031488"/>
          <c:y val="0.27248687664041993"/>
          <c:w val="0.16737753547212553"/>
          <c:h val="0.385419401712783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 CUDA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Graphs!$Y$6:$Y$10</c:f>
              <c:strCache>
                <c:ptCount val="5"/>
                <c:pt idx="0">
                  <c:v>256x256</c:v>
                </c:pt>
                <c:pt idx="1">
                  <c:v>512x512</c:v>
                </c:pt>
                <c:pt idx="2">
                  <c:v>1024x1024</c:v>
                </c:pt>
                <c:pt idx="3">
                  <c:v>2048x2048</c:v>
                </c:pt>
                <c:pt idx="4">
                  <c:v>3072x3072</c:v>
                </c:pt>
              </c:strCache>
            </c:strRef>
          </c:cat>
          <c:val>
            <c:numRef>
              <c:f>Graphs!$Z$6:$Z$10</c:f>
              <c:numCache>
                <c:formatCode>0.000</c:formatCode>
                <c:ptCount val="5"/>
                <c:pt idx="0">
                  <c:v>23.123333333333331</c:v>
                </c:pt>
                <c:pt idx="1">
                  <c:v>34.162777777777777</c:v>
                </c:pt>
                <c:pt idx="2">
                  <c:v>41.340406504065044</c:v>
                </c:pt>
                <c:pt idx="3">
                  <c:v>166.59508692365833</c:v>
                </c:pt>
                <c:pt idx="4">
                  <c:v>174.32742063492063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D7-422B-A83F-63354DE2E2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7413840"/>
        <c:axId val="1007415088"/>
      </c:lineChart>
      <c:catAx>
        <c:axId val="1007413840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415088"/>
        <c:crosses val="autoZero"/>
        <c:auto val="1"/>
        <c:lblAlgn val="ctr"/>
        <c:lblOffset val="100"/>
        <c:noMultiLvlLbl val="0"/>
      </c:catAx>
      <c:valAx>
        <c:axId val="1007415088"/>
        <c:scaling>
          <c:orientation val="minMax"/>
          <c:max val="180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413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Speedup</a:t>
            </a:r>
            <a:r>
              <a:rPr lang="it-IT" dirty="0"/>
              <a:t> </a:t>
            </a:r>
            <a:r>
              <a:rPr lang="it-IT" dirty="0" err="1"/>
              <a:t>OpenMP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'Graphs Inversion'!$B$6</c:f>
              <c:strCache>
                <c:ptCount val="1"/>
                <c:pt idx="0">
                  <c:v>512x512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'Graphs Inversion'!$C$5:$G$5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24</c:v>
                </c:pt>
              </c:numCache>
            </c:numRef>
          </c:cat>
          <c:val>
            <c:numRef>
              <c:f>'Graphs Inversion'!$C$6:$G$6</c:f>
              <c:numCache>
                <c:formatCode>0.00</c:formatCode>
                <c:ptCount val="5"/>
                <c:pt idx="0">
                  <c:v>1.9448205728647527</c:v>
                </c:pt>
                <c:pt idx="1">
                  <c:v>3.7967368332898181</c:v>
                </c:pt>
                <c:pt idx="2">
                  <c:v>6.9115864048067444</c:v>
                </c:pt>
                <c:pt idx="3">
                  <c:v>6.0641021606055379</c:v>
                </c:pt>
                <c:pt idx="4">
                  <c:v>4.9730348823704018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CF-48AC-9C97-1FDA33AA9711}"/>
            </c:ext>
          </c:extLst>
        </c:ser>
        <c:ser>
          <c:idx val="1"/>
          <c:order val="1"/>
          <c:tx>
            <c:strRef>
              <c:f>'Graphs Inversion'!$B$7</c:f>
              <c:strCache>
                <c:ptCount val="1"/>
                <c:pt idx="0">
                  <c:v>1024x1024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'Graphs Inversion'!$C$5:$G$5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24</c:v>
                </c:pt>
              </c:numCache>
            </c:numRef>
          </c:cat>
          <c:val>
            <c:numRef>
              <c:f>'Graphs Inversion'!$C$7:$G$7</c:f>
              <c:numCache>
                <c:formatCode>0.00</c:formatCode>
                <c:ptCount val="5"/>
                <c:pt idx="0">
                  <c:v>2.0560621121778357</c:v>
                </c:pt>
                <c:pt idx="1">
                  <c:v>3.6109239251659737</c:v>
                </c:pt>
                <c:pt idx="2">
                  <c:v>5.329253091612304</c:v>
                </c:pt>
                <c:pt idx="3">
                  <c:v>5.7091965807118772</c:v>
                </c:pt>
                <c:pt idx="4">
                  <c:v>5.0043270037343808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CF-48AC-9C97-1FDA33AA9711}"/>
            </c:ext>
          </c:extLst>
        </c:ser>
        <c:ser>
          <c:idx val="2"/>
          <c:order val="2"/>
          <c:tx>
            <c:strRef>
              <c:f>'Graphs Inversion'!$B$8</c:f>
              <c:strCache>
                <c:ptCount val="1"/>
                <c:pt idx="0">
                  <c:v>2048x2048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'Graphs Inversion'!$C$5:$G$5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24</c:v>
                </c:pt>
              </c:numCache>
            </c:numRef>
          </c:cat>
          <c:val>
            <c:numRef>
              <c:f>'Graphs Inversion'!$C$8:$G$8</c:f>
              <c:numCache>
                <c:formatCode>0.00</c:formatCode>
                <c:ptCount val="5"/>
                <c:pt idx="0">
                  <c:v>2.0335295874112846</c:v>
                </c:pt>
                <c:pt idx="1">
                  <c:v>3.8497951893924451</c:v>
                </c:pt>
                <c:pt idx="2">
                  <c:v>7.0097810580569258</c:v>
                </c:pt>
                <c:pt idx="3">
                  <c:v>9.6352354749127951</c:v>
                </c:pt>
                <c:pt idx="4">
                  <c:v>9.4451376462504033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CF-48AC-9C97-1FDA33AA9711}"/>
            </c:ext>
          </c:extLst>
        </c:ser>
        <c:ser>
          <c:idx val="3"/>
          <c:order val="3"/>
          <c:tx>
            <c:strRef>
              <c:f>'Graphs Inversion'!$B$9</c:f>
              <c:strCache>
                <c:ptCount val="1"/>
                <c:pt idx="0">
                  <c:v>3072x3072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'Graphs Inversion'!$C$5:$G$5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24</c:v>
                </c:pt>
              </c:numCache>
            </c:numRef>
          </c:cat>
          <c:val>
            <c:numRef>
              <c:f>'Graphs Inversion'!$C$9:$G$9</c:f>
              <c:numCache>
                <c:formatCode>0.00</c:formatCode>
                <c:ptCount val="5"/>
                <c:pt idx="0">
                  <c:v>2.0013893070562072</c:v>
                </c:pt>
                <c:pt idx="1">
                  <c:v>4.0470086016775557</c:v>
                </c:pt>
                <c:pt idx="2">
                  <c:v>7.9963284638239731</c:v>
                </c:pt>
                <c:pt idx="3">
                  <c:v>11.615592960000615</c:v>
                </c:pt>
                <c:pt idx="4">
                  <c:v>12.292307034238357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3CF-48AC-9C97-1FDA33AA9711}"/>
            </c:ext>
          </c:extLst>
        </c:ser>
        <c:ser>
          <c:idx val="4"/>
          <c:order val="4"/>
          <c:tx>
            <c:strRef>
              <c:f>'Graphs Inversion'!$B$10</c:f>
              <c:strCache>
                <c:ptCount val="1"/>
                <c:pt idx="0">
                  <c:v>4096x4096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'Graphs Inversion'!$C$5:$G$5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24</c:v>
                </c:pt>
              </c:numCache>
            </c:numRef>
          </c:cat>
          <c:val>
            <c:numRef>
              <c:f>'Graphs Inversion'!$C$10:$G$10</c:f>
              <c:numCache>
                <c:formatCode>0.00</c:formatCode>
                <c:ptCount val="5"/>
                <c:pt idx="0">
                  <c:v>1.9815968486465694</c:v>
                </c:pt>
                <c:pt idx="1">
                  <c:v>4.0280993514567198</c:v>
                </c:pt>
                <c:pt idx="2">
                  <c:v>7.967034575136287</c:v>
                </c:pt>
                <c:pt idx="3">
                  <c:v>12.104403807816876</c:v>
                </c:pt>
                <c:pt idx="4">
                  <c:v>13.112353096562467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3CF-48AC-9C97-1FDA33AA97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7754912"/>
        <c:axId val="907754496"/>
      </c:lineChart>
      <c:catAx>
        <c:axId val="907754912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vCPU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754496"/>
        <c:crosses val="autoZero"/>
        <c:auto val="1"/>
        <c:lblAlgn val="ctr"/>
        <c:lblOffset val="100"/>
        <c:noMultiLvlLbl val="0"/>
      </c:catAx>
      <c:valAx>
        <c:axId val="90775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754912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499015748031488"/>
          <c:y val="0.27248687664041993"/>
          <c:w val="0.16621729052125958"/>
          <c:h val="0.385419401712783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 CUDA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'Graphs Inversion'!$M$6:$M$10</c:f>
              <c:strCache>
                <c:ptCount val="5"/>
                <c:pt idx="0">
                  <c:v>512x512</c:v>
                </c:pt>
                <c:pt idx="1">
                  <c:v>1024x1024</c:v>
                </c:pt>
                <c:pt idx="2">
                  <c:v>2048x2048</c:v>
                </c:pt>
                <c:pt idx="3">
                  <c:v>3072x3072</c:v>
                </c:pt>
                <c:pt idx="4">
                  <c:v>4096x4096</c:v>
                </c:pt>
              </c:strCache>
            </c:strRef>
          </c:cat>
          <c:val>
            <c:numRef>
              <c:f>'Graphs Inversion'!$N$6:$N$10</c:f>
              <c:numCache>
                <c:formatCode>0.00</c:formatCode>
                <c:ptCount val="5"/>
                <c:pt idx="0">
                  <c:v>3.7779950980392161</c:v>
                </c:pt>
                <c:pt idx="1">
                  <c:v>4.6995266229029911</c:v>
                </c:pt>
                <c:pt idx="2">
                  <c:v>9.3282120551924468</c:v>
                </c:pt>
                <c:pt idx="3">
                  <c:v>13.213980907051807</c:v>
                </c:pt>
                <c:pt idx="4">
                  <c:v>13.356679509415263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6D-466C-81A8-102592536F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7413840"/>
        <c:axId val="1007415088"/>
      </c:lineChart>
      <c:catAx>
        <c:axId val="1007413840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415088"/>
        <c:crosses val="autoZero"/>
        <c:auto val="1"/>
        <c:lblAlgn val="ctr"/>
        <c:lblOffset val="100"/>
        <c:noMultiLvlLbl val="0"/>
      </c:catAx>
      <c:valAx>
        <c:axId val="100741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413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3C5B6CE3-5B6C-BA4C-B471-6C33109474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ru-RU" altLang="it-IT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1AB1C07A-71F9-864F-A8FF-9FC66FF5854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ru-RU" altLang="it-IT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15675920-986F-4443-B7E4-D42CB47EBB5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D29A7217-30F2-6441-AD07-D2E5DAEF0BD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it-IT" noProof="0"/>
              <a:t>Click to edit Master text styles</a:t>
            </a:r>
          </a:p>
          <a:p>
            <a:pPr lvl="1"/>
            <a:r>
              <a:rPr lang="ru-RU" altLang="it-IT" noProof="0"/>
              <a:t>Second level</a:t>
            </a:r>
          </a:p>
          <a:p>
            <a:pPr lvl="2"/>
            <a:r>
              <a:rPr lang="ru-RU" altLang="it-IT" noProof="0"/>
              <a:t>Third level</a:t>
            </a:r>
          </a:p>
          <a:p>
            <a:pPr lvl="3"/>
            <a:r>
              <a:rPr lang="ru-RU" altLang="it-IT" noProof="0"/>
              <a:t>Fourth level</a:t>
            </a:r>
          </a:p>
          <a:p>
            <a:pPr lvl="4"/>
            <a:r>
              <a:rPr lang="ru-RU" altLang="it-IT" noProof="0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2BB69A1B-3466-E146-94C3-64FE9173C1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ru-RU" altLang="it-IT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2FE67CE7-6DFE-ED49-B9E2-795A244C61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81C4DC4B-9E64-B84E-9720-879485C6D125}" type="slidenum">
              <a:rPr lang="ru-RU" altLang="it-IT"/>
              <a:pPr>
                <a:defRPr/>
              </a:pPr>
              <a:t>‹N›</a:t>
            </a:fld>
            <a:endParaRPr lang="ru-RU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C4DC4B-9E64-B84E-9720-879485C6D125}" type="slidenum">
              <a:rPr lang="ru-RU" altLang="it-IT" smtClean="0"/>
              <a:pPr>
                <a:defRPr/>
              </a:pPr>
              <a:t>1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2860877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C4DC4B-9E64-B84E-9720-879485C6D125}" type="slidenum">
              <a:rPr lang="ru-RU" altLang="it-IT" smtClean="0"/>
              <a:pPr>
                <a:defRPr/>
              </a:pPr>
              <a:t>10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135311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9E2714-E88B-B74E-8EA3-DD7511C0D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6A9835E-32B7-3F4F-9B10-5019FAEF9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B96652-1240-5244-AD8C-43E1B3E9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3F8D8E-7EDD-C040-83F0-265636B2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C68D7A-A884-7945-A219-20C100E5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477497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D474C5-DE08-884F-82D3-5225FE61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A02F55-2EA4-F742-B8AF-3FA327B4A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9321AD-195A-F442-8739-30F9E6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B88F64-DE55-0E4A-B6B8-A0B14E99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955314-53C3-184D-9565-408071FE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150842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EC8AA8E-C9A7-8D45-B02E-AD9C1D22F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F884C1-6219-8041-91D6-B650B2E0D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BC21A9-837B-274F-833C-495E503D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A75EEB-0E5E-9948-9AED-805379AE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7A14DA-85F8-3E4C-909A-A2C947AA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198008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2F018D-F23E-4F49-9F97-A71567C2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5982C3-1DD5-544C-81E3-F79D46FC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3AAFD3-87BD-9A40-A820-1E72513D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40B659-BB88-2F49-9A39-F035B6A0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A713F1-CBBE-BC44-9C18-54A49D25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14146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AFDCC9-293E-7C48-9E5F-5B32E49C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32EC76-EEB4-3548-84E8-C6FF4AEF2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21E87B-165A-674E-8630-62D0019A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D0D932-88D2-E849-8F35-BE46C4BC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4FC1A9-830A-D94C-9408-245506FD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75985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32E95F-890C-DC46-8416-5B7237A8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FD5ED1-C93A-9E43-BB95-CCDA95123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BA8E9B6-01E0-0C49-8FE2-C98B35C23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2AE4E5-054A-4843-8FFB-6ED9A21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47EBA7-24F7-A346-B17E-7E104D91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5E33AF-0758-5445-BFDB-E0A31161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520812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0628A2-BF9E-164A-9155-D62769E4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9C60EB-4021-3447-8D74-354A94B63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51F17F-B599-F644-B4B3-3AA544E0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73E60EB-6050-164F-AED0-74EE16F71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D70E045-3F1D-974E-8853-A74B29A25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B18805-8157-9A4F-8BA9-625B44BE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8349E54-5C1A-8846-8FAE-AD7CCF9C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8A2551A-082E-7A4D-B8DA-6F6FA0A9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408191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9D35E-DE59-0F40-A9C6-0CBF931E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EEBB92F-D853-4742-9AF9-890A378F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D2A5AE-EC5C-C04F-8E03-50160E25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519C156-167E-9140-8060-01F9765D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407453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5FC3645-9B23-344C-9421-7FB02616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77F623D-81FF-0144-AE40-1E12FB07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913A14-CA81-0A4B-B411-8B3B47F4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780038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E230D-0563-194C-AF85-5A6813A3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A7209A-D79E-6D42-B835-1A1C3198E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D52ADA-30B4-664C-85B7-AC7EAE2A9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455066-3926-1B4C-B621-73C92713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E012526-F929-214D-B5D1-F722CA27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5FDCE6-16FF-3A49-A2AC-0B491863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374131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1B75AF-1B47-934A-812F-AB3563BA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60B23BD-36E2-494F-930E-1968103E9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46154B7-AD33-D040-AE47-BE94DF9BE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ECFCCB-71EB-F64E-92D1-A3FE71BC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4C26-2BAB-5D43-8DF7-E13CB6C349E1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E80AA1-4620-6645-ADE4-F4F40D69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Sunday - IMAD - a.a. 2019/2020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0032F5-1B5E-6F44-A923-2ABE1B4E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4F95A-DA11-B041-B979-C4FB2EF97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78801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4DDF9D-9298-4445-80F2-C198E5B5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CA0AE3-8364-9440-838D-B605B839B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6AADF3-1191-4143-B7D0-227382917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84C26-2BAB-5D43-8DF7-E13CB6C349E1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39010F-24A5-D442-B738-50FBFDC84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Progetto Sunday - IMAD - a.a. 2019/2020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0406F5-87C0-434F-8296-7A60BE426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4F95A-DA11-B041-B979-C4FB2EF977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21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menico-rgs/ACA-Project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5">
            <a:extLst>
              <a:ext uri="{FF2B5EF4-FFF2-40B4-BE49-F238E27FC236}">
                <a16:creationId xmlns:a16="http://schemas.microsoft.com/office/drawing/2014/main" id="{295A080D-66F1-7047-9F3D-2A16F7707C61}"/>
              </a:ext>
            </a:extLst>
          </p:cNvPr>
          <p:cNvCxnSpPr>
            <a:cxnSpLocks/>
          </p:cNvCxnSpPr>
          <p:nvPr/>
        </p:nvCxnSpPr>
        <p:spPr>
          <a:xfrm>
            <a:off x="3346882" y="2953464"/>
            <a:ext cx="5669796" cy="0"/>
          </a:xfrm>
          <a:prstGeom prst="line">
            <a:avLst/>
          </a:prstGeom>
          <a:noFill/>
          <a:ln w="6350" cap="flat" cmpd="sng" algn="ctr">
            <a:solidFill>
              <a:srgbClr val="231F20"/>
            </a:solidFill>
            <a:prstDash val="solid"/>
            <a:miter lim="800000"/>
          </a:ln>
          <a:effectLst/>
        </p:spPr>
      </p:cxnSp>
      <p:sp>
        <p:nvSpPr>
          <p:cNvPr id="5" name="Triangolo rettangolo 4">
            <a:extLst>
              <a:ext uri="{FF2B5EF4-FFF2-40B4-BE49-F238E27FC236}">
                <a16:creationId xmlns:a16="http://schemas.microsoft.com/office/drawing/2014/main" id="{2D35D8CE-5690-B24B-AAFC-C028766D9F52}"/>
              </a:ext>
            </a:extLst>
          </p:cNvPr>
          <p:cNvSpPr/>
          <p:nvPr/>
        </p:nvSpPr>
        <p:spPr>
          <a:xfrm>
            <a:off x="-13017" y="3198595"/>
            <a:ext cx="8475381" cy="336229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4E7B678-9A6F-0E4E-89DF-D1B65283DA63}"/>
              </a:ext>
            </a:extLst>
          </p:cNvPr>
          <p:cNvSpPr/>
          <p:nvPr/>
        </p:nvSpPr>
        <p:spPr>
          <a:xfrm>
            <a:off x="0" y="2106592"/>
            <a:ext cx="9143999" cy="752355"/>
          </a:xfrm>
          <a:prstGeom prst="rect">
            <a:avLst/>
          </a:pr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5EFF35F-4270-024B-BA3A-DDA3F0236252}"/>
              </a:ext>
            </a:extLst>
          </p:cNvPr>
          <p:cNvSpPr/>
          <p:nvPr/>
        </p:nvSpPr>
        <p:spPr>
          <a:xfrm>
            <a:off x="-13017" y="4969044"/>
            <a:ext cx="9144000" cy="18889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385" name="Rectangle 12">
            <a:extLst>
              <a:ext uri="{FF2B5EF4-FFF2-40B4-BE49-F238E27FC236}">
                <a16:creationId xmlns:a16="http://schemas.microsoft.com/office/drawing/2014/main" id="{247D063D-BF5D-D94C-B3F0-12439B11A71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033" y="1746315"/>
            <a:ext cx="9144000" cy="1016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it-IT" altLang="it-IT" sz="3200" b="1" i="1" dirty="0" err="1">
                <a:latin typeface="+mn-lt"/>
              </a:rPr>
              <a:t>Optimized</a:t>
            </a:r>
            <a:r>
              <a:rPr lang="it-IT" altLang="it-IT" sz="3200" b="1" i="1" dirty="0">
                <a:latin typeface="+mn-lt"/>
              </a:rPr>
              <a:t> </a:t>
            </a:r>
            <a:r>
              <a:rPr lang="en-US" altLang="it-IT" sz="3200" b="1" i="1" dirty="0">
                <a:latin typeface="+mn-lt"/>
              </a:rPr>
              <a:t>matrix</a:t>
            </a:r>
            <a:r>
              <a:rPr lang="it-IT" altLang="it-IT" sz="3200" b="1" i="1" dirty="0">
                <a:latin typeface="+mn-lt"/>
              </a:rPr>
              <a:t> </a:t>
            </a:r>
            <a:r>
              <a:rPr lang="it-IT" altLang="it-IT" sz="3200" b="1" i="1" dirty="0" err="1">
                <a:latin typeface="+mn-lt"/>
              </a:rPr>
              <a:t>multiplication</a:t>
            </a:r>
            <a:r>
              <a:rPr lang="it-IT" altLang="it-IT" sz="3200" b="1" i="1" dirty="0">
                <a:latin typeface="+mn-lt"/>
              </a:rPr>
              <a:t> and </a:t>
            </a:r>
            <a:r>
              <a:rPr lang="it-IT" altLang="it-IT" sz="3200" b="1" i="1" dirty="0" err="1">
                <a:latin typeface="+mn-lt"/>
              </a:rPr>
              <a:t>inversion</a:t>
            </a:r>
            <a:endParaRPr lang="it-IT" altLang="it-IT" sz="3200" b="1" i="1" dirty="0">
              <a:latin typeface="+mn-lt"/>
            </a:endParaRPr>
          </a:p>
        </p:txBody>
      </p:sp>
      <p:cxnSp>
        <p:nvCxnSpPr>
          <p:cNvPr id="16" name="直接连接符 6">
            <a:extLst>
              <a:ext uri="{FF2B5EF4-FFF2-40B4-BE49-F238E27FC236}">
                <a16:creationId xmlns:a16="http://schemas.microsoft.com/office/drawing/2014/main" id="{D0D724F1-1CC8-5545-8723-3AEF9F9636EF}"/>
              </a:ext>
            </a:extLst>
          </p:cNvPr>
          <p:cNvCxnSpPr/>
          <p:nvPr/>
        </p:nvCxnSpPr>
        <p:spPr>
          <a:xfrm>
            <a:off x="179388" y="2003823"/>
            <a:ext cx="5937420" cy="0"/>
          </a:xfrm>
          <a:prstGeom prst="line">
            <a:avLst/>
          </a:prstGeom>
          <a:noFill/>
          <a:ln w="6350" cap="flat" cmpd="sng" algn="ctr">
            <a:solidFill>
              <a:srgbClr val="231F20"/>
            </a:solidFill>
            <a:prstDash val="solid"/>
            <a:miter lim="800000"/>
          </a:ln>
          <a:effectLst/>
        </p:spPr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D88819B6-BC1F-6345-A9B7-46B4AA0593D4}"/>
              </a:ext>
            </a:extLst>
          </p:cNvPr>
          <p:cNvSpPr/>
          <p:nvPr/>
        </p:nvSpPr>
        <p:spPr>
          <a:xfrm>
            <a:off x="0" y="0"/>
            <a:ext cx="9144000" cy="555585"/>
          </a:xfrm>
          <a:prstGeom prst="rect">
            <a:avLst/>
          </a:pr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1C26BD9-AA92-E544-AFFF-FBB9CF53947E}"/>
              </a:ext>
            </a:extLst>
          </p:cNvPr>
          <p:cNvSpPr/>
          <p:nvPr/>
        </p:nvSpPr>
        <p:spPr>
          <a:xfrm>
            <a:off x="13017" y="5497877"/>
            <a:ext cx="4545967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hangingPunct="1">
              <a:lnSpc>
                <a:spcPct val="90000"/>
              </a:lnSpc>
              <a:spcBef>
                <a:spcPts val="750"/>
              </a:spcBef>
              <a:buNone/>
              <a:defRPr/>
            </a:pPr>
            <a:endParaRPr lang="it-IT" altLang="it-IT" sz="1400" b="0" dirty="0">
              <a:latin typeface="+mn-lt"/>
              <a:cs typeface="Helvetica" panose="020B0604020202020204" pitchFamily="34" charset="0"/>
            </a:endParaRPr>
          </a:p>
          <a:p>
            <a:pPr>
              <a:buFontTx/>
              <a:buNone/>
            </a:pPr>
            <a:r>
              <a:rPr lang="it-IT" altLang="it-IT" dirty="0">
                <a:latin typeface="+mn-lt"/>
                <a:cs typeface="Helvetica" panose="020B0604020202020204" pitchFamily="34" charset="0"/>
              </a:rPr>
              <a:t>Docenti</a:t>
            </a:r>
            <a:r>
              <a:rPr lang="it-IT" altLang="it-IT" b="0" dirty="0">
                <a:latin typeface="+mn-lt"/>
                <a:cs typeface="Helvetica" panose="020B0604020202020204" pitchFamily="34" charset="0"/>
              </a:rPr>
              <a:t>: </a:t>
            </a:r>
          </a:p>
          <a:p>
            <a:pPr>
              <a:buFontTx/>
              <a:buNone/>
            </a:pPr>
            <a:r>
              <a:rPr lang="it-IT" altLang="it-IT" b="0" dirty="0">
                <a:latin typeface="+mn-lt"/>
                <a:cs typeface="Helvetica" panose="020B0604020202020204" pitchFamily="34" charset="0"/>
              </a:rPr>
              <a:t>Prof. Marco Ferretti</a:t>
            </a:r>
          </a:p>
          <a:p>
            <a:pPr>
              <a:buFontTx/>
              <a:buNone/>
            </a:pPr>
            <a:r>
              <a:rPr lang="it-IT" altLang="it-IT" b="0" dirty="0">
                <a:latin typeface="+mn-lt"/>
                <a:cs typeface="Helvetica" panose="020B0604020202020204" pitchFamily="34" charset="0"/>
              </a:rPr>
              <a:t>Prof. Mirto </a:t>
            </a:r>
            <a:r>
              <a:rPr lang="it-IT" altLang="it-IT" b="0" dirty="0" err="1">
                <a:latin typeface="+mn-lt"/>
                <a:cs typeface="Helvetica" panose="020B0604020202020204" pitchFamily="34" charset="0"/>
              </a:rPr>
              <a:t>Musci</a:t>
            </a:r>
            <a:endParaRPr lang="it-IT" altLang="it-IT" b="0" dirty="0"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BBA517C7-7D30-D743-B88D-23ACDDF3B529}"/>
              </a:ext>
            </a:extLst>
          </p:cNvPr>
          <p:cNvSpPr/>
          <p:nvPr/>
        </p:nvSpPr>
        <p:spPr>
          <a:xfrm>
            <a:off x="4571999" y="5781677"/>
            <a:ext cx="4572000" cy="895630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algn="r" defTabSz="685800" eaLnBrk="1" hangingPunct="1">
              <a:lnSpc>
                <a:spcPct val="90000"/>
              </a:lnSpc>
              <a:spcBef>
                <a:spcPts val="750"/>
              </a:spcBef>
              <a:buNone/>
              <a:defRPr/>
            </a:pPr>
            <a:r>
              <a:rPr lang="it-IT" altLang="it-IT" dirty="0">
                <a:latin typeface="+mn-lt"/>
                <a:cs typeface="Calibri"/>
              </a:rPr>
              <a:t>Membri del team: </a:t>
            </a:r>
          </a:p>
          <a:p>
            <a:pPr algn="r" eaLnBrk="1" hangingPunct="1">
              <a:buNone/>
              <a:defRPr/>
            </a:pPr>
            <a:r>
              <a:rPr lang="it-IT" altLang="it-IT" b="0" dirty="0">
                <a:latin typeface="+mn-lt"/>
                <a:cs typeface="Calibri"/>
              </a:rPr>
              <a:t>Domenico Ragusa</a:t>
            </a:r>
          </a:p>
          <a:p>
            <a:pPr algn="r" eaLnBrk="1" hangingPunct="1">
              <a:buNone/>
              <a:defRPr/>
            </a:pPr>
            <a:r>
              <a:rPr lang="it-IT" altLang="it-IT" b="0" dirty="0">
                <a:latin typeface="+mn-lt"/>
                <a:cs typeface="Calibri"/>
              </a:rPr>
              <a:t>Danilo Modica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533A21-68B6-49BA-918D-7019C2F03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02" y="4281435"/>
            <a:ext cx="1253486" cy="129340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BE17543-E6A7-478D-9BB1-BE3CA6DEDFF5}"/>
              </a:ext>
            </a:extLst>
          </p:cNvPr>
          <p:cNvSpPr txBox="1"/>
          <p:nvPr/>
        </p:nvSpPr>
        <p:spPr>
          <a:xfrm>
            <a:off x="153354" y="1646085"/>
            <a:ext cx="5310493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hangingPunct="1">
              <a:lnSpc>
                <a:spcPct val="90000"/>
              </a:lnSpc>
              <a:spcBef>
                <a:spcPts val="750"/>
              </a:spcBef>
              <a:buNone/>
              <a:defRPr/>
            </a:pPr>
            <a:r>
              <a:rPr lang="it-IT" altLang="it-IT" sz="2400" b="0" dirty="0">
                <a:latin typeface="+mn-lt"/>
                <a:cs typeface="Arial"/>
              </a:rPr>
              <a:t>Advanced Computer Architecture project</a:t>
            </a:r>
          </a:p>
          <a:p>
            <a:endParaRPr lang="en-US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A9BAF60-C817-44AF-B612-D537004B1D34}"/>
              </a:ext>
            </a:extLst>
          </p:cNvPr>
          <p:cNvSpPr txBox="1"/>
          <p:nvPr/>
        </p:nvSpPr>
        <p:spPr>
          <a:xfrm>
            <a:off x="7416560" y="3009035"/>
            <a:ext cx="1577611" cy="618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hangingPunct="1">
              <a:lnSpc>
                <a:spcPct val="90000"/>
              </a:lnSpc>
              <a:spcBef>
                <a:spcPts val="750"/>
              </a:spcBef>
              <a:buNone/>
              <a:defRPr/>
            </a:pPr>
            <a:r>
              <a:rPr lang="it-IT" altLang="it-IT" b="0" dirty="0">
                <a:latin typeface="+mn-lt"/>
                <a:cs typeface="Arial"/>
              </a:rPr>
              <a:t>A.Y. 2020/2021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153725A-4432-0C4D-B9A3-97F0A75D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it-IT" sz="6300" dirty="0">
                <a:latin typeface="+mn-lt"/>
                <a:cs typeface="Calibri Light"/>
              </a:rPr>
              <a:t>Thank </a:t>
            </a:r>
            <a:r>
              <a:rPr lang="it-IT" sz="6300" dirty="0" err="1">
                <a:latin typeface="+mn-lt"/>
                <a:cs typeface="Calibri Light"/>
              </a:rPr>
              <a:t>you</a:t>
            </a:r>
            <a:br>
              <a:rPr lang="it-IT" sz="6300" dirty="0">
                <a:latin typeface="+mn-lt"/>
                <a:cs typeface="Calibri Light"/>
              </a:rPr>
            </a:br>
            <a:r>
              <a:rPr lang="it-IT" sz="6300" dirty="0">
                <a:latin typeface="+mn-lt"/>
                <a:cs typeface="Calibri Light"/>
              </a:rPr>
              <a:t>for </a:t>
            </a:r>
            <a:r>
              <a:rPr lang="it-IT" sz="6300" dirty="0" err="1">
                <a:latin typeface="+mn-lt"/>
                <a:cs typeface="Calibri Light"/>
              </a:rPr>
              <a:t>your</a:t>
            </a:r>
            <a:r>
              <a:rPr lang="it-IT" sz="6300" dirty="0">
                <a:latin typeface="+mn-lt"/>
                <a:cs typeface="Calibri Light"/>
              </a:rPr>
              <a:t> </a:t>
            </a:r>
            <a:r>
              <a:rPr lang="en-US" sz="6300" dirty="0">
                <a:latin typeface="+mn-lt"/>
                <a:cs typeface="Calibri Light"/>
              </a:rPr>
              <a:t>attention</a:t>
            </a: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98EDD9AA-9FE3-A646-833F-C23C3D7DD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7265634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>
                <a:cs typeface="Calibri"/>
              </a:rPr>
              <a:t>Repository: </a:t>
            </a:r>
            <a:r>
              <a:rPr lang="it-IT" dirty="0">
                <a:cs typeface="Calibri"/>
                <a:hlinkClick r:id="rId3"/>
              </a:rPr>
              <a:t>https://github.com/domenico-rgs/ACA-Project.git</a:t>
            </a:r>
            <a:endParaRPr lang="it-I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261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C6D2B-917E-4084-BACB-F677537C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fld id="{3354F95A-DA11-B041-B979-C4FB2EF97768}" type="slidenum">
              <a:rPr lang="en-US" dirty="0">
                <a:latin typeface="Arial"/>
                <a:cs typeface="Arial"/>
              </a:rPr>
              <a:pPr eaLnBrk="1" hangingPunct="1">
                <a:spcAft>
                  <a:spcPts val="600"/>
                </a:spcAft>
              </a:pPr>
              <a:t>2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B6F65E-F9C9-4AD1-8C77-AD3A5CCA1599}"/>
              </a:ext>
            </a:extLst>
          </p:cNvPr>
          <p:cNvSpPr txBox="1"/>
          <p:nvPr/>
        </p:nvSpPr>
        <p:spPr>
          <a:xfrm>
            <a:off x="0" y="-95521"/>
            <a:ext cx="9144000" cy="70788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4000" b="0" dirty="0">
                <a:solidFill>
                  <a:schemeClr val="bg1"/>
                </a:solidFill>
                <a:latin typeface="+mn-lt"/>
              </a:rPr>
              <a:t>Serial </a:t>
            </a:r>
            <a:r>
              <a:rPr lang="it-IT" sz="4000" b="0" dirty="0" err="1">
                <a:solidFill>
                  <a:schemeClr val="bg1"/>
                </a:solidFill>
                <a:latin typeface="+mn-lt"/>
              </a:rPr>
              <a:t>algorithms</a:t>
            </a:r>
            <a:r>
              <a:rPr lang="it-IT" sz="4000" b="0" dirty="0">
                <a:solidFill>
                  <a:schemeClr val="bg1"/>
                </a:solidFill>
                <a:latin typeface="+mn-lt"/>
              </a:rPr>
              <a:t> - </a:t>
            </a:r>
            <a:r>
              <a:rPr lang="it-IT" sz="4000" b="0" dirty="0" err="1">
                <a:solidFill>
                  <a:schemeClr val="bg1"/>
                </a:solidFill>
                <a:latin typeface="+mn-lt"/>
              </a:rPr>
              <a:t>Multiplication</a:t>
            </a:r>
            <a:endParaRPr lang="it-IT" sz="4000" b="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AC198E7-02EE-4798-BB01-45E6B36572B5}"/>
                  </a:ext>
                </a:extLst>
              </p:cNvPr>
              <p:cNvSpPr txBox="1"/>
              <p:nvPr/>
            </p:nvSpPr>
            <p:spPr>
              <a:xfrm>
                <a:off x="249530" y="1619241"/>
                <a:ext cx="5246016" cy="425309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=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+...+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𝑖𝑛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𝑛𝑗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1800" b="1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𝑘𝑗</m:t>
                        </m:r>
                      </m:sub>
                    </m:sSub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AC198E7-02EE-4798-BB01-45E6B3657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30" y="1619241"/>
                <a:ext cx="5246016" cy="425309"/>
              </a:xfrm>
              <a:prstGeom prst="rect">
                <a:avLst/>
              </a:prstGeom>
              <a:blipFill>
                <a:blip r:embed="rId2"/>
                <a:stretch>
                  <a:fillRect t="-92958" b="-153521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BA22C7AB-9247-477F-9475-31EBFAAB895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982" y="721324"/>
            <a:ext cx="2125488" cy="17733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DACE21D-4D4B-4E14-AD85-2CB0C3D72F16}"/>
              </a:ext>
            </a:extLst>
          </p:cNvPr>
          <p:cNvGrpSpPr/>
          <p:nvPr/>
        </p:nvGrpSpPr>
        <p:grpSpPr>
          <a:xfrm>
            <a:off x="148443" y="3246078"/>
            <a:ext cx="4897224" cy="1567373"/>
            <a:chOff x="278092" y="2602068"/>
            <a:chExt cx="4897224" cy="1567373"/>
          </a:xfrm>
        </p:grpSpPr>
        <p:sp>
          <p:nvSpPr>
            <p:cNvPr id="14" name="Rettangolo 31">
              <a:extLst>
                <a:ext uri="{FF2B5EF4-FFF2-40B4-BE49-F238E27FC236}">
                  <a16:creationId xmlns:a16="http://schemas.microsoft.com/office/drawing/2014/main" id="{04CC2577-AF91-4077-9C75-EC730B87716A}"/>
                </a:ext>
              </a:extLst>
            </p:cNvPr>
            <p:cNvSpPr/>
            <p:nvPr/>
          </p:nvSpPr>
          <p:spPr>
            <a:xfrm>
              <a:off x="278092" y="2602068"/>
              <a:ext cx="4897224" cy="1567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7" name="Immagine 6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BF145F95-1347-4013-8EC3-F7C360513EAE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92" y="2784259"/>
              <a:ext cx="4897224" cy="132043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FC6F66-E5D1-432E-AE5B-2184923E9C7F}"/>
              </a:ext>
            </a:extLst>
          </p:cNvPr>
          <p:cNvGrpSpPr/>
          <p:nvPr/>
        </p:nvGrpSpPr>
        <p:grpSpPr>
          <a:xfrm>
            <a:off x="3610185" y="5014539"/>
            <a:ext cx="5392421" cy="1706353"/>
            <a:chOff x="3313232" y="4404948"/>
            <a:chExt cx="5392421" cy="1706353"/>
          </a:xfrm>
        </p:grpSpPr>
        <p:sp>
          <p:nvSpPr>
            <p:cNvPr id="15" name="Rettangolo 31">
              <a:extLst>
                <a:ext uri="{FF2B5EF4-FFF2-40B4-BE49-F238E27FC236}">
                  <a16:creationId xmlns:a16="http://schemas.microsoft.com/office/drawing/2014/main" id="{355F5CAB-C743-4D9B-9530-1657DA2DDE02}"/>
                </a:ext>
              </a:extLst>
            </p:cNvPr>
            <p:cNvSpPr/>
            <p:nvPr/>
          </p:nvSpPr>
          <p:spPr>
            <a:xfrm>
              <a:off x="3313232" y="4404948"/>
              <a:ext cx="5392419" cy="1706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8" name="Picture 30">
              <a:extLst>
                <a:ext uri="{FF2B5EF4-FFF2-40B4-BE49-F238E27FC236}">
                  <a16:creationId xmlns:a16="http://schemas.microsoft.com/office/drawing/2014/main" id="{C86D9729-848B-4252-AC73-13228B471247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3232" y="4404949"/>
              <a:ext cx="5392421" cy="17063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B940334-030D-4C6E-AB65-4A6F883B99F3}"/>
              </a:ext>
            </a:extLst>
          </p:cNvPr>
          <p:cNvSpPr txBox="1"/>
          <p:nvPr/>
        </p:nvSpPr>
        <p:spPr>
          <a:xfrm>
            <a:off x="5495546" y="2893859"/>
            <a:ext cx="3299662" cy="13165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14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Program structure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1400" b="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Initialization with memory allocation</a:t>
            </a:r>
            <a:endParaRPr lang="en-US" sz="12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1400" b="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Reading of two matrices</a:t>
            </a:r>
            <a:endParaRPr lang="en-US" sz="12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1400" b="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Multiplication</a:t>
            </a:r>
            <a:endParaRPr lang="en-US" sz="12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400" b="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Writing the resulting matrix</a:t>
            </a:r>
            <a:endParaRPr lang="en-US" sz="12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058C6-1B18-42D8-88DD-2A050AC72083}"/>
              </a:ext>
            </a:extLst>
          </p:cNvPr>
          <p:cNvSpPr txBox="1"/>
          <p:nvPr/>
        </p:nvSpPr>
        <p:spPr>
          <a:xfrm>
            <a:off x="212221" y="749551"/>
            <a:ext cx="147668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0" i="1" dirty="0">
                <a:latin typeface="+mn-lt"/>
              </a:rPr>
              <a:t> n x m	  n x p</a:t>
            </a:r>
          </a:p>
          <a:p>
            <a:r>
              <a:rPr lang="it-IT" sz="2400" b="0" dirty="0">
                <a:latin typeface="+mn-lt"/>
              </a:rPr>
              <a:t>  A x B = C</a:t>
            </a:r>
          </a:p>
          <a:p>
            <a:r>
              <a:rPr lang="it-IT" sz="1200" b="0" i="1" dirty="0">
                <a:latin typeface="+mn-lt"/>
              </a:rPr>
              <a:t>               m x p</a:t>
            </a:r>
          </a:p>
          <a:p>
            <a:r>
              <a:rPr lang="it-IT" sz="2000" b="0" dirty="0">
                <a:latin typeface="+mn-lt"/>
              </a:rPr>
              <a:t>      </a:t>
            </a:r>
          </a:p>
        </p:txBody>
      </p:sp>
      <p:sp>
        <p:nvSpPr>
          <p:cNvPr id="12" name="CasellaDiTesto 18">
            <a:extLst>
              <a:ext uri="{FF2B5EF4-FFF2-40B4-BE49-F238E27FC236}">
                <a16:creationId xmlns:a16="http://schemas.microsoft.com/office/drawing/2014/main" id="{3F2CAE08-94E1-490D-BBC1-73833FBB5784}"/>
              </a:ext>
            </a:extLst>
          </p:cNvPr>
          <p:cNvSpPr txBox="1"/>
          <p:nvPr/>
        </p:nvSpPr>
        <p:spPr>
          <a:xfrm>
            <a:off x="148443" y="2734482"/>
            <a:ext cx="2781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n-lt"/>
              </a:rPr>
              <a:t>Simplest Algorithm</a:t>
            </a:r>
          </a:p>
        </p:txBody>
      </p:sp>
      <p:sp>
        <p:nvSpPr>
          <p:cNvPr id="13" name="CasellaDiTesto 18">
            <a:extLst>
              <a:ext uri="{FF2B5EF4-FFF2-40B4-BE49-F238E27FC236}">
                <a16:creationId xmlns:a16="http://schemas.microsoft.com/office/drawing/2014/main" id="{DAFCC7E9-38F8-4B07-A810-2B615DE55AF0}"/>
              </a:ext>
            </a:extLst>
          </p:cNvPr>
          <p:cNvSpPr txBox="1"/>
          <p:nvPr/>
        </p:nvSpPr>
        <p:spPr>
          <a:xfrm>
            <a:off x="5775995" y="4548650"/>
            <a:ext cx="3421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n-lt"/>
              </a:rPr>
              <a:t>Matrices subdivision in tiles</a:t>
            </a:r>
          </a:p>
        </p:txBody>
      </p: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731458BE-7F0C-4F25-9B45-157D420C431C}"/>
              </a:ext>
            </a:extLst>
          </p:cNvPr>
          <p:cNvCxnSpPr>
            <a:cxnSpLocks/>
          </p:cNvCxnSpPr>
          <p:nvPr/>
        </p:nvCxnSpPr>
        <p:spPr>
          <a:xfrm>
            <a:off x="1862577" y="1123127"/>
            <a:ext cx="1024884" cy="4314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17">
            <a:extLst>
              <a:ext uri="{FF2B5EF4-FFF2-40B4-BE49-F238E27FC236}">
                <a16:creationId xmlns:a16="http://schemas.microsoft.com/office/drawing/2014/main" id="{BEEB4E7E-F11E-4B19-A1FF-567F16689D4B}"/>
              </a:ext>
            </a:extLst>
          </p:cNvPr>
          <p:cNvCxnSpPr>
            <a:cxnSpLocks/>
          </p:cNvCxnSpPr>
          <p:nvPr/>
        </p:nvCxnSpPr>
        <p:spPr>
          <a:xfrm>
            <a:off x="2271860" y="2519583"/>
            <a:ext cx="493964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9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83DDA647-95BD-44BF-8E97-FB031989D47D}"/>
              </a:ext>
            </a:extLst>
          </p:cNvPr>
          <p:cNvSpPr/>
          <p:nvPr/>
        </p:nvSpPr>
        <p:spPr>
          <a:xfrm>
            <a:off x="921431" y="5419115"/>
            <a:ext cx="7270069" cy="12198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4E545D0-3BD9-4684-8AC8-1074A3ED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93" y="5501640"/>
            <a:ext cx="6891813" cy="990600"/>
          </a:xfr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defTabSz="914400"/>
            <a:br>
              <a:rPr lang="en-US" kern="1200" dirty="0">
                <a:latin typeface="+mj-lt"/>
                <a:ea typeface="+mj-ea"/>
                <a:cs typeface="+mj-cs"/>
              </a:rPr>
            </a:br>
            <a:br>
              <a:rPr lang="en-US" kern="1200" dirty="0"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Calibri Light" panose="020F03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C6D2B-917E-4084-BACB-F677537C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fld id="{3354F95A-DA11-B041-B979-C4FB2EF97768}" type="slidenum">
              <a:rPr lang="en-US" dirty="0">
                <a:latin typeface="Arial"/>
                <a:cs typeface="Arial"/>
              </a:rPr>
              <a:pPr eaLnBrk="1" hangingPunct="1">
                <a:spcAft>
                  <a:spcPts val="600"/>
                </a:spcAft>
              </a:pPr>
              <a:t>3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B6F65E-F9C9-4AD1-8C77-AD3A5CCA1599}"/>
              </a:ext>
            </a:extLst>
          </p:cNvPr>
          <p:cNvSpPr txBox="1"/>
          <p:nvPr/>
        </p:nvSpPr>
        <p:spPr>
          <a:xfrm>
            <a:off x="0" y="-95521"/>
            <a:ext cx="9144000" cy="70788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4000" b="0" dirty="0">
                <a:solidFill>
                  <a:schemeClr val="bg1"/>
                </a:solidFill>
                <a:latin typeface="+mn-lt"/>
              </a:rPr>
              <a:t>A-priori </a:t>
            </a:r>
            <a:r>
              <a:rPr lang="it-IT" sz="4000" b="0" dirty="0" err="1">
                <a:solidFill>
                  <a:schemeClr val="bg1"/>
                </a:solidFill>
                <a:latin typeface="+mn-lt"/>
              </a:rPr>
              <a:t>parallelism</a:t>
            </a:r>
            <a:r>
              <a:rPr lang="it-IT" sz="4000" b="0" dirty="0">
                <a:solidFill>
                  <a:schemeClr val="bg1"/>
                </a:solidFill>
                <a:latin typeface="+mn-lt"/>
              </a:rPr>
              <a:t> study - Multiplication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55F3257-EF74-4656-B00C-14566804C18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21"/>
          <a:stretch/>
        </p:blipFill>
        <p:spPr>
          <a:xfrm>
            <a:off x="1672272" y="1109017"/>
            <a:ext cx="5799455" cy="11809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6E59003-8F97-4B3A-96CC-DE5DAA61857A}"/>
                  </a:ext>
                </a:extLst>
              </p:cNvPr>
              <p:cNvSpPr txBox="1"/>
              <p:nvPr/>
            </p:nvSpPr>
            <p:spPr>
              <a:xfrm>
                <a:off x="921431" y="2929530"/>
                <a:ext cx="7130957" cy="89447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𝑆𝑝𝑒𝑒𝑑𝑢𝑝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𝑜𝑣𝑒𝑟𝑎𝑙𝑙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𝑓𝑟𝑎𝑐𝑡𝑖𝑜𝑛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𝑒𝑛h𝑎𝑛𝑐𝑒𝑑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𝑓𝑟𝑎𝑐𝑡𝑖𝑜𝑛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𝑒𝑛h𝑎𝑛𝑐𝑒𝑑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𝑠𝑝𝑒𝑒𝑑𝑢𝑝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𝑒𝑛h𝑎𝑛𝑐𝑒𝑑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6E59003-8F97-4B3A-96CC-DE5DAA618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31" y="2929530"/>
                <a:ext cx="7130957" cy="894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8C7A00B-A7C1-4F36-B889-9BA1D5AEC76D}"/>
                  </a:ext>
                </a:extLst>
              </p:cNvPr>
              <p:cNvSpPr txBox="1"/>
              <p:nvPr/>
            </p:nvSpPr>
            <p:spPr>
              <a:xfrm>
                <a:off x="2119452" y="4094448"/>
                <a:ext cx="4572000" cy="618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𝑓𝑟𝑎𝑐𝑡𝑖𝑜𝑛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𝑒𝑛h𝑎𝑛𝑐𝑒𝑑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𝑚𝑎𝑡𝑟𝑖𝑥𝑀𝑢𝑙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8C7A00B-A7C1-4F36-B889-9BA1D5AEC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452" y="4094448"/>
                <a:ext cx="4572000" cy="6189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4E8371CB-ABC8-405E-AB74-6E412A5539D7}"/>
              </a:ext>
            </a:extLst>
          </p:cNvPr>
          <p:cNvSpPr txBox="1"/>
          <p:nvPr/>
        </p:nvSpPr>
        <p:spPr>
          <a:xfrm>
            <a:off x="1858112" y="5673774"/>
            <a:ext cx="5257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OpenMP (max 24 thread) -&gt; theoretical speedup = </a:t>
            </a:r>
            <a:r>
              <a:rPr lang="en-US" i="1" dirty="0">
                <a:solidFill>
                  <a:srgbClr val="FFFF00"/>
                </a:solidFill>
                <a:latin typeface="+mn-lt"/>
              </a:rPr>
              <a:t>24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CUDA (640 CUDA cores) -&gt; theoretical speedup = </a:t>
            </a:r>
            <a:r>
              <a:rPr lang="en-US" i="1" dirty="0">
                <a:solidFill>
                  <a:srgbClr val="FFFF00"/>
                </a:solidFill>
                <a:latin typeface="+mn-lt"/>
              </a:rPr>
              <a:t>640</a:t>
            </a:r>
          </a:p>
        </p:txBody>
      </p:sp>
      <p:cxnSp>
        <p:nvCxnSpPr>
          <p:cNvPr id="13" name="Connettore 1 17">
            <a:extLst>
              <a:ext uri="{FF2B5EF4-FFF2-40B4-BE49-F238E27FC236}">
                <a16:creationId xmlns:a16="http://schemas.microsoft.com/office/drawing/2014/main" id="{675A8EB5-9BD0-4360-B37A-0AB08E7B33A9}"/>
              </a:ext>
            </a:extLst>
          </p:cNvPr>
          <p:cNvCxnSpPr>
            <a:cxnSpLocks/>
          </p:cNvCxnSpPr>
          <p:nvPr/>
        </p:nvCxnSpPr>
        <p:spPr>
          <a:xfrm>
            <a:off x="2841237" y="2469832"/>
            <a:ext cx="312843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nettore 1 17">
            <a:extLst>
              <a:ext uri="{FF2B5EF4-FFF2-40B4-BE49-F238E27FC236}">
                <a16:creationId xmlns:a16="http://schemas.microsoft.com/office/drawing/2014/main" id="{A0A0A72D-E227-444C-BC8C-C81128D5C52A}"/>
              </a:ext>
            </a:extLst>
          </p:cNvPr>
          <p:cNvCxnSpPr>
            <a:cxnSpLocks/>
          </p:cNvCxnSpPr>
          <p:nvPr/>
        </p:nvCxnSpPr>
        <p:spPr>
          <a:xfrm>
            <a:off x="2841237" y="5127307"/>
            <a:ext cx="312843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9A42132-5889-4156-BC7B-BF5B0350C2F2}"/>
              </a:ext>
            </a:extLst>
          </p:cNvPr>
          <p:cNvSpPr/>
          <p:nvPr/>
        </p:nvSpPr>
        <p:spPr>
          <a:xfrm>
            <a:off x="1706245" y="1681591"/>
            <a:ext cx="5561330" cy="137683"/>
          </a:xfrm>
          <a:prstGeom prst="roundRect">
            <a:avLst/>
          </a:prstGeom>
          <a:solidFill>
            <a:srgbClr val="FFFF00">
              <a:alpha val="38039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3E152C5-50B0-4779-93F2-64F1C1D40AB0}"/>
              </a:ext>
            </a:extLst>
          </p:cNvPr>
          <p:cNvSpPr txBox="1"/>
          <p:nvPr/>
        </p:nvSpPr>
        <p:spPr>
          <a:xfrm>
            <a:off x="283741" y="2494927"/>
            <a:ext cx="2069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n-lt"/>
              </a:rPr>
              <a:t>Amdahl’s law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44CB972-0160-4ECD-AFEB-9A8F8DB83FC0}"/>
              </a:ext>
            </a:extLst>
          </p:cNvPr>
          <p:cNvSpPr txBox="1"/>
          <p:nvPr/>
        </p:nvSpPr>
        <p:spPr>
          <a:xfrm>
            <a:off x="173785" y="5087732"/>
            <a:ext cx="324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n-lt"/>
              </a:rPr>
              <a:t>Theoretical speedups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FEB3AB6-3DD5-475D-898C-B06F1B46CAD3}"/>
              </a:ext>
            </a:extLst>
          </p:cNvPr>
          <p:cNvSpPr txBox="1"/>
          <p:nvPr/>
        </p:nvSpPr>
        <p:spPr>
          <a:xfrm>
            <a:off x="247705" y="606480"/>
            <a:ext cx="2781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+mn-lt"/>
              </a:rPr>
              <a:t>Gprof</a:t>
            </a:r>
            <a:r>
              <a:rPr lang="en-US" sz="2000" i="1" dirty="0">
                <a:latin typeface="+mn-lt"/>
              </a:rPr>
              <a:t> profiling</a:t>
            </a:r>
          </a:p>
        </p:txBody>
      </p:sp>
    </p:spTree>
    <p:extLst>
      <p:ext uri="{BB962C8B-B14F-4D97-AF65-F5344CB8AC3E}">
        <p14:creationId xmlns:p14="http://schemas.microsoft.com/office/powerpoint/2010/main" val="252469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" grpId="0" animBg="1"/>
      <p:bldP spid="8" grpId="0" animBg="1"/>
      <p:bldP spid="10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C6D2B-917E-4084-BACB-F677537C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fld id="{3354F95A-DA11-B041-B979-C4FB2EF97768}" type="slidenum">
              <a:rPr lang="en-US" dirty="0">
                <a:latin typeface="Arial"/>
                <a:cs typeface="Arial"/>
              </a:rPr>
              <a:pPr eaLnBrk="1" hangingPunct="1">
                <a:spcAft>
                  <a:spcPts val="600"/>
                </a:spcAft>
              </a:pPr>
              <a:t>4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B6F65E-F9C9-4AD1-8C77-AD3A5CCA1599}"/>
              </a:ext>
            </a:extLst>
          </p:cNvPr>
          <p:cNvSpPr txBox="1"/>
          <p:nvPr/>
        </p:nvSpPr>
        <p:spPr>
          <a:xfrm>
            <a:off x="0" y="-95521"/>
            <a:ext cx="9144000" cy="70788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4000" b="0" dirty="0" err="1">
                <a:solidFill>
                  <a:schemeClr val="bg1"/>
                </a:solidFill>
                <a:latin typeface="+mn-lt"/>
              </a:rPr>
              <a:t>Parallelization</a:t>
            </a:r>
            <a:r>
              <a:rPr lang="it-IT" sz="4000" b="0" dirty="0">
                <a:solidFill>
                  <a:schemeClr val="bg1"/>
                </a:solidFill>
                <a:latin typeface="+mn-lt"/>
              </a:rPr>
              <a:t> - </a:t>
            </a:r>
            <a:r>
              <a:rPr lang="it-IT" sz="4000" b="0" dirty="0" err="1">
                <a:solidFill>
                  <a:schemeClr val="bg1"/>
                </a:solidFill>
                <a:latin typeface="+mn-lt"/>
              </a:rPr>
              <a:t>Multiplication</a:t>
            </a:r>
            <a:endParaRPr lang="it-IT" sz="4000" b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2" name="Picture 26">
            <a:extLst>
              <a:ext uri="{FF2B5EF4-FFF2-40B4-BE49-F238E27FC236}">
                <a16:creationId xmlns:a16="http://schemas.microsoft.com/office/drawing/2014/main" id="{CA51A515-E434-41E9-A4F7-892E7D77E4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00" y="987050"/>
            <a:ext cx="1289050" cy="1237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magine 12" descr="Immagine che contiene testo, persona, screenshot, documento&#10;&#10;Descrizione generata automaticamente">
            <a:extLst>
              <a:ext uri="{FF2B5EF4-FFF2-40B4-BE49-F238E27FC236}">
                <a16:creationId xmlns:a16="http://schemas.microsoft.com/office/drawing/2014/main" id="{B52376EA-1FBB-4E56-8EEA-FA997563F6E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40782" b="6289"/>
          <a:stretch/>
        </p:blipFill>
        <p:spPr bwMode="auto">
          <a:xfrm>
            <a:off x="323762" y="1025882"/>
            <a:ext cx="3964305" cy="12376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27">
            <a:extLst>
              <a:ext uri="{FF2B5EF4-FFF2-40B4-BE49-F238E27FC236}">
                <a16:creationId xmlns:a16="http://schemas.microsoft.com/office/drawing/2014/main" id="{9B9418B1-BC44-4769-973D-8B9E7C14DF4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460" y="2996131"/>
            <a:ext cx="1278890" cy="122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9D365E8-C88E-4AE3-818D-F4ADB8514DCC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21" b="7749"/>
          <a:stretch/>
        </p:blipFill>
        <p:spPr>
          <a:xfrm>
            <a:off x="323762" y="3105418"/>
            <a:ext cx="5731510" cy="1305333"/>
          </a:xfrm>
          <a:prstGeom prst="rect">
            <a:avLst/>
          </a:prstGeom>
        </p:spPr>
      </p:pic>
      <p:pic>
        <p:nvPicPr>
          <p:cNvPr id="16" name="Picture 28">
            <a:extLst>
              <a:ext uri="{FF2B5EF4-FFF2-40B4-BE49-F238E27FC236}">
                <a16:creationId xmlns:a16="http://schemas.microsoft.com/office/drawing/2014/main" id="{9A83F787-7225-4EE0-81F9-A76E7D3ADA2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00" y="5277485"/>
            <a:ext cx="1264920" cy="1214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35885B51-88C4-4F81-BE89-D4836F158FDD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62" y="5213132"/>
            <a:ext cx="5731510" cy="1595755"/>
          </a:xfrm>
          <a:prstGeom prst="rect">
            <a:avLst/>
          </a:prstGeom>
        </p:spPr>
      </p:pic>
      <p:cxnSp>
        <p:nvCxnSpPr>
          <p:cNvPr id="18" name="Connettore 1 17">
            <a:extLst>
              <a:ext uri="{FF2B5EF4-FFF2-40B4-BE49-F238E27FC236}">
                <a16:creationId xmlns:a16="http://schemas.microsoft.com/office/drawing/2014/main" id="{0C6EBB02-6CFA-4691-970B-EE98ED65B98C}"/>
              </a:ext>
            </a:extLst>
          </p:cNvPr>
          <p:cNvCxnSpPr>
            <a:cxnSpLocks/>
          </p:cNvCxnSpPr>
          <p:nvPr/>
        </p:nvCxnSpPr>
        <p:spPr>
          <a:xfrm>
            <a:off x="2495042" y="2526982"/>
            <a:ext cx="3743833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nettore 1 17">
            <a:extLst>
              <a:ext uri="{FF2B5EF4-FFF2-40B4-BE49-F238E27FC236}">
                <a16:creationId xmlns:a16="http://schemas.microsoft.com/office/drawing/2014/main" id="{E2C2C4A4-1174-4DDA-A60B-936D9A44BDCB}"/>
              </a:ext>
            </a:extLst>
          </p:cNvPr>
          <p:cNvCxnSpPr>
            <a:cxnSpLocks/>
          </p:cNvCxnSpPr>
          <p:nvPr/>
        </p:nvCxnSpPr>
        <p:spPr>
          <a:xfrm>
            <a:off x="2588450" y="4713068"/>
            <a:ext cx="3673983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F9102BE-B7E1-43DF-A271-3FB1551A801D}"/>
              </a:ext>
            </a:extLst>
          </p:cNvPr>
          <p:cNvSpPr txBox="1"/>
          <p:nvPr/>
        </p:nvSpPr>
        <p:spPr>
          <a:xfrm>
            <a:off x="151995" y="625772"/>
            <a:ext cx="3677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n-lt"/>
              </a:rPr>
              <a:t>Parallelization by rows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F9386D6-7D98-42D8-9FEF-02852949BBF1}"/>
              </a:ext>
            </a:extLst>
          </p:cNvPr>
          <p:cNvSpPr txBox="1"/>
          <p:nvPr/>
        </p:nvSpPr>
        <p:spPr>
          <a:xfrm>
            <a:off x="151994" y="2596021"/>
            <a:ext cx="3677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n-lt"/>
              </a:rPr>
              <a:t>Parallelization per tiles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BFB9F6A-7A54-42EA-B080-6C17CA1C8B8E}"/>
              </a:ext>
            </a:extLst>
          </p:cNvPr>
          <p:cNvSpPr txBox="1"/>
          <p:nvPr/>
        </p:nvSpPr>
        <p:spPr>
          <a:xfrm>
            <a:off x="151993" y="4713068"/>
            <a:ext cx="3677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n-lt"/>
              </a:rPr>
              <a:t>Parallelization per elements</a:t>
            </a:r>
          </a:p>
        </p:txBody>
      </p:sp>
    </p:spTree>
    <p:extLst>
      <p:ext uri="{BB962C8B-B14F-4D97-AF65-F5344CB8AC3E}">
        <p14:creationId xmlns:p14="http://schemas.microsoft.com/office/powerpoint/2010/main" val="283204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8CC9498B-41C7-4B27-9DA8-DF019CBC0C83}"/>
              </a:ext>
            </a:extLst>
          </p:cNvPr>
          <p:cNvSpPr/>
          <p:nvPr/>
        </p:nvSpPr>
        <p:spPr>
          <a:xfrm>
            <a:off x="6196680" y="4815155"/>
            <a:ext cx="2821463" cy="14259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462D43B0-46BA-4A4E-AA9F-AED12EBEE344}"/>
              </a:ext>
            </a:extLst>
          </p:cNvPr>
          <p:cNvSpPr/>
          <p:nvPr/>
        </p:nvSpPr>
        <p:spPr>
          <a:xfrm>
            <a:off x="51852" y="5058450"/>
            <a:ext cx="5810322" cy="1666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1ADA5CD4-1A3B-4BA1-B33D-DA578878E5CB}"/>
              </a:ext>
            </a:extLst>
          </p:cNvPr>
          <p:cNvSpPr/>
          <p:nvPr/>
        </p:nvSpPr>
        <p:spPr>
          <a:xfrm>
            <a:off x="77776" y="2894032"/>
            <a:ext cx="5810322" cy="2021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CC89EB37-301C-4EF9-8180-4F3C24484C95}"/>
              </a:ext>
            </a:extLst>
          </p:cNvPr>
          <p:cNvSpPr/>
          <p:nvPr/>
        </p:nvSpPr>
        <p:spPr>
          <a:xfrm>
            <a:off x="49703" y="612365"/>
            <a:ext cx="5810321" cy="21383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C6D2B-917E-4084-BACB-F677537C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fld id="{3354F95A-DA11-B041-B979-C4FB2EF97768}" type="slidenum">
              <a:rPr lang="en-US" dirty="0">
                <a:latin typeface="Arial"/>
                <a:cs typeface="Arial"/>
              </a:rPr>
              <a:pPr eaLnBrk="1" hangingPunct="1">
                <a:spcAft>
                  <a:spcPts val="600"/>
                </a:spcAft>
              </a:pPr>
              <a:t>5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B6F65E-F9C9-4AD1-8C77-AD3A5CCA1599}"/>
              </a:ext>
            </a:extLst>
          </p:cNvPr>
          <p:cNvSpPr txBox="1"/>
          <p:nvPr/>
        </p:nvSpPr>
        <p:spPr>
          <a:xfrm>
            <a:off x="0" y="-95521"/>
            <a:ext cx="9144000" cy="70788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4000" b="0" dirty="0">
                <a:solidFill>
                  <a:schemeClr val="bg1"/>
                </a:solidFill>
                <a:latin typeface="+mn-lt"/>
              </a:rPr>
              <a:t>Performance </a:t>
            </a:r>
            <a:r>
              <a:rPr lang="it-IT" sz="4000" b="0" dirty="0" err="1">
                <a:solidFill>
                  <a:schemeClr val="bg1"/>
                </a:solidFill>
                <a:latin typeface="+mn-lt"/>
              </a:rPr>
              <a:t>analysis</a:t>
            </a:r>
            <a:r>
              <a:rPr lang="it-IT" sz="4000" b="0" dirty="0">
                <a:solidFill>
                  <a:schemeClr val="bg1"/>
                </a:solidFill>
                <a:latin typeface="+mn-lt"/>
              </a:rPr>
              <a:t> - </a:t>
            </a:r>
            <a:r>
              <a:rPr lang="it-IT" sz="4000" b="0" dirty="0" err="1">
                <a:solidFill>
                  <a:schemeClr val="bg1"/>
                </a:solidFill>
                <a:latin typeface="+mn-lt"/>
              </a:rPr>
              <a:t>Multiplication</a:t>
            </a:r>
            <a:endParaRPr lang="it-IT" sz="4000" b="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10" name="Chart 32">
            <a:extLst>
              <a:ext uri="{FF2B5EF4-FFF2-40B4-BE49-F238E27FC236}">
                <a16:creationId xmlns:a16="http://schemas.microsoft.com/office/drawing/2014/main" id="{855DCC9C-94D3-45CA-9D26-5051B4E3DF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1672492"/>
              </p:ext>
            </p:extLst>
          </p:nvPr>
        </p:nvGraphicFramePr>
        <p:xfrm>
          <a:off x="221331" y="656562"/>
          <a:ext cx="5519594" cy="204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33">
            <a:extLst>
              <a:ext uri="{FF2B5EF4-FFF2-40B4-BE49-F238E27FC236}">
                <a16:creationId xmlns:a16="http://schemas.microsoft.com/office/drawing/2014/main" id="{F0E681CD-5260-4910-AEEC-91DB916A14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3229285"/>
              </p:ext>
            </p:extLst>
          </p:nvPr>
        </p:nvGraphicFramePr>
        <p:xfrm>
          <a:off x="221331" y="2894032"/>
          <a:ext cx="5519594" cy="1945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0">
            <a:extLst>
              <a:ext uri="{FF2B5EF4-FFF2-40B4-BE49-F238E27FC236}">
                <a16:creationId xmlns:a16="http://schemas.microsoft.com/office/drawing/2014/main" id="{8B200DE7-1770-4F74-97F2-03DAE8AACF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0118175"/>
              </p:ext>
            </p:extLst>
          </p:nvPr>
        </p:nvGraphicFramePr>
        <p:xfrm>
          <a:off x="195066" y="5058449"/>
          <a:ext cx="5519594" cy="1557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FA33449D-8B33-4B26-A2AA-2F96B9116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9834"/>
              </p:ext>
            </p:extLst>
          </p:nvPr>
        </p:nvGraphicFramePr>
        <p:xfrm>
          <a:off x="5979123" y="2293838"/>
          <a:ext cx="3015054" cy="14259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1745">
                  <a:extLst>
                    <a:ext uri="{9D8B030D-6E8A-4147-A177-3AD203B41FA5}">
                      <a16:colId xmlns:a16="http://schemas.microsoft.com/office/drawing/2014/main" val="3727202919"/>
                    </a:ext>
                  </a:extLst>
                </a:gridCol>
                <a:gridCol w="628203">
                  <a:extLst>
                    <a:ext uri="{9D8B030D-6E8A-4147-A177-3AD203B41FA5}">
                      <a16:colId xmlns:a16="http://schemas.microsoft.com/office/drawing/2014/main" val="1805621538"/>
                    </a:ext>
                  </a:extLst>
                </a:gridCol>
                <a:gridCol w="640320">
                  <a:extLst>
                    <a:ext uri="{9D8B030D-6E8A-4147-A177-3AD203B41FA5}">
                      <a16:colId xmlns:a16="http://schemas.microsoft.com/office/drawing/2014/main" val="451730468"/>
                    </a:ext>
                  </a:extLst>
                </a:gridCol>
                <a:gridCol w="644466">
                  <a:extLst>
                    <a:ext uri="{9D8B030D-6E8A-4147-A177-3AD203B41FA5}">
                      <a16:colId xmlns:a16="http://schemas.microsoft.com/office/drawing/2014/main" val="2764580866"/>
                    </a:ext>
                  </a:extLst>
                </a:gridCol>
                <a:gridCol w="640320">
                  <a:extLst>
                    <a:ext uri="{9D8B030D-6E8A-4147-A177-3AD203B41FA5}">
                      <a16:colId xmlns:a16="http://schemas.microsoft.com/office/drawing/2014/main" val="1156035396"/>
                    </a:ext>
                  </a:extLst>
                </a:gridCol>
              </a:tblGrid>
              <a:tr h="6146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100" dirty="0">
                          <a:effectLst/>
                        </a:rPr>
                        <a:t>Serial - </a:t>
                      </a:r>
                      <a:r>
                        <a:rPr lang="it-IT" sz="1100" dirty="0" err="1">
                          <a:effectLst/>
                        </a:rPr>
                        <a:t>rows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100" dirty="0">
                          <a:effectLst/>
                        </a:rPr>
                        <a:t>Serial - </a:t>
                      </a:r>
                      <a:r>
                        <a:rPr lang="it-IT" sz="1100" dirty="0" err="1">
                          <a:effectLst/>
                        </a:rPr>
                        <a:t>tiles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100" dirty="0" err="1">
                          <a:effectLst/>
                        </a:rPr>
                        <a:t>OpenMP</a:t>
                      </a:r>
                      <a:r>
                        <a:rPr lang="it-IT" sz="1100" dirty="0">
                          <a:effectLst/>
                        </a:rPr>
                        <a:t> - </a:t>
                      </a:r>
                      <a:r>
                        <a:rPr lang="it-IT" sz="1100" dirty="0" err="1">
                          <a:effectLst/>
                        </a:rPr>
                        <a:t>rows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100" dirty="0" err="1">
                          <a:effectLst/>
                        </a:rPr>
                        <a:t>OpenMP</a:t>
                      </a:r>
                      <a:r>
                        <a:rPr lang="it-IT" sz="1100" dirty="0">
                          <a:effectLst/>
                        </a:rPr>
                        <a:t> - </a:t>
                      </a:r>
                      <a:r>
                        <a:rPr lang="it-IT" sz="1100" dirty="0" err="1">
                          <a:effectLst/>
                        </a:rPr>
                        <a:t>tiles</a:t>
                      </a:r>
                      <a:r>
                        <a:rPr lang="it-IT" sz="11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180359339"/>
                  </a:ext>
                </a:extLst>
              </a:tr>
              <a:tr h="4056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100" dirty="0">
                          <a:effectLst/>
                        </a:rPr>
                        <a:t>2048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100" b="1" dirty="0">
                          <a:effectLst/>
                        </a:rPr>
                        <a:t>73.47 s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100" b="1" dirty="0">
                          <a:effectLst/>
                        </a:rPr>
                        <a:t>10.59 s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100" b="1" dirty="0">
                          <a:effectLst/>
                        </a:rPr>
                        <a:t>5.80 s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100" b="1" dirty="0">
                          <a:effectLst/>
                        </a:rPr>
                        <a:t>0.69 s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792638270"/>
                  </a:ext>
                </a:extLst>
              </a:tr>
              <a:tr h="4056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100" dirty="0">
                          <a:effectLst/>
                        </a:rPr>
                        <a:t>3072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100" b="1" dirty="0">
                          <a:effectLst/>
                        </a:rPr>
                        <a:t>263.58 s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100" b="1" dirty="0">
                          <a:effectLst/>
                        </a:rPr>
                        <a:t>35.89 s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100" b="1" dirty="0">
                          <a:effectLst/>
                        </a:rPr>
                        <a:t>20.78 s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100" b="1" dirty="0">
                          <a:effectLst/>
                        </a:rPr>
                        <a:t>2.29 s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278573081"/>
                  </a:ext>
                </a:extLst>
              </a:tr>
            </a:tbl>
          </a:graphicData>
        </a:graphic>
      </p:graphicFrame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26C1ECF8-B2A7-44EB-84BB-356344DF7E9D}"/>
              </a:ext>
            </a:extLst>
          </p:cNvPr>
          <p:cNvCxnSpPr>
            <a:cxnSpLocks/>
          </p:cNvCxnSpPr>
          <p:nvPr/>
        </p:nvCxnSpPr>
        <p:spPr>
          <a:xfrm>
            <a:off x="5979123" y="1381125"/>
            <a:ext cx="1707552" cy="647700"/>
          </a:xfrm>
          <a:prstGeom prst="bentConnector3">
            <a:avLst>
              <a:gd name="adj1" fmla="val 998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A4F9288B-F94D-4456-84A5-8D79B710577F}"/>
              </a:ext>
            </a:extLst>
          </p:cNvPr>
          <p:cNvCxnSpPr>
            <a:cxnSpLocks/>
          </p:cNvCxnSpPr>
          <p:nvPr/>
        </p:nvCxnSpPr>
        <p:spPr>
          <a:xfrm flipV="1">
            <a:off x="5979123" y="3879968"/>
            <a:ext cx="1707552" cy="498778"/>
          </a:xfrm>
          <a:prstGeom prst="bentConnector3">
            <a:avLst>
              <a:gd name="adj1" fmla="val 99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ADD23E0-A481-4D07-B443-064F4107C100}"/>
              </a:ext>
            </a:extLst>
          </p:cNvPr>
          <p:cNvSpPr txBox="1"/>
          <p:nvPr/>
        </p:nvSpPr>
        <p:spPr>
          <a:xfrm>
            <a:off x="6196681" y="2016839"/>
            <a:ext cx="2579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+mn-lt"/>
              </a:rPr>
              <a:t>Comparison between execution times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7D531B-C220-4F97-AEFE-222D7B5FA80A}"/>
              </a:ext>
            </a:extLst>
          </p:cNvPr>
          <p:cNvSpPr txBox="1"/>
          <p:nvPr/>
        </p:nvSpPr>
        <p:spPr>
          <a:xfrm>
            <a:off x="6272470" y="4815155"/>
            <a:ext cx="2721707" cy="132343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Virtual machine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+mn-lt"/>
              </a:rPr>
              <a:t>Ubuntu 20.04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+mn-lt"/>
              </a:rPr>
              <a:t>N1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+mn-lt"/>
              </a:rPr>
              <a:t>24 vCPU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+mn-lt"/>
              </a:rPr>
              <a:t>22 GB RAM</a:t>
            </a:r>
          </a:p>
        </p:txBody>
      </p:sp>
    </p:spTree>
    <p:extLst>
      <p:ext uri="{BB962C8B-B14F-4D97-AF65-F5344CB8AC3E}">
        <p14:creationId xmlns:p14="http://schemas.microsoft.com/office/powerpoint/2010/main" val="262932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  <p:bldGraphic spid="18" grpId="0">
        <p:bldAsOne/>
      </p:bldGraphic>
      <p:bldGraphic spid="19" grpId="0">
        <p:bldAsOne/>
      </p:bldGraphic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tangolo 48">
            <a:extLst>
              <a:ext uri="{FF2B5EF4-FFF2-40B4-BE49-F238E27FC236}">
                <a16:creationId xmlns:a16="http://schemas.microsoft.com/office/drawing/2014/main" id="{A9BD921B-C883-4550-A022-1752083CC44F}"/>
              </a:ext>
            </a:extLst>
          </p:cNvPr>
          <p:cNvSpPr/>
          <p:nvPr/>
        </p:nvSpPr>
        <p:spPr>
          <a:xfrm>
            <a:off x="8691009" y="4176240"/>
            <a:ext cx="467833" cy="196933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9AF383CF-F6FA-41D3-B34A-E357EC6B48AE}"/>
              </a:ext>
            </a:extLst>
          </p:cNvPr>
          <p:cNvSpPr/>
          <p:nvPr/>
        </p:nvSpPr>
        <p:spPr>
          <a:xfrm>
            <a:off x="4872063" y="4176241"/>
            <a:ext cx="467833" cy="196933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0F17FC18-2467-4950-B4B0-9D0FB99D2004}"/>
              </a:ext>
            </a:extLst>
          </p:cNvPr>
          <p:cNvSpPr/>
          <p:nvPr/>
        </p:nvSpPr>
        <p:spPr>
          <a:xfrm>
            <a:off x="5247" y="4176242"/>
            <a:ext cx="467833" cy="196933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8D4096DF-0B1C-40FA-9C7C-F7521AF27C13}"/>
              </a:ext>
            </a:extLst>
          </p:cNvPr>
          <p:cNvSpPr/>
          <p:nvPr/>
        </p:nvSpPr>
        <p:spPr>
          <a:xfrm>
            <a:off x="5124450" y="4263921"/>
            <a:ext cx="3906108" cy="17939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86BE3469-DE44-4A68-9977-2C9B789A31C8}"/>
              </a:ext>
            </a:extLst>
          </p:cNvPr>
          <p:cNvSpPr/>
          <p:nvPr/>
        </p:nvSpPr>
        <p:spPr>
          <a:xfrm>
            <a:off x="129073" y="4263921"/>
            <a:ext cx="4867094" cy="17939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1B6526D4-5DE3-4BC1-9936-AACBA68583BD}"/>
              </a:ext>
            </a:extLst>
          </p:cNvPr>
          <p:cNvSpPr/>
          <p:nvPr/>
        </p:nvSpPr>
        <p:spPr>
          <a:xfrm>
            <a:off x="5838150" y="911670"/>
            <a:ext cx="3192408" cy="20255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C6D2B-917E-4084-BACB-F677537C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fld id="{3354F95A-DA11-B041-B979-C4FB2EF97768}" type="slidenum">
              <a:rPr lang="en-US" dirty="0">
                <a:latin typeface="Arial"/>
                <a:cs typeface="Arial"/>
              </a:rPr>
              <a:pPr eaLnBrk="1" hangingPunct="1">
                <a:spcAft>
                  <a:spcPts val="600"/>
                </a:spcAft>
              </a:pPr>
              <a:t>6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B6F65E-F9C9-4AD1-8C77-AD3A5CCA1599}"/>
              </a:ext>
            </a:extLst>
          </p:cNvPr>
          <p:cNvSpPr txBox="1"/>
          <p:nvPr/>
        </p:nvSpPr>
        <p:spPr>
          <a:xfrm>
            <a:off x="0" y="-95521"/>
            <a:ext cx="9144000" cy="70788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4000" b="0" dirty="0">
                <a:solidFill>
                  <a:schemeClr val="bg1"/>
                </a:solidFill>
                <a:latin typeface="+mn-lt"/>
              </a:rPr>
              <a:t>Serial algorithm - Inversion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DF36418-0D40-409E-833B-17F18886ED2E}"/>
                  </a:ext>
                </a:extLst>
              </p:cNvPr>
              <p:cNvSpPr txBox="1"/>
              <p:nvPr/>
            </p:nvSpPr>
            <p:spPr>
              <a:xfrm>
                <a:off x="-414779" y="924338"/>
                <a:ext cx="5276653" cy="777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DF36418-0D40-409E-833B-17F18886E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4779" y="924338"/>
                <a:ext cx="5276653" cy="7770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69C36D82-2339-4B2A-B96B-B8B632DD79F1}"/>
              </a:ext>
            </a:extLst>
          </p:cNvPr>
          <p:cNvCxnSpPr>
            <a:cxnSpLocks/>
          </p:cNvCxnSpPr>
          <p:nvPr/>
        </p:nvCxnSpPr>
        <p:spPr>
          <a:xfrm>
            <a:off x="871781" y="1942017"/>
            <a:ext cx="0" cy="42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013D3C42-A2BF-4DBD-8345-AD32923B61E5}"/>
                  </a:ext>
                </a:extLst>
              </p:cNvPr>
              <p:cNvSpPr txBox="1"/>
              <p:nvPr/>
            </p:nvSpPr>
            <p:spPr>
              <a:xfrm>
                <a:off x="-414779" y="2371223"/>
                <a:ext cx="3512564" cy="777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013D3C42-A2BF-4DBD-8345-AD32923B6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4779" y="2371223"/>
                <a:ext cx="3512564" cy="777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6366479F-9385-4B75-B508-D2E00FC8222C}"/>
                  </a:ext>
                </a:extLst>
              </p:cNvPr>
              <p:cNvSpPr txBox="1"/>
              <p:nvPr/>
            </p:nvSpPr>
            <p:spPr>
              <a:xfrm>
                <a:off x="3097785" y="2371925"/>
                <a:ext cx="2562810" cy="673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i="1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6366479F-9385-4B75-B508-D2E00FC82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785" y="2371925"/>
                <a:ext cx="2562810" cy="6736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a gomito 19">
            <a:extLst>
              <a:ext uri="{FF2B5EF4-FFF2-40B4-BE49-F238E27FC236}">
                <a16:creationId xmlns:a16="http://schemas.microsoft.com/office/drawing/2014/main" id="{962FA8F9-9F96-4844-91DE-FD93012E77EC}"/>
              </a:ext>
            </a:extLst>
          </p:cNvPr>
          <p:cNvCxnSpPr/>
          <p:nvPr/>
        </p:nvCxnSpPr>
        <p:spPr>
          <a:xfrm>
            <a:off x="871781" y="1942017"/>
            <a:ext cx="2922309" cy="31767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9ADE8DE-B854-4D38-A152-CEE45FB255B9}"/>
              </a:ext>
            </a:extLst>
          </p:cNvPr>
          <p:cNvSpPr txBox="1"/>
          <p:nvPr/>
        </p:nvSpPr>
        <p:spPr>
          <a:xfrm>
            <a:off x="1251966" y="1924438"/>
            <a:ext cx="2202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2. LU decomposition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C7168AD-71B9-43CB-AE22-8804E469057C}"/>
              </a:ext>
            </a:extLst>
          </p:cNvPr>
          <p:cNvSpPr txBox="1"/>
          <p:nvPr/>
        </p:nvSpPr>
        <p:spPr>
          <a:xfrm>
            <a:off x="113442" y="3148295"/>
            <a:ext cx="2456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 Forward substitution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39E5CA2-9CF3-48D3-8209-4767EF72D4D5}"/>
              </a:ext>
            </a:extLst>
          </p:cNvPr>
          <p:cNvSpPr txBox="1"/>
          <p:nvPr/>
        </p:nvSpPr>
        <p:spPr>
          <a:xfrm>
            <a:off x="3071781" y="3131278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4. Backward substitution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BE0B9A7-BB06-4511-A261-DF386C49DE8F}"/>
              </a:ext>
            </a:extLst>
          </p:cNvPr>
          <p:cNvCxnSpPr/>
          <p:nvPr/>
        </p:nvCxnSpPr>
        <p:spPr>
          <a:xfrm flipV="1">
            <a:off x="871781" y="1767662"/>
            <a:ext cx="0" cy="174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14A1E55F-39CB-44BD-ABF1-1F5EB3F0F630}"/>
                  </a:ext>
                </a:extLst>
              </p:cNvPr>
              <p:cNvSpPr txBox="1"/>
              <p:nvPr/>
            </p:nvSpPr>
            <p:spPr>
              <a:xfrm>
                <a:off x="1729750" y="580904"/>
                <a:ext cx="1380443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14A1E55F-39CB-44BD-ABF1-1F5EB3F0F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750" y="580904"/>
                <a:ext cx="1380443" cy="375552"/>
              </a:xfrm>
              <a:prstGeom prst="rect">
                <a:avLst/>
              </a:prstGeom>
              <a:blipFill>
                <a:blip r:embed="rId5"/>
                <a:stretch>
                  <a:fillRect l="-3982"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tangolo 28">
            <a:extLst>
              <a:ext uri="{FF2B5EF4-FFF2-40B4-BE49-F238E27FC236}">
                <a16:creationId xmlns:a16="http://schemas.microsoft.com/office/drawing/2014/main" id="{60A2C4F4-3B80-45E3-8593-E23E1619ECD2}"/>
              </a:ext>
            </a:extLst>
          </p:cNvPr>
          <p:cNvSpPr/>
          <p:nvPr/>
        </p:nvSpPr>
        <p:spPr>
          <a:xfrm>
            <a:off x="1735015" y="932763"/>
            <a:ext cx="330851" cy="777072"/>
          </a:xfrm>
          <a:prstGeom prst="rect">
            <a:avLst/>
          </a:prstGeom>
          <a:solidFill>
            <a:srgbClr val="4472C4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20AD1AB-25C9-4AE6-A973-2216ED61C2D6}"/>
              </a:ext>
            </a:extLst>
          </p:cNvPr>
          <p:cNvSpPr/>
          <p:nvPr/>
        </p:nvSpPr>
        <p:spPr>
          <a:xfrm>
            <a:off x="2213659" y="937247"/>
            <a:ext cx="330851" cy="777072"/>
          </a:xfrm>
          <a:prstGeom prst="rect">
            <a:avLst/>
          </a:prstGeom>
          <a:solidFill>
            <a:srgbClr val="92D050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78053113-E644-4BF3-A8EA-BFA806E42317}"/>
              </a:ext>
            </a:extLst>
          </p:cNvPr>
          <p:cNvSpPr/>
          <p:nvPr/>
        </p:nvSpPr>
        <p:spPr>
          <a:xfrm>
            <a:off x="2694909" y="932763"/>
            <a:ext cx="330851" cy="777072"/>
          </a:xfrm>
          <a:prstGeom prst="rect">
            <a:avLst/>
          </a:prstGeom>
          <a:solidFill>
            <a:srgbClr val="FFFF00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57A4156C-ED6D-48E5-B807-F483E45AAAD7}"/>
              </a:ext>
            </a:extLst>
          </p:cNvPr>
          <p:cNvSpPr/>
          <p:nvPr/>
        </p:nvSpPr>
        <p:spPr>
          <a:xfrm>
            <a:off x="3379971" y="924338"/>
            <a:ext cx="146648" cy="777072"/>
          </a:xfrm>
          <a:prstGeom prst="rect">
            <a:avLst/>
          </a:prstGeom>
          <a:solidFill>
            <a:srgbClr val="4472C4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201D2764-3A26-4BDE-ACD4-29189C7F63FD}"/>
              </a:ext>
            </a:extLst>
          </p:cNvPr>
          <p:cNvSpPr/>
          <p:nvPr/>
        </p:nvSpPr>
        <p:spPr>
          <a:xfrm>
            <a:off x="3617459" y="921033"/>
            <a:ext cx="146648" cy="777072"/>
          </a:xfrm>
          <a:prstGeom prst="rect">
            <a:avLst/>
          </a:prstGeom>
          <a:solidFill>
            <a:srgbClr val="92D050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73F3F94-6D2E-4847-B78B-24EC33D70182}"/>
              </a:ext>
            </a:extLst>
          </p:cNvPr>
          <p:cNvSpPr/>
          <p:nvPr/>
        </p:nvSpPr>
        <p:spPr>
          <a:xfrm>
            <a:off x="3905166" y="918630"/>
            <a:ext cx="146648" cy="777072"/>
          </a:xfrm>
          <a:prstGeom prst="rect">
            <a:avLst/>
          </a:prstGeom>
          <a:solidFill>
            <a:srgbClr val="FFFF00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ttore 1 17">
            <a:extLst>
              <a:ext uri="{FF2B5EF4-FFF2-40B4-BE49-F238E27FC236}">
                <a16:creationId xmlns:a16="http://schemas.microsoft.com/office/drawing/2014/main" id="{2ECDA65E-09C4-4ADF-A3DE-9041C37A3334}"/>
              </a:ext>
            </a:extLst>
          </p:cNvPr>
          <p:cNvCxnSpPr>
            <a:cxnSpLocks/>
          </p:cNvCxnSpPr>
          <p:nvPr/>
        </p:nvCxnSpPr>
        <p:spPr>
          <a:xfrm>
            <a:off x="816054" y="3650932"/>
            <a:ext cx="3743833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Connettore 1 16">
            <a:extLst>
              <a:ext uri="{FF2B5EF4-FFF2-40B4-BE49-F238E27FC236}">
                <a16:creationId xmlns:a16="http://schemas.microsoft.com/office/drawing/2014/main" id="{0D414489-F46B-453E-BC65-A553737AD55B}"/>
              </a:ext>
            </a:extLst>
          </p:cNvPr>
          <p:cNvCxnSpPr>
            <a:cxnSpLocks/>
          </p:cNvCxnSpPr>
          <p:nvPr/>
        </p:nvCxnSpPr>
        <p:spPr>
          <a:xfrm>
            <a:off x="5729944" y="911670"/>
            <a:ext cx="0" cy="202553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3DCE346-A54A-4470-A4BE-B8932939A473}"/>
              </a:ext>
            </a:extLst>
          </p:cNvPr>
          <p:cNvSpPr txBox="1"/>
          <p:nvPr/>
        </p:nvSpPr>
        <p:spPr>
          <a:xfrm>
            <a:off x="5867310" y="913399"/>
            <a:ext cx="3305849" cy="1991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12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Program structure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1200" b="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Memory allocations with malloc</a:t>
            </a:r>
            <a:endParaRPr lang="en-US" sz="11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1200" b="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Reading matrix</a:t>
            </a:r>
            <a:endParaRPr lang="en-US" sz="11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1200" b="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Computing inversion</a:t>
            </a:r>
            <a:endParaRPr lang="en-US" sz="11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15000"/>
              </a:lnSpc>
              <a:buFont typeface="+mj-lt"/>
              <a:buAutoNum type="arabicPeriod"/>
            </a:pPr>
            <a:r>
              <a:rPr lang="en-US" sz="1200" b="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Pivoting</a:t>
            </a:r>
            <a:endParaRPr lang="en-US" sz="11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15000"/>
              </a:lnSpc>
              <a:buFont typeface="+mj-lt"/>
              <a:buAutoNum type="arabicPeriod"/>
            </a:pPr>
            <a:r>
              <a:rPr lang="en-US" sz="1200" b="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LU decomposition</a:t>
            </a:r>
            <a:endParaRPr lang="en-US" sz="11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15000"/>
              </a:lnSpc>
              <a:buFont typeface="+mj-lt"/>
              <a:buAutoNum type="arabicPeriod"/>
            </a:pPr>
            <a:r>
              <a:rPr lang="en-US" sz="1200" b="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Computing determinant and checks</a:t>
            </a:r>
            <a:endParaRPr lang="en-US" sz="11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15000"/>
              </a:lnSpc>
              <a:buFont typeface="+mj-lt"/>
              <a:buAutoNum type="arabicPeriod"/>
            </a:pPr>
            <a:r>
              <a:rPr lang="en-US" sz="1200" b="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Forward and Backward substitutions</a:t>
            </a:r>
            <a:endParaRPr lang="en-US" sz="11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200" b="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Writing the resulting matrix</a:t>
            </a:r>
            <a:endParaRPr lang="en-US" sz="11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Immagine 41" descr="Immagine che contiene testo&#10;&#10;Descrizione generata automaticamente">
            <a:extLst>
              <a:ext uri="{FF2B5EF4-FFF2-40B4-BE49-F238E27FC236}">
                <a16:creationId xmlns:a16="http://schemas.microsoft.com/office/drawing/2014/main" id="{D6217303-EE01-4F1D-AC19-7041CB6812CF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" r="4067"/>
          <a:stretch/>
        </p:blipFill>
        <p:spPr bwMode="auto">
          <a:xfrm>
            <a:off x="510799" y="4413754"/>
            <a:ext cx="4351075" cy="15749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3" name="Picture 15">
            <a:extLst>
              <a:ext uri="{FF2B5EF4-FFF2-40B4-BE49-F238E27FC236}">
                <a16:creationId xmlns:a16="http://schemas.microsoft.com/office/drawing/2014/main" id="{BC1EE394-9163-4609-8838-DD8CFBE446F2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3" t="81892" r="47451" b="7981"/>
          <a:stretch/>
        </p:blipFill>
        <p:spPr bwMode="auto">
          <a:xfrm>
            <a:off x="5243601" y="4783917"/>
            <a:ext cx="3456940" cy="609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6945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8" grpId="0" animBg="1"/>
      <p:bldP spid="46" grpId="0" animBg="1"/>
      <p:bldP spid="45" grpId="0" animBg="1"/>
      <p:bldP spid="44" grpId="0" animBg="1"/>
      <p:bldP spid="41" grpId="0" animBg="1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E8AA5439-19ED-4EB2-A6DC-48953E5B0D36}"/>
              </a:ext>
            </a:extLst>
          </p:cNvPr>
          <p:cNvSpPr/>
          <p:nvPr/>
        </p:nvSpPr>
        <p:spPr>
          <a:xfrm>
            <a:off x="921431" y="5419115"/>
            <a:ext cx="7270069" cy="12198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4E545D0-3BD9-4684-8AC8-1074A3ED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93" y="5501640"/>
            <a:ext cx="6891813" cy="990600"/>
          </a:xfr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defTabSz="914400"/>
            <a:br>
              <a:rPr lang="en-US" kern="1200" dirty="0">
                <a:latin typeface="+mj-lt"/>
                <a:ea typeface="+mj-ea"/>
                <a:cs typeface="+mj-cs"/>
              </a:rPr>
            </a:br>
            <a:br>
              <a:rPr lang="en-US" kern="1200" dirty="0"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Calibri Light" panose="020F03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C6D2B-917E-4084-BACB-F677537C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fld id="{3354F95A-DA11-B041-B979-C4FB2EF97768}" type="slidenum">
              <a:rPr lang="en-US" dirty="0">
                <a:latin typeface="Arial"/>
                <a:cs typeface="Arial"/>
              </a:rPr>
              <a:pPr eaLnBrk="1" hangingPunct="1">
                <a:spcAft>
                  <a:spcPts val="600"/>
                </a:spcAft>
              </a:pPr>
              <a:t>7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B6F65E-F9C9-4AD1-8C77-AD3A5CCA1599}"/>
              </a:ext>
            </a:extLst>
          </p:cNvPr>
          <p:cNvSpPr txBox="1"/>
          <p:nvPr/>
        </p:nvSpPr>
        <p:spPr>
          <a:xfrm>
            <a:off x="0" y="-95521"/>
            <a:ext cx="9144000" cy="70788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4000" b="0" dirty="0">
                <a:solidFill>
                  <a:schemeClr val="bg1"/>
                </a:solidFill>
                <a:latin typeface="+mn-lt"/>
              </a:rPr>
              <a:t>A-priori </a:t>
            </a:r>
            <a:r>
              <a:rPr lang="it-IT" sz="4000" b="0" dirty="0" err="1">
                <a:solidFill>
                  <a:schemeClr val="bg1"/>
                </a:solidFill>
                <a:latin typeface="+mn-lt"/>
              </a:rPr>
              <a:t>parallelism</a:t>
            </a:r>
            <a:r>
              <a:rPr lang="it-IT" sz="4000" b="0" dirty="0">
                <a:solidFill>
                  <a:schemeClr val="bg1"/>
                </a:solidFill>
                <a:latin typeface="+mn-lt"/>
              </a:rPr>
              <a:t> study - </a:t>
            </a:r>
            <a:r>
              <a:rPr lang="it-IT" sz="4000" b="0" dirty="0" err="1">
                <a:solidFill>
                  <a:schemeClr val="bg1"/>
                </a:solidFill>
                <a:latin typeface="+mn-lt"/>
              </a:rPr>
              <a:t>Inversion</a:t>
            </a:r>
            <a:endParaRPr lang="it-IT" sz="4000" b="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6E59003-8F97-4B3A-96CC-DE5DAA61857A}"/>
                  </a:ext>
                </a:extLst>
              </p:cNvPr>
              <p:cNvSpPr txBox="1"/>
              <p:nvPr/>
            </p:nvSpPr>
            <p:spPr>
              <a:xfrm>
                <a:off x="921431" y="2929530"/>
                <a:ext cx="7130957" cy="894476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𝑆𝑝𝑒𝑒𝑑𝑢𝑝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𝑜𝑣𝑒𝑟𝑎𝑙𝑙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𝑓𝑟𝑎𝑐𝑡𝑖𝑜𝑛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𝑒𝑛h𝑎𝑛𝑐𝑒𝑑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𝑓𝑟𝑎𝑐𝑡𝑖𝑜𝑛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𝑒𝑛h𝑎𝑛𝑐𝑒𝑑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𝑠𝑝𝑒𝑒𝑑𝑢𝑝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𝑒𝑛h𝑎𝑛𝑐𝑒𝑑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6E59003-8F97-4B3A-96CC-DE5DAA618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31" y="2929530"/>
                <a:ext cx="7130957" cy="8944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4E8371CB-ABC8-405E-AB74-6E412A5539D7}"/>
              </a:ext>
            </a:extLst>
          </p:cNvPr>
          <p:cNvSpPr txBox="1"/>
          <p:nvPr/>
        </p:nvSpPr>
        <p:spPr>
          <a:xfrm>
            <a:off x="1723337" y="5651111"/>
            <a:ext cx="5552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OpenMP (max 24 thread) -&gt; theoretical speedup = </a:t>
            </a:r>
            <a:r>
              <a:rPr lang="en-US" i="1" dirty="0">
                <a:solidFill>
                  <a:srgbClr val="FFFF00"/>
                </a:solidFill>
                <a:latin typeface="+mn-lt"/>
              </a:rPr>
              <a:t>19.51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CUDA (640 CUDA cores) -&gt; theoretical speedup = </a:t>
            </a:r>
            <a:r>
              <a:rPr lang="en-US" i="1" dirty="0">
                <a:solidFill>
                  <a:srgbClr val="FFFF00"/>
                </a:solidFill>
                <a:latin typeface="+mn-lt"/>
              </a:rPr>
              <a:t>86.60</a:t>
            </a:r>
          </a:p>
        </p:txBody>
      </p:sp>
      <p:cxnSp>
        <p:nvCxnSpPr>
          <p:cNvPr id="13" name="Connettore 1 17">
            <a:extLst>
              <a:ext uri="{FF2B5EF4-FFF2-40B4-BE49-F238E27FC236}">
                <a16:creationId xmlns:a16="http://schemas.microsoft.com/office/drawing/2014/main" id="{675A8EB5-9BD0-4360-B37A-0AB08E7B33A9}"/>
              </a:ext>
            </a:extLst>
          </p:cNvPr>
          <p:cNvCxnSpPr>
            <a:cxnSpLocks/>
          </p:cNvCxnSpPr>
          <p:nvPr/>
        </p:nvCxnSpPr>
        <p:spPr>
          <a:xfrm>
            <a:off x="2680335" y="2474924"/>
            <a:ext cx="312843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nettore 1 17">
            <a:extLst>
              <a:ext uri="{FF2B5EF4-FFF2-40B4-BE49-F238E27FC236}">
                <a16:creationId xmlns:a16="http://schemas.microsoft.com/office/drawing/2014/main" id="{A0A0A72D-E227-444C-BC8C-C81128D5C52A}"/>
              </a:ext>
            </a:extLst>
          </p:cNvPr>
          <p:cNvCxnSpPr>
            <a:cxnSpLocks/>
          </p:cNvCxnSpPr>
          <p:nvPr/>
        </p:nvCxnSpPr>
        <p:spPr>
          <a:xfrm>
            <a:off x="2841237" y="5127307"/>
            <a:ext cx="312843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3E152C5-50B0-4779-93F2-64F1C1D40AB0}"/>
              </a:ext>
            </a:extLst>
          </p:cNvPr>
          <p:cNvSpPr txBox="1"/>
          <p:nvPr/>
        </p:nvSpPr>
        <p:spPr>
          <a:xfrm>
            <a:off x="283741" y="2494927"/>
            <a:ext cx="2069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n-lt"/>
              </a:rPr>
              <a:t>Amdahl’s law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44CB972-0160-4ECD-AFEB-9A8F8DB83FC0}"/>
              </a:ext>
            </a:extLst>
          </p:cNvPr>
          <p:cNvSpPr txBox="1"/>
          <p:nvPr/>
        </p:nvSpPr>
        <p:spPr>
          <a:xfrm>
            <a:off x="173785" y="5087732"/>
            <a:ext cx="2959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n-lt"/>
              </a:rPr>
              <a:t>Theoretical speedups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FEB3AB6-3DD5-475D-898C-B06F1B46CAD3}"/>
              </a:ext>
            </a:extLst>
          </p:cNvPr>
          <p:cNvSpPr txBox="1"/>
          <p:nvPr/>
        </p:nvSpPr>
        <p:spPr>
          <a:xfrm>
            <a:off x="247705" y="606480"/>
            <a:ext cx="2781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+mn-lt"/>
              </a:rPr>
              <a:t>Gprof</a:t>
            </a:r>
            <a:r>
              <a:rPr lang="en-US" sz="2000" i="1" dirty="0">
                <a:latin typeface="+mn-lt"/>
              </a:rPr>
              <a:t> profiling</a:t>
            </a:r>
          </a:p>
        </p:txBody>
      </p:sp>
      <p:pic>
        <p:nvPicPr>
          <p:cNvPr id="15" name="Picture 21">
            <a:extLst>
              <a:ext uri="{FF2B5EF4-FFF2-40B4-BE49-F238E27FC236}">
                <a16:creationId xmlns:a16="http://schemas.microsoft.com/office/drawing/2014/main" id="{E262CEBE-DB7F-4A39-99AF-C920F459671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2"/>
          <a:stretch/>
        </p:blipFill>
        <p:spPr bwMode="auto">
          <a:xfrm>
            <a:off x="1638301" y="982500"/>
            <a:ext cx="5722620" cy="14138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9A42132-5889-4156-BC7B-BF5B0350C2F2}"/>
              </a:ext>
            </a:extLst>
          </p:cNvPr>
          <p:cNvSpPr/>
          <p:nvPr/>
        </p:nvSpPr>
        <p:spPr>
          <a:xfrm>
            <a:off x="1638301" y="1376725"/>
            <a:ext cx="5614554" cy="400110"/>
          </a:xfrm>
          <a:prstGeom prst="roundRect">
            <a:avLst/>
          </a:prstGeom>
          <a:solidFill>
            <a:srgbClr val="FFFF00">
              <a:alpha val="38039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A6F72A8-E6BB-4DBF-8464-D57C1A20E427}"/>
              </a:ext>
            </a:extLst>
          </p:cNvPr>
          <p:cNvSpPr/>
          <p:nvPr/>
        </p:nvSpPr>
        <p:spPr>
          <a:xfrm>
            <a:off x="1674375" y="1921376"/>
            <a:ext cx="5578480" cy="125901"/>
          </a:xfrm>
          <a:prstGeom prst="roundRect">
            <a:avLst/>
          </a:prstGeom>
          <a:solidFill>
            <a:srgbClr val="FFFF00">
              <a:alpha val="38039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FA83D39-FF19-4253-85A1-BC9CAC95A407}"/>
                  </a:ext>
                </a:extLst>
              </p:cNvPr>
              <p:cNvSpPr txBox="1"/>
              <p:nvPr/>
            </p:nvSpPr>
            <p:spPr>
              <a:xfrm>
                <a:off x="27181" y="4085830"/>
                <a:ext cx="8944859" cy="778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𝑓𝑟𝑎𝑐𝑡𝑖𝑜𝑛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𝑒𝑛h𝑎𝑛𝑐𝑒𝑑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𝑏𝑎𝑐𝑘𝑤𝑎𝑟𝑑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𝑓𝑜𝑟𝑤𝑎𝑟𝑑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𝑑𝑒𝑐𝑜𝑚𝑝𝑜𝑠𝑖𝑡𝑖𝑜𝑛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𝑑𝑒𝑡𝑒𝑟𝑚𝑖𝑛𝑎𝑛𝑡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FA83D39-FF19-4253-85A1-BC9CAC95A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1" y="4085830"/>
                <a:ext cx="8944859" cy="778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58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" grpId="0" animBg="1"/>
      <p:bldP spid="8" grpId="0" animBg="1"/>
      <p:bldP spid="17" grpId="0"/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27">
            <a:extLst>
              <a:ext uri="{FF2B5EF4-FFF2-40B4-BE49-F238E27FC236}">
                <a16:creationId xmlns:a16="http://schemas.microsoft.com/office/drawing/2014/main" id="{2E208FC6-D482-4187-B27A-1B2277BF3962}"/>
              </a:ext>
            </a:extLst>
          </p:cNvPr>
          <p:cNvSpPr/>
          <p:nvPr/>
        </p:nvSpPr>
        <p:spPr>
          <a:xfrm>
            <a:off x="96686" y="810577"/>
            <a:ext cx="3680460" cy="212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8A771227-6AF8-4A42-9B7F-E24E1D1B90E4}"/>
              </a:ext>
            </a:extLst>
          </p:cNvPr>
          <p:cNvSpPr/>
          <p:nvPr/>
        </p:nvSpPr>
        <p:spPr>
          <a:xfrm>
            <a:off x="4219709" y="4262489"/>
            <a:ext cx="4743449" cy="21240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0FF9FA63-BE72-4386-9AE2-72A555754394}"/>
              </a:ext>
            </a:extLst>
          </p:cNvPr>
          <p:cNvSpPr/>
          <p:nvPr/>
        </p:nvSpPr>
        <p:spPr>
          <a:xfrm>
            <a:off x="4171950" y="810577"/>
            <a:ext cx="4743449" cy="21240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C6D2B-917E-4084-BACB-F677537C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fld id="{3354F95A-DA11-B041-B979-C4FB2EF97768}" type="slidenum">
              <a:rPr lang="en-US" dirty="0">
                <a:latin typeface="Arial"/>
                <a:cs typeface="Arial"/>
              </a:rPr>
              <a:pPr eaLnBrk="1" hangingPunct="1">
                <a:spcAft>
                  <a:spcPts val="600"/>
                </a:spcAft>
              </a:pPr>
              <a:t>8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B6F65E-F9C9-4AD1-8C77-AD3A5CCA1599}"/>
              </a:ext>
            </a:extLst>
          </p:cNvPr>
          <p:cNvSpPr txBox="1"/>
          <p:nvPr/>
        </p:nvSpPr>
        <p:spPr>
          <a:xfrm>
            <a:off x="0" y="-95521"/>
            <a:ext cx="9144000" cy="70788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4000" b="0" dirty="0" err="1">
                <a:solidFill>
                  <a:schemeClr val="bg1"/>
                </a:solidFill>
                <a:latin typeface="+mn-lt"/>
              </a:rPr>
              <a:t>Parallelization</a:t>
            </a:r>
            <a:r>
              <a:rPr lang="it-IT" sz="4000" b="0" dirty="0">
                <a:solidFill>
                  <a:schemeClr val="bg1"/>
                </a:solidFill>
                <a:latin typeface="+mn-lt"/>
              </a:rPr>
              <a:t> - </a:t>
            </a:r>
            <a:r>
              <a:rPr lang="it-IT" sz="4000" b="0" dirty="0" err="1">
                <a:solidFill>
                  <a:schemeClr val="bg1"/>
                </a:solidFill>
                <a:latin typeface="+mn-lt"/>
              </a:rPr>
              <a:t>Inversion</a:t>
            </a:r>
            <a:endParaRPr lang="it-IT" sz="4000" b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00567F3-9C6B-45A5-BA6E-0C52A7C300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635" y="853936"/>
            <a:ext cx="4307590" cy="2080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4D3F3298-3F26-4871-9A2E-2CD427A4385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2" t="13773" r="31664" b="2395"/>
          <a:stretch/>
        </p:blipFill>
        <p:spPr bwMode="auto">
          <a:xfrm>
            <a:off x="96686" y="1305162"/>
            <a:ext cx="3680460" cy="1066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8A58B7DD-88AB-421D-BF66-A5D8273BBA7C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9"/>
          <a:stretch/>
        </p:blipFill>
        <p:spPr bwMode="auto">
          <a:xfrm>
            <a:off x="4548136" y="4420548"/>
            <a:ext cx="3967213" cy="17546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0" name="Connettore 1 16">
            <a:extLst>
              <a:ext uri="{FF2B5EF4-FFF2-40B4-BE49-F238E27FC236}">
                <a16:creationId xmlns:a16="http://schemas.microsoft.com/office/drawing/2014/main" id="{43FE2B50-4D6D-47B9-804F-0AE3204AA4E9}"/>
              </a:ext>
            </a:extLst>
          </p:cNvPr>
          <p:cNvCxnSpPr>
            <a:cxnSpLocks/>
          </p:cNvCxnSpPr>
          <p:nvPr/>
        </p:nvCxnSpPr>
        <p:spPr>
          <a:xfrm>
            <a:off x="4015270" y="2424164"/>
            <a:ext cx="0" cy="2551248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Connettore 1 17">
            <a:extLst>
              <a:ext uri="{FF2B5EF4-FFF2-40B4-BE49-F238E27FC236}">
                <a16:creationId xmlns:a16="http://schemas.microsoft.com/office/drawing/2014/main" id="{97248BCD-3F17-460A-9681-A2478F5474B1}"/>
              </a:ext>
            </a:extLst>
          </p:cNvPr>
          <p:cNvCxnSpPr>
            <a:cxnSpLocks/>
          </p:cNvCxnSpPr>
          <p:nvPr/>
        </p:nvCxnSpPr>
        <p:spPr>
          <a:xfrm>
            <a:off x="4219709" y="3627449"/>
            <a:ext cx="460996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Connettore 1 17">
            <a:extLst>
              <a:ext uri="{FF2B5EF4-FFF2-40B4-BE49-F238E27FC236}">
                <a16:creationId xmlns:a16="http://schemas.microsoft.com/office/drawing/2014/main" id="{DEB7E960-1EC4-4545-ADA5-3C3683FB9E1B}"/>
              </a:ext>
            </a:extLst>
          </p:cNvPr>
          <p:cNvCxnSpPr>
            <a:cxnSpLocks/>
          </p:cNvCxnSpPr>
          <p:nvPr/>
        </p:nvCxnSpPr>
        <p:spPr>
          <a:xfrm>
            <a:off x="96686" y="3627449"/>
            <a:ext cx="368046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67A05E5-AABB-4AFB-A893-5C00C804401A}"/>
              </a:ext>
            </a:extLst>
          </p:cNvPr>
          <p:cNvSpPr txBox="1"/>
          <p:nvPr/>
        </p:nvSpPr>
        <p:spPr>
          <a:xfrm>
            <a:off x="219076" y="4262489"/>
            <a:ext cx="3591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parallelization reasoning was applied exploiting a GPU through the CUDA framework</a:t>
            </a:r>
          </a:p>
        </p:txBody>
      </p:sp>
    </p:spTree>
    <p:extLst>
      <p:ext uri="{BB962C8B-B14F-4D97-AF65-F5344CB8AC3E}">
        <p14:creationId xmlns:p14="http://schemas.microsoft.com/office/powerpoint/2010/main" val="301667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5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8C80CA3C-2962-48B0-847E-CB3605D5B5AB}"/>
              </a:ext>
            </a:extLst>
          </p:cNvPr>
          <p:cNvSpPr/>
          <p:nvPr/>
        </p:nvSpPr>
        <p:spPr>
          <a:xfrm>
            <a:off x="8676166" y="3618586"/>
            <a:ext cx="467833" cy="2898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0AC299D-B50E-444F-9C88-B6362BE4B188}"/>
              </a:ext>
            </a:extLst>
          </p:cNvPr>
          <p:cNvSpPr/>
          <p:nvPr/>
        </p:nvSpPr>
        <p:spPr>
          <a:xfrm>
            <a:off x="0" y="766215"/>
            <a:ext cx="467833" cy="2898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140305F-B85F-491A-B8CB-568218B4858D}"/>
              </a:ext>
            </a:extLst>
          </p:cNvPr>
          <p:cNvSpPr/>
          <p:nvPr/>
        </p:nvSpPr>
        <p:spPr>
          <a:xfrm>
            <a:off x="2796170" y="3738383"/>
            <a:ext cx="6242952" cy="26593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8455927-7B90-406F-AD8D-050C9F7EBAEE}"/>
              </a:ext>
            </a:extLst>
          </p:cNvPr>
          <p:cNvSpPr/>
          <p:nvPr/>
        </p:nvSpPr>
        <p:spPr>
          <a:xfrm>
            <a:off x="109269" y="864871"/>
            <a:ext cx="6053406" cy="26593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C6D2B-917E-4084-BACB-F677537C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fld id="{3354F95A-DA11-B041-B979-C4FB2EF97768}" type="slidenum">
              <a:rPr lang="en-US" dirty="0">
                <a:latin typeface="Arial"/>
                <a:cs typeface="Arial"/>
              </a:rPr>
              <a:pPr eaLnBrk="1" hangingPunct="1">
                <a:spcAft>
                  <a:spcPts val="600"/>
                </a:spcAft>
              </a:pPr>
              <a:t>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B6F65E-F9C9-4AD1-8C77-AD3A5CCA1599}"/>
              </a:ext>
            </a:extLst>
          </p:cNvPr>
          <p:cNvSpPr txBox="1"/>
          <p:nvPr/>
        </p:nvSpPr>
        <p:spPr>
          <a:xfrm>
            <a:off x="0" y="-95521"/>
            <a:ext cx="9144000" cy="70788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4000" b="0" dirty="0">
                <a:solidFill>
                  <a:schemeClr val="bg1"/>
                </a:solidFill>
                <a:latin typeface="+mn-lt"/>
              </a:rPr>
              <a:t>Performance </a:t>
            </a:r>
            <a:r>
              <a:rPr lang="it-IT" sz="4000" b="0" dirty="0" err="1">
                <a:solidFill>
                  <a:schemeClr val="bg1"/>
                </a:solidFill>
                <a:latin typeface="+mn-lt"/>
              </a:rPr>
              <a:t>analysis</a:t>
            </a:r>
            <a:r>
              <a:rPr lang="it-IT" sz="4000" b="0" dirty="0">
                <a:solidFill>
                  <a:schemeClr val="bg1"/>
                </a:solidFill>
                <a:latin typeface="+mn-lt"/>
              </a:rPr>
              <a:t> - </a:t>
            </a:r>
            <a:r>
              <a:rPr lang="it-IT" sz="4000" b="0" dirty="0" err="1">
                <a:solidFill>
                  <a:schemeClr val="bg1"/>
                </a:solidFill>
                <a:latin typeface="+mn-lt"/>
              </a:rPr>
              <a:t>Inversion</a:t>
            </a:r>
            <a:endParaRPr lang="it-IT" sz="4000" b="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8" name="Chart 13">
            <a:extLst>
              <a:ext uri="{FF2B5EF4-FFF2-40B4-BE49-F238E27FC236}">
                <a16:creationId xmlns:a16="http://schemas.microsoft.com/office/drawing/2014/main" id="{986CE6E6-EA7B-44C8-AF4C-9B9375C7DC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7077699"/>
              </p:ext>
            </p:extLst>
          </p:nvPr>
        </p:nvGraphicFramePr>
        <p:xfrm>
          <a:off x="240029" y="864870"/>
          <a:ext cx="5751195" cy="2487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14">
            <a:extLst>
              <a:ext uri="{FF2B5EF4-FFF2-40B4-BE49-F238E27FC236}">
                <a16:creationId xmlns:a16="http://schemas.microsoft.com/office/drawing/2014/main" id="{5B18240B-A7BC-42A5-8793-95849AB887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2135504"/>
              </p:ext>
            </p:extLst>
          </p:nvPr>
        </p:nvGraphicFramePr>
        <p:xfrm>
          <a:off x="2964419" y="3894593"/>
          <a:ext cx="5906453" cy="2346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Connettore 1 17">
            <a:extLst>
              <a:ext uri="{FF2B5EF4-FFF2-40B4-BE49-F238E27FC236}">
                <a16:creationId xmlns:a16="http://schemas.microsoft.com/office/drawing/2014/main" id="{5623DB61-0E77-405A-94C7-57F71F373BD3}"/>
              </a:ext>
            </a:extLst>
          </p:cNvPr>
          <p:cNvCxnSpPr>
            <a:cxnSpLocks/>
          </p:cNvCxnSpPr>
          <p:nvPr/>
        </p:nvCxnSpPr>
        <p:spPr>
          <a:xfrm>
            <a:off x="2502217" y="3665192"/>
            <a:ext cx="413956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Rettangolo 16">
            <a:extLst>
              <a:ext uri="{FF2B5EF4-FFF2-40B4-BE49-F238E27FC236}">
                <a16:creationId xmlns:a16="http://schemas.microsoft.com/office/drawing/2014/main" id="{28EE5029-B66F-41FE-B702-6A3A119A6CF8}"/>
              </a:ext>
            </a:extLst>
          </p:cNvPr>
          <p:cNvSpPr/>
          <p:nvPr/>
        </p:nvSpPr>
        <p:spPr>
          <a:xfrm>
            <a:off x="6271944" y="1179632"/>
            <a:ext cx="2821463" cy="14259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4375208-26D9-4130-9B58-608E8AE4E0D7}"/>
              </a:ext>
            </a:extLst>
          </p:cNvPr>
          <p:cNvSpPr txBox="1"/>
          <p:nvPr/>
        </p:nvSpPr>
        <p:spPr>
          <a:xfrm>
            <a:off x="6347734" y="1179632"/>
            <a:ext cx="2721707" cy="132343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Virtual machine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+mn-lt"/>
              </a:rPr>
              <a:t>Ubuntu 20.04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+mn-lt"/>
              </a:rPr>
              <a:t>N1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+mn-lt"/>
              </a:rPr>
              <a:t>24 vCPU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+mn-lt"/>
              </a:rPr>
              <a:t>22 GB RAM</a:t>
            </a:r>
          </a:p>
        </p:txBody>
      </p:sp>
    </p:spTree>
    <p:extLst>
      <p:ext uri="{BB962C8B-B14F-4D97-AF65-F5344CB8AC3E}">
        <p14:creationId xmlns:p14="http://schemas.microsoft.com/office/powerpoint/2010/main" val="122220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Graphic spid="9" grpId="0">
        <p:bldAsOne/>
      </p:bldGraphic>
    </p:bldLst>
  </p:timing>
</p:sld>
</file>

<file path=ppt/theme/theme1.xml><?xml version="1.0" encoding="utf-8"?>
<a:theme xmlns:a="http://schemas.openxmlformats.org/drawingml/2006/main" name="1_Tema di Office">
  <a:themeElements>
    <a:clrScheme name="Personalizzato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5B9BD5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371</Words>
  <Application>Microsoft Office PowerPoint</Application>
  <PresentationFormat>Presentazione su schermo (4:3)</PresentationFormat>
  <Paragraphs>111</Paragraphs>
  <Slides>10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1_Tema di Office</vt:lpstr>
      <vt:lpstr>Optimized matrix multiplication and inversion</vt:lpstr>
      <vt:lpstr>Presentazione standard di PowerPoint</vt:lpstr>
      <vt:lpstr>  </vt:lpstr>
      <vt:lpstr>Presentazione standard di PowerPoint</vt:lpstr>
      <vt:lpstr>Presentazione standard di PowerPoint</vt:lpstr>
      <vt:lpstr>Presentazione standard di PowerPoint</vt:lpstr>
      <vt:lpstr>  </vt:lpstr>
      <vt:lpstr>Presentazione standard di PowerPoint</vt:lpstr>
      <vt:lpstr>Presentazione standard di PowerPoint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2021-05-30T11:34:48Z</dcterms:created>
  <dcterms:modified xsi:type="dcterms:W3CDTF">2021-07-08T14:23:33Z</dcterms:modified>
</cp:coreProperties>
</file>