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5e1352a595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5e1352a595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5e0bb7cdd1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5e0bb7cdd1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5e0bb7cdd1_2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5e0bb7cdd1_2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5e0bb7cdd1_2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5e0bb7cdd1_2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5e0bb7cdd1_2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5e0bb7cdd1_2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5e1352a595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5e1352a595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5e1352a595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5e1352a595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e562120354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e562120354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Authentication &amp; Authorization Flow</a:t>
            </a:r>
            <a:endParaRPr b="1" sz="2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In Various Scenarios</a:t>
            </a:r>
            <a:endParaRPr b="1" sz="2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/>
          <p:nvPr/>
        </p:nvSpPr>
        <p:spPr>
          <a:xfrm>
            <a:off x="1314250" y="790150"/>
            <a:ext cx="1705500" cy="5106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Resource </a:t>
            </a:r>
            <a:r>
              <a:rPr lang="en" sz="1200"/>
              <a:t>Requester</a:t>
            </a:r>
            <a:endParaRPr sz="1200"/>
          </a:p>
        </p:txBody>
      </p:sp>
      <p:sp>
        <p:nvSpPr>
          <p:cNvPr id="60" name="Google Shape;60;p14"/>
          <p:cNvSpPr/>
          <p:nvPr/>
        </p:nvSpPr>
        <p:spPr>
          <a:xfrm>
            <a:off x="3719250" y="790150"/>
            <a:ext cx="1705500" cy="5106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Authentication Server</a:t>
            </a:r>
            <a:endParaRPr sz="1200"/>
          </a:p>
        </p:txBody>
      </p:sp>
      <p:sp>
        <p:nvSpPr>
          <p:cNvPr id="61" name="Google Shape;61;p14"/>
          <p:cNvSpPr/>
          <p:nvPr/>
        </p:nvSpPr>
        <p:spPr>
          <a:xfrm>
            <a:off x="6416000" y="790150"/>
            <a:ext cx="1705500" cy="5106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Resource Server</a:t>
            </a:r>
            <a:endParaRPr sz="1200"/>
          </a:p>
        </p:txBody>
      </p:sp>
      <p:cxnSp>
        <p:nvCxnSpPr>
          <p:cNvPr id="62" name="Google Shape;62;p14"/>
          <p:cNvCxnSpPr>
            <a:stCxn id="59" idx="2"/>
          </p:cNvCxnSpPr>
          <p:nvPr/>
        </p:nvCxnSpPr>
        <p:spPr>
          <a:xfrm>
            <a:off x="2167000" y="1300750"/>
            <a:ext cx="22800" cy="3534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63" name="Google Shape;63;p14"/>
          <p:cNvCxnSpPr>
            <a:stCxn id="60" idx="2"/>
          </p:cNvCxnSpPr>
          <p:nvPr/>
        </p:nvCxnSpPr>
        <p:spPr>
          <a:xfrm flipH="1">
            <a:off x="4569900" y="1300750"/>
            <a:ext cx="2100" cy="3525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64" name="Google Shape;64;p14"/>
          <p:cNvCxnSpPr>
            <a:stCxn id="61" idx="2"/>
          </p:cNvCxnSpPr>
          <p:nvPr/>
        </p:nvCxnSpPr>
        <p:spPr>
          <a:xfrm>
            <a:off x="7268750" y="1300750"/>
            <a:ext cx="46200" cy="3525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65" name="Google Shape;65;p14"/>
          <p:cNvSpPr/>
          <p:nvPr/>
        </p:nvSpPr>
        <p:spPr>
          <a:xfrm>
            <a:off x="2080300" y="1898925"/>
            <a:ext cx="173400" cy="6729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/>
          <p:nvPr/>
        </p:nvSpPr>
        <p:spPr>
          <a:xfrm>
            <a:off x="4479750" y="1898925"/>
            <a:ext cx="173400" cy="6729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7" name="Google Shape;67;p14"/>
          <p:cNvCxnSpPr>
            <a:stCxn id="66" idx="2"/>
            <a:endCxn id="65" idx="2"/>
          </p:cNvCxnSpPr>
          <p:nvPr/>
        </p:nvCxnSpPr>
        <p:spPr>
          <a:xfrm rot="10800000">
            <a:off x="2167050" y="2571825"/>
            <a:ext cx="2399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Dot"/>
            <a:round/>
            <a:headEnd len="med" w="med" type="none"/>
            <a:tailEnd len="med" w="med" type="triangle"/>
          </a:ln>
        </p:spPr>
      </p:cxnSp>
      <p:cxnSp>
        <p:nvCxnSpPr>
          <p:cNvPr id="68" name="Google Shape;68;p14"/>
          <p:cNvCxnSpPr>
            <a:stCxn id="65" idx="0"/>
            <a:endCxn id="66" idx="0"/>
          </p:cNvCxnSpPr>
          <p:nvPr/>
        </p:nvCxnSpPr>
        <p:spPr>
          <a:xfrm>
            <a:off x="2167000" y="1898925"/>
            <a:ext cx="2399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9" name="Google Shape;69;p14"/>
          <p:cNvSpPr txBox="1"/>
          <p:nvPr/>
        </p:nvSpPr>
        <p:spPr>
          <a:xfrm>
            <a:off x="2766675" y="1560225"/>
            <a:ext cx="1019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Request token</a:t>
            </a:r>
            <a:endParaRPr sz="1000"/>
          </a:p>
        </p:txBody>
      </p:sp>
      <p:sp>
        <p:nvSpPr>
          <p:cNvPr id="70" name="Google Shape;70;p14"/>
          <p:cNvSpPr txBox="1"/>
          <p:nvPr/>
        </p:nvSpPr>
        <p:spPr>
          <a:xfrm>
            <a:off x="2976525" y="2571825"/>
            <a:ext cx="599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token</a:t>
            </a:r>
            <a:endParaRPr sz="1000"/>
          </a:p>
        </p:txBody>
      </p:sp>
      <p:sp>
        <p:nvSpPr>
          <p:cNvPr id="71" name="Google Shape;71;p14"/>
          <p:cNvSpPr/>
          <p:nvPr/>
        </p:nvSpPr>
        <p:spPr>
          <a:xfrm>
            <a:off x="2091700" y="3401025"/>
            <a:ext cx="173400" cy="12702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4"/>
          <p:cNvSpPr/>
          <p:nvPr/>
        </p:nvSpPr>
        <p:spPr>
          <a:xfrm>
            <a:off x="7205150" y="3401025"/>
            <a:ext cx="173400" cy="12702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4"/>
          <p:cNvSpPr/>
          <p:nvPr/>
        </p:nvSpPr>
        <p:spPr>
          <a:xfrm>
            <a:off x="4485300" y="3721575"/>
            <a:ext cx="173400" cy="5106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4" name="Google Shape;74;p14"/>
          <p:cNvCxnSpPr>
            <a:stCxn id="71" idx="0"/>
            <a:endCxn id="72" idx="0"/>
          </p:cNvCxnSpPr>
          <p:nvPr/>
        </p:nvCxnSpPr>
        <p:spPr>
          <a:xfrm>
            <a:off x="2178400" y="3401025"/>
            <a:ext cx="5113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5" name="Google Shape;75;p14"/>
          <p:cNvSpPr txBox="1"/>
          <p:nvPr/>
        </p:nvSpPr>
        <p:spPr>
          <a:xfrm>
            <a:off x="3652650" y="3115275"/>
            <a:ext cx="1838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Request resource with token</a:t>
            </a:r>
            <a:endParaRPr sz="1000"/>
          </a:p>
        </p:txBody>
      </p:sp>
      <p:cxnSp>
        <p:nvCxnSpPr>
          <p:cNvPr id="76" name="Google Shape;76;p14"/>
          <p:cNvCxnSpPr>
            <a:endCxn id="73" idx="0"/>
          </p:cNvCxnSpPr>
          <p:nvPr/>
        </p:nvCxnSpPr>
        <p:spPr>
          <a:xfrm rot="10800000">
            <a:off x="4572000" y="3721575"/>
            <a:ext cx="2633400" cy="28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7" name="Google Shape;77;p14"/>
          <p:cNvSpPr txBox="1"/>
          <p:nvPr/>
        </p:nvSpPr>
        <p:spPr>
          <a:xfrm>
            <a:off x="4996375" y="3673725"/>
            <a:ext cx="1586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Authenticate &amp; Authorize</a:t>
            </a:r>
            <a:endParaRPr sz="1000"/>
          </a:p>
        </p:txBody>
      </p:sp>
      <p:cxnSp>
        <p:nvCxnSpPr>
          <p:cNvPr id="78" name="Google Shape;78;p14"/>
          <p:cNvCxnSpPr>
            <a:stCxn id="73" idx="2"/>
          </p:cNvCxnSpPr>
          <p:nvPr/>
        </p:nvCxnSpPr>
        <p:spPr>
          <a:xfrm>
            <a:off x="4572000" y="4232175"/>
            <a:ext cx="2615400" cy="1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Dot"/>
            <a:round/>
            <a:headEnd len="med" w="med" type="none"/>
            <a:tailEnd len="med" w="med" type="triangle"/>
          </a:ln>
        </p:spPr>
      </p:cxnSp>
      <p:sp>
        <p:nvSpPr>
          <p:cNvPr id="79" name="Google Shape;79;p14"/>
          <p:cNvSpPr txBox="1"/>
          <p:nvPr/>
        </p:nvSpPr>
        <p:spPr>
          <a:xfrm>
            <a:off x="4996375" y="4232175"/>
            <a:ext cx="1784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Authenticated &amp; Authorized</a:t>
            </a:r>
            <a:endParaRPr sz="1000"/>
          </a:p>
        </p:txBody>
      </p:sp>
      <p:cxnSp>
        <p:nvCxnSpPr>
          <p:cNvPr id="80" name="Google Shape;80;p14"/>
          <p:cNvCxnSpPr>
            <a:stCxn id="72" idx="2"/>
            <a:endCxn id="71" idx="2"/>
          </p:cNvCxnSpPr>
          <p:nvPr/>
        </p:nvCxnSpPr>
        <p:spPr>
          <a:xfrm rot="10800000">
            <a:off x="2178350" y="4671225"/>
            <a:ext cx="5113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Dot"/>
            <a:round/>
            <a:headEnd len="med" w="med" type="none"/>
            <a:tailEnd len="med" w="med" type="triangle"/>
          </a:ln>
        </p:spPr>
      </p:cxnSp>
      <p:sp>
        <p:nvSpPr>
          <p:cNvPr id="81" name="Google Shape;81;p14"/>
          <p:cNvSpPr txBox="1"/>
          <p:nvPr/>
        </p:nvSpPr>
        <p:spPr>
          <a:xfrm>
            <a:off x="3876600" y="4671225"/>
            <a:ext cx="1379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Resource Response</a:t>
            </a:r>
            <a:endParaRPr sz="1000"/>
          </a:p>
        </p:txBody>
      </p:sp>
      <p:sp>
        <p:nvSpPr>
          <p:cNvPr id="82" name="Google Shape;82;p14"/>
          <p:cNvSpPr/>
          <p:nvPr/>
        </p:nvSpPr>
        <p:spPr>
          <a:xfrm>
            <a:off x="2022750" y="102325"/>
            <a:ext cx="1696500" cy="583800"/>
          </a:xfrm>
          <a:prstGeom prst="cloudCallout">
            <a:avLst>
              <a:gd fmla="val -20833" name="adj1"/>
              <a:gd fmla="val 62500" name="adj2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UI App / Postman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Client Server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Swagger UI</a:t>
            </a:r>
            <a:endParaRPr sz="800"/>
          </a:p>
        </p:txBody>
      </p:sp>
      <p:sp>
        <p:nvSpPr>
          <p:cNvPr id="83" name="Google Shape;83;p14"/>
          <p:cNvSpPr/>
          <p:nvPr/>
        </p:nvSpPr>
        <p:spPr>
          <a:xfrm>
            <a:off x="4327375" y="102325"/>
            <a:ext cx="1696500" cy="583800"/>
          </a:xfrm>
          <a:prstGeom prst="cloudCallout">
            <a:avLst>
              <a:gd fmla="val -20833" name="adj1"/>
              <a:gd fmla="val 62500" name="adj2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Keycloak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Okta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SpringBoot Auth </a:t>
            </a:r>
            <a:endParaRPr sz="800"/>
          </a:p>
        </p:txBody>
      </p:sp>
      <p:sp>
        <p:nvSpPr>
          <p:cNvPr id="84" name="Google Shape;84;p14"/>
          <p:cNvSpPr/>
          <p:nvPr/>
        </p:nvSpPr>
        <p:spPr>
          <a:xfrm>
            <a:off x="7033325" y="102325"/>
            <a:ext cx="1696500" cy="583800"/>
          </a:xfrm>
          <a:prstGeom prst="cloudCallout">
            <a:avLst>
              <a:gd fmla="val -20833" name="adj1"/>
              <a:gd fmla="val 62500" name="adj2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Your Application (Spring Boot, Quarkus etc…)</a:t>
            </a:r>
            <a:endParaRPr sz="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/>
          <p:nvPr/>
        </p:nvSpPr>
        <p:spPr>
          <a:xfrm>
            <a:off x="1314250" y="790150"/>
            <a:ext cx="1705500" cy="5106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Resource Requester</a:t>
            </a:r>
            <a:endParaRPr sz="1200"/>
          </a:p>
        </p:txBody>
      </p:sp>
      <p:sp>
        <p:nvSpPr>
          <p:cNvPr id="90" name="Google Shape;90;p15"/>
          <p:cNvSpPr/>
          <p:nvPr/>
        </p:nvSpPr>
        <p:spPr>
          <a:xfrm>
            <a:off x="3719250" y="790150"/>
            <a:ext cx="1705500" cy="5106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Authentication Server</a:t>
            </a:r>
            <a:endParaRPr sz="1200"/>
          </a:p>
        </p:txBody>
      </p:sp>
      <p:sp>
        <p:nvSpPr>
          <p:cNvPr id="91" name="Google Shape;91;p15"/>
          <p:cNvSpPr/>
          <p:nvPr/>
        </p:nvSpPr>
        <p:spPr>
          <a:xfrm>
            <a:off x="6416000" y="790150"/>
            <a:ext cx="1705500" cy="5106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Resource Server</a:t>
            </a:r>
            <a:endParaRPr sz="1200"/>
          </a:p>
        </p:txBody>
      </p:sp>
      <p:cxnSp>
        <p:nvCxnSpPr>
          <p:cNvPr id="92" name="Google Shape;92;p15"/>
          <p:cNvCxnSpPr>
            <a:stCxn id="89" idx="2"/>
          </p:cNvCxnSpPr>
          <p:nvPr/>
        </p:nvCxnSpPr>
        <p:spPr>
          <a:xfrm>
            <a:off x="2167000" y="1300750"/>
            <a:ext cx="22800" cy="3534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93" name="Google Shape;93;p15"/>
          <p:cNvCxnSpPr>
            <a:stCxn id="90" idx="2"/>
          </p:cNvCxnSpPr>
          <p:nvPr/>
        </p:nvCxnSpPr>
        <p:spPr>
          <a:xfrm flipH="1">
            <a:off x="4569900" y="1300750"/>
            <a:ext cx="2100" cy="3525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94" name="Google Shape;94;p15"/>
          <p:cNvCxnSpPr>
            <a:stCxn id="91" idx="2"/>
          </p:cNvCxnSpPr>
          <p:nvPr/>
        </p:nvCxnSpPr>
        <p:spPr>
          <a:xfrm>
            <a:off x="7268750" y="1300750"/>
            <a:ext cx="46200" cy="3525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95" name="Google Shape;95;p15"/>
          <p:cNvSpPr/>
          <p:nvPr/>
        </p:nvSpPr>
        <p:spPr>
          <a:xfrm>
            <a:off x="2080300" y="1898925"/>
            <a:ext cx="173400" cy="6729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5"/>
          <p:cNvSpPr/>
          <p:nvPr/>
        </p:nvSpPr>
        <p:spPr>
          <a:xfrm>
            <a:off x="4479750" y="1898925"/>
            <a:ext cx="173400" cy="6729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7" name="Google Shape;97;p15"/>
          <p:cNvCxnSpPr>
            <a:stCxn id="96" idx="2"/>
            <a:endCxn id="95" idx="2"/>
          </p:cNvCxnSpPr>
          <p:nvPr/>
        </p:nvCxnSpPr>
        <p:spPr>
          <a:xfrm rot="10800000">
            <a:off x="2167050" y="2571825"/>
            <a:ext cx="2399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Dot"/>
            <a:round/>
            <a:headEnd len="med" w="med" type="none"/>
            <a:tailEnd len="med" w="med" type="triangle"/>
          </a:ln>
        </p:spPr>
      </p:cxnSp>
      <p:cxnSp>
        <p:nvCxnSpPr>
          <p:cNvPr id="98" name="Google Shape;98;p15"/>
          <p:cNvCxnSpPr>
            <a:stCxn id="95" idx="0"/>
            <a:endCxn id="96" idx="0"/>
          </p:cNvCxnSpPr>
          <p:nvPr/>
        </p:nvCxnSpPr>
        <p:spPr>
          <a:xfrm>
            <a:off x="2167000" y="1898925"/>
            <a:ext cx="2399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9" name="Google Shape;99;p15"/>
          <p:cNvSpPr txBox="1"/>
          <p:nvPr/>
        </p:nvSpPr>
        <p:spPr>
          <a:xfrm>
            <a:off x="2766675" y="1560225"/>
            <a:ext cx="1019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Request token</a:t>
            </a:r>
            <a:endParaRPr sz="1000"/>
          </a:p>
        </p:txBody>
      </p:sp>
      <p:sp>
        <p:nvSpPr>
          <p:cNvPr id="100" name="Google Shape;100;p15"/>
          <p:cNvSpPr txBox="1"/>
          <p:nvPr/>
        </p:nvSpPr>
        <p:spPr>
          <a:xfrm>
            <a:off x="2976525" y="2571825"/>
            <a:ext cx="599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token</a:t>
            </a:r>
            <a:endParaRPr sz="1000"/>
          </a:p>
        </p:txBody>
      </p:sp>
      <p:sp>
        <p:nvSpPr>
          <p:cNvPr id="101" name="Google Shape;101;p15"/>
          <p:cNvSpPr/>
          <p:nvPr/>
        </p:nvSpPr>
        <p:spPr>
          <a:xfrm>
            <a:off x="1542900" y="1560525"/>
            <a:ext cx="3647700" cy="1349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000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5"/>
          <p:cNvSpPr txBox="1"/>
          <p:nvPr/>
        </p:nvSpPr>
        <p:spPr>
          <a:xfrm>
            <a:off x="1754350" y="389950"/>
            <a:ext cx="84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Client</a:t>
            </a:r>
            <a:endParaRPr b="1"/>
          </a:p>
        </p:txBody>
      </p:sp>
      <p:sp>
        <p:nvSpPr>
          <p:cNvPr id="103" name="Google Shape;103;p15"/>
          <p:cNvSpPr txBox="1"/>
          <p:nvPr/>
        </p:nvSpPr>
        <p:spPr>
          <a:xfrm>
            <a:off x="4142400" y="389950"/>
            <a:ext cx="84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Server</a:t>
            </a:r>
            <a:endParaRPr b="1"/>
          </a:p>
        </p:txBody>
      </p:sp>
      <p:sp>
        <p:nvSpPr>
          <p:cNvPr id="104" name="Google Shape;104;p15"/>
          <p:cNvSpPr/>
          <p:nvPr/>
        </p:nvSpPr>
        <p:spPr>
          <a:xfrm>
            <a:off x="3459600" y="3483075"/>
            <a:ext cx="2145000" cy="1024500"/>
          </a:xfrm>
          <a:prstGeom prst="horizontalScroll">
            <a:avLst>
              <a:gd fmla="val 12500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Need to add </a:t>
            </a:r>
            <a:r>
              <a:rPr b="1" lang="en" sz="1000"/>
              <a:t>Client </a:t>
            </a:r>
            <a:r>
              <a:rPr lang="en" sz="1000"/>
              <a:t>configuration if login is done using </a:t>
            </a:r>
            <a:r>
              <a:rPr b="1" lang="en" sz="1000"/>
              <a:t>Keycloak </a:t>
            </a:r>
            <a:r>
              <a:rPr lang="en" sz="1000"/>
              <a:t>template and not </a:t>
            </a:r>
            <a:r>
              <a:rPr b="1" lang="en" sz="1000"/>
              <a:t>REST API.</a:t>
            </a:r>
            <a:endParaRPr b="1" sz="1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/>
          <p:nvPr/>
        </p:nvSpPr>
        <p:spPr>
          <a:xfrm>
            <a:off x="1314250" y="790150"/>
            <a:ext cx="1705500" cy="5106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Resource Requester</a:t>
            </a:r>
            <a:endParaRPr sz="1200"/>
          </a:p>
        </p:txBody>
      </p:sp>
      <p:sp>
        <p:nvSpPr>
          <p:cNvPr id="110" name="Google Shape;110;p16"/>
          <p:cNvSpPr/>
          <p:nvPr/>
        </p:nvSpPr>
        <p:spPr>
          <a:xfrm>
            <a:off x="3719250" y="790150"/>
            <a:ext cx="1705500" cy="5106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Authentication Server</a:t>
            </a:r>
            <a:endParaRPr sz="1200"/>
          </a:p>
        </p:txBody>
      </p:sp>
      <p:sp>
        <p:nvSpPr>
          <p:cNvPr id="111" name="Google Shape;111;p16"/>
          <p:cNvSpPr/>
          <p:nvPr/>
        </p:nvSpPr>
        <p:spPr>
          <a:xfrm>
            <a:off x="6416000" y="790150"/>
            <a:ext cx="1705500" cy="5106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Resource Server</a:t>
            </a:r>
            <a:endParaRPr sz="1200"/>
          </a:p>
        </p:txBody>
      </p:sp>
      <p:cxnSp>
        <p:nvCxnSpPr>
          <p:cNvPr id="112" name="Google Shape;112;p16"/>
          <p:cNvCxnSpPr>
            <a:stCxn id="109" idx="2"/>
          </p:cNvCxnSpPr>
          <p:nvPr/>
        </p:nvCxnSpPr>
        <p:spPr>
          <a:xfrm>
            <a:off x="2167000" y="1300750"/>
            <a:ext cx="22800" cy="3534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113" name="Google Shape;113;p16"/>
          <p:cNvCxnSpPr>
            <a:stCxn id="110" idx="2"/>
          </p:cNvCxnSpPr>
          <p:nvPr/>
        </p:nvCxnSpPr>
        <p:spPr>
          <a:xfrm flipH="1">
            <a:off x="4569900" y="1300750"/>
            <a:ext cx="2100" cy="3525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114" name="Google Shape;114;p16"/>
          <p:cNvCxnSpPr>
            <a:stCxn id="111" idx="2"/>
          </p:cNvCxnSpPr>
          <p:nvPr/>
        </p:nvCxnSpPr>
        <p:spPr>
          <a:xfrm>
            <a:off x="7268750" y="1300750"/>
            <a:ext cx="46200" cy="3525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115" name="Google Shape;115;p16"/>
          <p:cNvSpPr/>
          <p:nvPr/>
        </p:nvSpPr>
        <p:spPr>
          <a:xfrm>
            <a:off x="2091700" y="3401025"/>
            <a:ext cx="173400" cy="12702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6"/>
          <p:cNvSpPr/>
          <p:nvPr/>
        </p:nvSpPr>
        <p:spPr>
          <a:xfrm>
            <a:off x="7205150" y="3401025"/>
            <a:ext cx="173400" cy="12702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7" name="Google Shape;117;p16"/>
          <p:cNvCxnSpPr>
            <a:stCxn id="115" idx="0"/>
            <a:endCxn id="116" idx="0"/>
          </p:cNvCxnSpPr>
          <p:nvPr/>
        </p:nvCxnSpPr>
        <p:spPr>
          <a:xfrm>
            <a:off x="2178400" y="3401025"/>
            <a:ext cx="5113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8" name="Google Shape;118;p16"/>
          <p:cNvSpPr txBox="1"/>
          <p:nvPr/>
        </p:nvSpPr>
        <p:spPr>
          <a:xfrm>
            <a:off x="3652650" y="3115275"/>
            <a:ext cx="1838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Request resource with token</a:t>
            </a:r>
            <a:endParaRPr sz="1000"/>
          </a:p>
        </p:txBody>
      </p:sp>
      <p:cxnSp>
        <p:nvCxnSpPr>
          <p:cNvPr id="119" name="Google Shape;119;p16"/>
          <p:cNvCxnSpPr>
            <a:stCxn id="116" idx="2"/>
            <a:endCxn id="115" idx="2"/>
          </p:cNvCxnSpPr>
          <p:nvPr/>
        </p:nvCxnSpPr>
        <p:spPr>
          <a:xfrm rot="10800000">
            <a:off x="2178350" y="4671225"/>
            <a:ext cx="5113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Dot"/>
            <a:round/>
            <a:headEnd len="med" w="med" type="none"/>
            <a:tailEnd len="med" w="med" type="triangle"/>
          </a:ln>
        </p:spPr>
      </p:cxnSp>
      <p:sp>
        <p:nvSpPr>
          <p:cNvPr id="120" name="Google Shape;120;p16"/>
          <p:cNvSpPr txBox="1"/>
          <p:nvPr/>
        </p:nvSpPr>
        <p:spPr>
          <a:xfrm>
            <a:off x="3876600" y="4671225"/>
            <a:ext cx="1379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Resource Response</a:t>
            </a:r>
            <a:endParaRPr sz="1000"/>
          </a:p>
        </p:txBody>
      </p:sp>
      <p:sp>
        <p:nvSpPr>
          <p:cNvPr id="121" name="Google Shape;121;p16"/>
          <p:cNvSpPr/>
          <p:nvPr/>
        </p:nvSpPr>
        <p:spPr>
          <a:xfrm>
            <a:off x="1466700" y="3060375"/>
            <a:ext cx="6210600" cy="1951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000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6"/>
          <p:cNvSpPr txBox="1"/>
          <p:nvPr/>
        </p:nvSpPr>
        <p:spPr>
          <a:xfrm>
            <a:off x="1742950" y="389950"/>
            <a:ext cx="84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Client</a:t>
            </a:r>
            <a:endParaRPr b="1"/>
          </a:p>
        </p:txBody>
      </p:sp>
      <p:sp>
        <p:nvSpPr>
          <p:cNvPr id="123" name="Google Shape;123;p16"/>
          <p:cNvSpPr txBox="1"/>
          <p:nvPr/>
        </p:nvSpPr>
        <p:spPr>
          <a:xfrm>
            <a:off x="6844700" y="389950"/>
            <a:ext cx="84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Server</a:t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/>
          <p:nvPr/>
        </p:nvSpPr>
        <p:spPr>
          <a:xfrm>
            <a:off x="1314250" y="790150"/>
            <a:ext cx="1705500" cy="5106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Resource Requester</a:t>
            </a:r>
            <a:endParaRPr sz="1200"/>
          </a:p>
        </p:txBody>
      </p:sp>
      <p:sp>
        <p:nvSpPr>
          <p:cNvPr id="129" name="Google Shape;129;p17"/>
          <p:cNvSpPr/>
          <p:nvPr/>
        </p:nvSpPr>
        <p:spPr>
          <a:xfrm>
            <a:off x="3719250" y="790150"/>
            <a:ext cx="1705500" cy="5106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Authentication Server</a:t>
            </a:r>
            <a:endParaRPr sz="1200"/>
          </a:p>
        </p:txBody>
      </p:sp>
      <p:sp>
        <p:nvSpPr>
          <p:cNvPr id="130" name="Google Shape;130;p17"/>
          <p:cNvSpPr/>
          <p:nvPr/>
        </p:nvSpPr>
        <p:spPr>
          <a:xfrm>
            <a:off x="6416000" y="790150"/>
            <a:ext cx="1705500" cy="5106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Resource Server</a:t>
            </a:r>
            <a:endParaRPr sz="1200"/>
          </a:p>
        </p:txBody>
      </p:sp>
      <p:cxnSp>
        <p:nvCxnSpPr>
          <p:cNvPr id="131" name="Google Shape;131;p17"/>
          <p:cNvCxnSpPr>
            <a:stCxn id="128" idx="2"/>
          </p:cNvCxnSpPr>
          <p:nvPr/>
        </p:nvCxnSpPr>
        <p:spPr>
          <a:xfrm>
            <a:off x="2167000" y="1300750"/>
            <a:ext cx="22800" cy="3534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132" name="Google Shape;132;p17"/>
          <p:cNvCxnSpPr>
            <a:stCxn id="129" idx="2"/>
          </p:cNvCxnSpPr>
          <p:nvPr/>
        </p:nvCxnSpPr>
        <p:spPr>
          <a:xfrm flipH="1">
            <a:off x="4569900" y="1300750"/>
            <a:ext cx="2100" cy="3525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133" name="Google Shape;133;p17"/>
          <p:cNvCxnSpPr>
            <a:stCxn id="130" idx="2"/>
          </p:cNvCxnSpPr>
          <p:nvPr/>
        </p:nvCxnSpPr>
        <p:spPr>
          <a:xfrm>
            <a:off x="7268750" y="1300750"/>
            <a:ext cx="46200" cy="3525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134" name="Google Shape;134;p17"/>
          <p:cNvSpPr/>
          <p:nvPr/>
        </p:nvSpPr>
        <p:spPr>
          <a:xfrm>
            <a:off x="7205150" y="3401025"/>
            <a:ext cx="173400" cy="12702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7"/>
          <p:cNvSpPr/>
          <p:nvPr/>
        </p:nvSpPr>
        <p:spPr>
          <a:xfrm>
            <a:off x="4485300" y="3721575"/>
            <a:ext cx="173400" cy="5106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6" name="Google Shape;136;p17"/>
          <p:cNvCxnSpPr>
            <a:endCxn id="135" idx="0"/>
          </p:cNvCxnSpPr>
          <p:nvPr/>
        </p:nvCxnSpPr>
        <p:spPr>
          <a:xfrm rot="10800000">
            <a:off x="4572000" y="3721575"/>
            <a:ext cx="2633400" cy="28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7" name="Google Shape;137;p17"/>
          <p:cNvSpPr txBox="1"/>
          <p:nvPr/>
        </p:nvSpPr>
        <p:spPr>
          <a:xfrm>
            <a:off x="4996375" y="3673725"/>
            <a:ext cx="1586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Authenticate &amp; Authorize</a:t>
            </a:r>
            <a:endParaRPr sz="1000"/>
          </a:p>
        </p:txBody>
      </p:sp>
      <p:cxnSp>
        <p:nvCxnSpPr>
          <p:cNvPr id="138" name="Google Shape;138;p17"/>
          <p:cNvCxnSpPr>
            <a:stCxn id="135" idx="2"/>
          </p:cNvCxnSpPr>
          <p:nvPr/>
        </p:nvCxnSpPr>
        <p:spPr>
          <a:xfrm>
            <a:off x="4572000" y="4232175"/>
            <a:ext cx="2615400" cy="1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Dot"/>
            <a:round/>
            <a:headEnd len="med" w="med" type="none"/>
            <a:tailEnd len="med" w="med" type="triangle"/>
          </a:ln>
        </p:spPr>
      </p:cxnSp>
      <p:sp>
        <p:nvSpPr>
          <p:cNvPr id="139" name="Google Shape;139;p17"/>
          <p:cNvSpPr txBox="1"/>
          <p:nvPr/>
        </p:nvSpPr>
        <p:spPr>
          <a:xfrm>
            <a:off x="4996375" y="4232175"/>
            <a:ext cx="1784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Authenticated &amp; Authorized</a:t>
            </a:r>
            <a:endParaRPr sz="1000"/>
          </a:p>
        </p:txBody>
      </p:sp>
      <p:sp>
        <p:nvSpPr>
          <p:cNvPr id="140" name="Google Shape;140;p17"/>
          <p:cNvSpPr/>
          <p:nvPr/>
        </p:nvSpPr>
        <p:spPr>
          <a:xfrm>
            <a:off x="3979525" y="3238263"/>
            <a:ext cx="3620400" cy="1595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000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7"/>
          <p:cNvSpPr txBox="1"/>
          <p:nvPr/>
        </p:nvSpPr>
        <p:spPr>
          <a:xfrm>
            <a:off x="6844700" y="389950"/>
            <a:ext cx="84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Client</a:t>
            </a:r>
            <a:endParaRPr b="1"/>
          </a:p>
        </p:txBody>
      </p:sp>
      <p:sp>
        <p:nvSpPr>
          <p:cNvPr id="142" name="Google Shape;142;p17"/>
          <p:cNvSpPr txBox="1"/>
          <p:nvPr/>
        </p:nvSpPr>
        <p:spPr>
          <a:xfrm>
            <a:off x="4142400" y="389950"/>
            <a:ext cx="84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Server</a:t>
            </a:r>
            <a:endParaRPr b="1"/>
          </a:p>
        </p:txBody>
      </p:sp>
      <p:sp>
        <p:nvSpPr>
          <p:cNvPr id="143" name="Google Shape;143;p17"/>
          <p:cNvSpPr/>
          <p:nvPr/>
        </p:nvSpPr>
        <p:spPr>
          <a:xfrm>
            <a:off x="3587700" y="1839700"/>
            <a:ext cx="1968600" cy="1024500"/>
          </a:xfrm>
          <a:prstGeom prst="horizontalScroll">
            <a:avLst>
              <a:gd fmla="val 12500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Need to add a </a:t>
            </a:r>
            <a:r>
              <a:rPr b="1" lang="en" sz="1000"/>
              <a:t>Client </a:t>
            </a:r>
            <a:r>
              <a:rPr lang="en" sz="1000"/>
              <a:t>configuration in </a:t>
            </a:r>
            <a:r>
              <a:rPr b="1" lang="en" sz="1000"/>
              <a:t>Keycloak </a:t>
            </a:r>
            <a:endParaRPr b="1" sz="1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8"/>
          <p:cNvSpPr/>
          <p:nvPr/>
        </p:nvSpPr>
        <p:spPr>
          <a:xfrm>
            <a:off x="1314250" y="790150"/>
            <a:ext cx="1705500" cy="5106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Client</a:t>
            </a:r>
            <a:endParaRPr sz="1200"/>
          </a:p>
        </p:txBody>
      </p:sp>
      <p:sp>
        <p:nvSpPr>
          <p:cNvPr id="149" name="Google Shape;149;p18"/>
          <p:cNvSpPr/>
          <p:nvPr/>
        </p:nvSpPr>
        <p:spPr>
          <a:xfrm>
            <a:off x="3719250" y="790150"/>
            <a:ext cx="1705500" cy="5106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Authentication Server</a:t>
            </a:r>
            <a:endParaRPr sz="1200"/>
          </a:p>
        </p:txBody>
      </p:sp>
      <p:sp>
        <p:nvSpPr>
          <p:cNvPr id="150" name="Google Shape;150;p18"/>
          <p:cNvSpPr/>
          <p:nvPr/>
        </p:nvSpPr>
        <p:spPr>
          <a:xfrm>
            <a:off x="6416000" y="790150"/>
            <a:ext cx="1705500" cy="5106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Resource Server</a:t>
            </a:r>
            <a:endParaRPr sz="1200"/>
          </a:p>
        </p:txBody>
      </p:sp>
      <p:cxnSp>
        <p:nvCxnSpPr>
          <p:cNvPr id="151" name="Google Shape;151;p18"/>
          <p:cNvCxnSpPr>
            <a:stCxn id="148" idx="2"/>
          </p:cNvCxnSpPr>
          <p:nvPr/>
        </p:nvCxnSpPr>
        <p:spPr>
          <a:xfrm>
            <a:off x="2167000" y="1300750"/>
            <a:ext cx="22800" cy="3534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152" name="Google Shape;152;p18"/>
          <p:cNvCxnSpPr>
            <a:stCxn id="149" idx="2"/>
          </p:cNvCxnSpPr>
          <p:nvPr/>
        </p:nvCxnSpPr>
        <p:spPr>
          <a:xfrm flipH="1">
            <a:off x="4569900" y="1300750"/>
            <a:ext cx="2100" cy="3525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153" name="Google Shape;153;p18"/>
          <p:cNvCxnSpPr>
            <a:stCxn id="150" idx="2"/>
          </p:cNvCxnSpPr>
          <p:nvPr/>
        </p:nvCxnSpPr>
        <p:spPr>
          <a:xfrm>
            <a:off x="7268750" y="1300750"/>
            <a:ext cx="46200" cy="3525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154" name="Google Shape;154;p18"/>
          <p:cNvSpPr/>
          <p:nvPr/>
        </p:nvSpPr>
        <p:spPr>
          <a:xfrm>
            <a:off x="2080300" y="1898925"/>
            <a:ext cx="173400" cy="6729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8"/>
          <p:cNvSpPr/>
          <p:nvPr/>
        </p:nvSpPr>
        <p:spPr>
          <a:xfrm>
            <a:off x="4479750" y="1898925"/>
            <a:ext cx="173400" cy="6729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6" name="Google Shape;156;p18"/>
          <p:cNvCxnSpPr>
            <a:stCxn id="155" idx="2"/>
            <a:endCxn id="154" idx="2"/>
          </p:cNvCxnSpPr>
          <p:nvPr/>
        </p:nvCxnSpPr>
        <p:spPr>
          <a:xfrm rot="10800000">
            <a:off x="2167050" y="2571825"/>
            <a:ext cx="2399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Dot"/>
            <a:round/>
            <a:headEnd len="med" w="med" type="none"/>
            <a:tailEnd len="med" w="med" type="triangle"/>
          </a:ln>
        </p:spPr>
      </p:cxnSp>
      <p:cxnSp>
        <p:nvCxnSpPr>
          <p:cNvPr id="157" name="Google Shape;157;p18"/>
          <p:cNvCxnSpPr>
            <a:stCxn id="154" idx="0"/>
            <a:endCxn id="155" idx="0"/>
          </p:cNvCxnSpPr>
          <p:nvPr/>
        </p:nvCxnSpPr>
        <p:spPr>
          <a:xfrm>
            <a:off x="2167000" y="1898925"/>
            <a:ext cx="2399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8" name="Google Shape;158;p18"/>
          <p:cNvSpPr txBox="1"/>
          <p:nvPr/>
        </p:nvSpPr>
        <p:spPr>
          <a:xfrm>
            <a:off x="2766675" y="1560225"/>
            <a:ext cx="1019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Request token</a:t>
            </a:r>
            <a:endParaRPr sz="1000"/>
          </a:p>
        </p:txBody>
      </p:sp>
      <p:sp>
        <p:nvSpPr>
          <p:cNvPr id="159" name="Google Shape;159;p18"/>
          <p:cNvSpPr txBox="1"/>
          <p:nvPr/>
        </p:nvSpPr>
        <p:spPr>
          <a:xfrm>
            <a:off x="2976525" y="2571825"/>
            <a:ext cx="599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token</a:t>
            </a:r>
            <a:endParaRPr sz="1000"/>
          </a:p>
        </p:txBody>
      </p:sp>
      <p:sp>
        <p:nvSpPr>
          <p:cNvPr id="160" name="Google Shape;160;p18"/>
          <p:cNvSpPr/>
          <p:nvPr/>
        </p:nvSpPr>
        <p:spPr>
          <a:xfrm>
            <a:off x="2091700" y="3401025"/>
            <a:ext cx="173400" cy="12702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8"/>
          <p:cNvSpPr/>
          <p:nvPr/>
        </p:nvSpPr>
        <p:spPr>
          <a:xfrm>
            <a:off x="7205150" y="3401025"/>
            <a:ext cx="173400" cy="12702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8"/>
          <p:cNvSpPr/>
          <p:nvPr/>
        </p:nvSpPr>
        <p:spPr>
          <a:xfrm>
            <a:off x="4485300" y="3721575"/>
            <a:ext cx="173400" cy="5106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3" name="Google Shape;163;p18"/>
          <p:cNvCxnSpPr>
            <a:stCxn id="160" idx="0"/>
            <a:endCxn id="161" idx="0"/>
          </p:cNvCxnSpPr>
          <p:nvPr/>
        </p:nvCxnSpPr>
        <p:spPr>
          <a:xfrm>
            <a:off x="2178400" y="3401025"/>
            <a:ext cx="5113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4" name="Google Shape;164;p18"/>
          <p:cNvSpPr txBox="1"/>
          <p:nvPr/>
        </p:nvSpPr>
        <p:spPr>
          <a:xfrm>
            <a:off x="3652650" y="3115275"/>
            <a:ext cx="1838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Request resource with token</a:t>
            </a:r>
            <a:endParaRPr sz="1000"/>
          </a:p>
        </p:txBody>
      </p:sp>
      <p:cxnSp>
        <p:nvCxnSpPr>
          <p:cNvPr id="165" name="Google Shape;165;p18"/>
          <p:cNvCxnSpPr>
            <a:endCxn id="162" idx="0"/>
          </p:cNvCxnSpPr>
          <p:nvPr/>
        </p:nvCxnSpPr>
        <p:spPr>
          <a:xfrm rot="10800000">
            <a:off x="4572000" y="3721575"/>
            <a:ext cx="2633400" cy="28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6" name="Google Shape;166;p18"/>
          <p:cNvSpPr txBox="1"/>
          <p:nvPr/>
        </p:nvSpPr>
        <p:spPr>
          <a:xfrm>
            <a:off x="4996375" y="3673725"/>
            <a:ext cx="1586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Authenticate &amp; Authorize</a:t>
            </a:r>
            <a:endParaRPr sz="1000"/>
          </a:p>
        </p:txBody>
      </p:sp>
      <p:cxnSp>
        <p:nvCxnSpPr>
          <p:cNvPr id="167" name="Google Shape;167;p18"/>
          <p:cNvCxnSpPr>
            <a:stCxn id="162" idx="2"/>
          </p:cNvCxnSpPr>
          <p:nvPr/>
        </p:nvCxnSpPr>
        <p:spPr>
          <a:xfrm>
            <a:off x="4572000" y="4232175"/>
            <a:ext cx="2615400" cy="1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Dot"/>
            <a:round/>
            <a:headEnd len="med" w="med" type="none"/>
            <a:tailEnd len="med" w="med" type="triangle"/>
          </a:ln>
        </p:spPr>
      </p:cxnSp>
      <p:sp>
        <p:nvSpPr>
          <p:cNvPr id="168" name="Google Shape;168;p18"/>
          <p:cNvSpPr txBox="1"/>
          <p:nvPr/>
        </p:nvSpPr>
        <p:spPr>
          <a:xfrm>
            <a:off x="4996375" y="4232175"/>
            <a:ext cx="1784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Authenticated &amp; Authorized</a:t>
            </a:r>
            <a:endParaRPr sz="1000"/>
          </a:p>
        </p:txBody>
      </p:sp>
      <p:cxnSp>
        <p:nvCxnSpPr>
          <p:cNvPr id="169" name="Google Shape;169;p18"/>
          <p:cNvCxnSpPr>
            <a:stCxn id="161" idx="2"/>
            <a:endCxn id="160" idx="2"/>
          </p:cNvCxnSpPr>
          <p:nvPr/>
        </p:nvCxnSpPr>
        <p:spPr>
          <a:xfrm rot="10800000">
            <a:off x="2178350" y="4671225"/>
            <a:ext cx="5113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Dot"/>
            <a:round/>
            <a:headEnd len="med" w="med" type="none"/>
            <a:tailEnd len="med" w="med" type="triangle"/>
          </a:ln>
        </p:spPr>
      </p:cxnSp>
      <p:sp>
        <p:nvSpPr>
          <p:cNvPr id="170" name="Google Shape;170;p18"/>
          <p:cNvSpPr txBox="1"/>
          <p:nvPr/>
        </p:nvSpPr>
        <p:spPr>
          <a:xfrm>
            <a:off x="3876600" y="4671225"/>
            <a:ext cx="1379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Resource Response</a:t>
            </a:r>
            <a:endParaRPr sz="1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/>
          <p:nvPr/>
        </p:nvSpPr>
        <p:spPr>
          <a:xfrm>
            <a:off x="1314250" y="790150"/>
            <a:ext cx="1705500" cy="5106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UI Application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Postman</a:t>
            </a:r>
            <a:endParaRPr sz="1200"/>
          </a:p>
        </p:txBody>
      </p:sp>
      <p:sp>
        <p:nvSpPr>
          <p:cNvPr id="176" name="Google Shape;176;p19"/>
          <p:cNvSpPr/>
          <p:nvPr/>
        </p:nvSpPr>
        <p:spPr>
          <a:xfrm>
            <a:off x="3719250" y="790150"/>
            <a:ext cx="1705500" cy="5106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Authentication Server</a:t>
            </a:r>
            <a:endParaRPr sz="1200"/>
          </a:p>
        </p:txBody>
      </p:sp>
      <p:sp>
        <p:nvSpPr>
          <p:cNvPr id="177" name="Google Shape;177;p19"/>
          <p:cNvSpPr/>
          <p:nvPr/>
        </p:nvSpPr>
        <p:spPr>
          <a:xfrm>
            <a:off x="6416000" y="790150"/>
            <a:ext cx="1705500" cy="5106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Resource Server</a:t>
            </a:r>
            <a:endParaRPr sz="1200"/>
          </a:p>
        </p:txBody>
      </p:sp>
      <p:cxnSp>
        <p:nvCxnSpPr>
          <p:cNvPr id="178" name="Google Shape;178;p19"/>
          <p:cNvCxnSpPr>
            <a:stCxn id="175" idx="2"/>
          </p:cNvCxnSpPr>
          <p:nvPr/>
        </p:nvCxnSpPr>
        <p:spPr>
          <a:xfrm>
            <a:off x="2167000" y="1300750"/>
            <a:ext cx="22800" cy="3534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179" name="Google Shape;179;p19"/>
          <p:cNvCxnSpPr>
            <a:stCxn id="176" idx="2"/>
          </p:cNvCxnSpPr>
          <p:nvPr/>
        </p:nvCxnSpPr>
        <p:spPr>
          <a:xfrm flipH="1">
            <a:off x="4569900" y="1300750"/>
            <a:ext cx="2100" cy="3525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180" name="Google Shape;180;p19"/>
          <p:cNvCxnSpPr>
            <a:stCxn id="177" idx="2"/>
          </p:cNvCxnSpPr>
          <p:nvPr/>
        </p:nvCxnSpPr>
        <p:spPr>
          <a:xfrm>
            <a:off x="7268750" y="1300750"/>
            <a:ext cx="46200" cy="3525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181" name="Google Shape;181;p19"/>
          <p:cNvSpPr/>
          <p:nvPr/>
        </p:nvSpPr>
        <p:spPr>
          <a:xfrm>
            <a:off x="2080300" y="1898925"/>
            <a:ext cx="173400" cy="6729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9"/>
          <p:cNvSpPr/>
          <p:nvPr/>
        </p:nvSpPr>
        <p:spPr>
          <a:xfrm>
            <a:off x="4479750" y="1898925"/>
            <a:ext cx="173400" cy="6729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3" name="Google Shape;183;p19"/>
          <p:cNvCxnSpPr>
            <a:stCxn id="182" idx="2"/>
            <a:endCxn id="181" idx="2"/>
          </p:cNvCxnSpPr>
          <p:nvPr/>
        </p:nvCxnSpPr>
        <p:spPr>
          <a:xfrm rot="10800000">
            <a:off x="2167050" y="2571825"/>
            <a:ext cx="2399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Dot"/>
            <a:round/>
            <a:headEnd len="med" w="med" type="none"/>
            <a:tailEnd len="med" w="med" type="triangle"/>
          </a:ln>
        </p:spPr>
      </p:cxnSp>
      <p:cxnSp>
        <p:nvCxnSpPr>
          <p:cNvPr id="184" name="Google Shape;184;p19"/>
          <p:cNvCxnSpPr>
            <a:stCxn id="181" idx="0"/>
            <a:endCxn id="182" idx="0"/>
          </p:cNvCxnSpPr>
          <p:nvPr/>
        </p:nvCxnSpPr>
        <p:spPr>
          <a:xfrm>
            <a:off x="2167000" y="1898925"/>
            <a:ext cx="2399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5" name="Google Shape;185;p19"/>
          <p:cNvSpPr txBox="1"/>
          <p:nvPr/>
        </p:nvSpPr>
        <p:spPr>
          <a:xfrm>
            <a:off x="2766675" y="1560225"/>
            <a:ext cx="1019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Request token</a:t>
            </a:r>
            <a:endParaRPr sz="1000"/>
          </a:p>
        </p:txBody>
      </p:sp>
      <p:sp>
        <p:nvSpPr>
          <p:cNvPr id="186" name="Google Shape;186;p19"/>
          <p:cNvSpPr txBox="1"/>
          <p:nvPr/>
        </p:nvSpPr>
        <p:spPr>
          <a:xfrm>
            <a:off x="2976525" y="2571825"/>
            <a:ext cx="599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token</a:t>
            </a:r>
            <a:endParaRPr sz="1000"/>
          </a:p>
        </p:txBody>
      </p:sp>
      <p:sp>
        <p:nvSpPr>
          <p:cNvPr id="187" name="Google Shape;187;p19"/>
          <p:cNvSpPr/>
          <p:nvPr/>
        </p:nvSpPr>
        <p:spPr>
          <a:xfrm>
            <a:off x="2091700" y="3401025"/>
            <a:ext cx="173400" cy="12702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9"/>
          <p:cNvSpPr/>
          <p:nvPr/>
        </p:nvSpPr>
        <p:spPr>
          <a:xfrm>
            <a:off x="7205150" y="3401025"/>
            <a:ext cx="173400" cy="12702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9"/>
          <p:cNvSpPr/>
          <p:nvPr/>
        </p:nvSpPr>
        <p:spPr>
          <a:xfrm>
            <a:off x="4485300" y="3721575"/>
            <a:ext cx="173400" cy="5106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0" name="Google Shape;190;p19"/>
          <p:cNvCxnSpPr>
            <a:stCxn id="187" idx="0"/>
            <a:endCxn id="188" idx="0"/>
          </p:cNvCxnSpPr>
          <p:nvPr/>
        </p:nvCxnSpPr>
        <p:spPr>
          <a:xfrm>
            <a:off x="2178400" y="3401025"/>
            <a:ext cx="5113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1" name="Google Shape;191;p19"/>
          <p:cNvSpPr txBox="1"/>
          <p:nvPr/>
        </p:nvSpPr>
        <p:spPr>
          <a:xfrm>
            <a:off x="3652650" y="3115275"/>
            <a:ext cx="1838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Request resource with token</a:t>
            </a:r>
            <a:endParaRPr sz="1000"/>
          </a:p>
        </p:txBody>
      </p:sp>
      <p:cxnSp>
        <p:nvCxnSpPr>
          <p:cNvPr id="192" name="Google Shape;192;p19"/>
          <p:cNvCxnSpPr>
            <a:endCxn id="189" idx="0"/>
          </p:cNvCxnSpPr>
          <p:nvPr/>
        </p:nvCxnSpPr>
        <p:spPr>
          <a:xfrm rot="10800000">
            <a:off x="4572000" y="3721575"/>
            <a:ext cx="2633400" cy="28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3" name="Google Shape;193;p19"/>
          <p:cNvSpPr txBox="1"/>
          <p:nvPr/>
        </p:nvSpPr>
        <p:spPr>
          <a:xfrm>
            <a:off x="4996375" y="3673725"/>
            <a:ext cx="1586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Authenticate &amp; Authorize</a:t>
            </a:r>
            <a:endParaRPr sz="1000"/>
          </a:p>
        </p:txBody>
      </p:sp>
      <p:cxnSp>
        <p:nvCxnSpPr>
          <p:cNvPr id="194" name="Google Shape;194;p19"/>
          <p:cNvCxnSpPr>
            <a:stCxn id="189" idx="2"/>
          </p:cNvCxnSpPr>
          <p:nvPr/>
        </p:nvCxnSpPr>
        <p:spPr>
          <a:xfrm>
            <a:off x="4572000" y="4232175"/>
            <a:ext cx="2615400" cy="1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Dot"/>
            <a:round/>
            <a:headEnd len="med" w="med" type="none"/>
            <a:tailEnd len="med" w="med" type="triangle"/>
          </a:ln>
        </p:spPr>
      </p:cxnSp>
      <p:sp>
        <p:nvSpPr>
          <p:cNvPr id="195" name="Google Shape;195;p19"/>
          <p:cNvSpPr txBox="1"/>
          <p:nvPr/>
        </p:nvSpPr>
        <p:spPr>
          <a:xfrm>
            <a:off x="4996375" y="4232175"/>
            <a:ext cx="1784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Authenticated &amp; Authorized</a:t>
            </a:r>
            <a:endParaRPr sz="1000"/>
          </a:p>
        </p:txBody>
      </p:sp>
      <p:cxnSp>
        <p:nvCxnSpPr>
          <p:cNvPr id="196" name="Google Shape;196;p19"/>
          <p:cNvCxnSpPr>
            <a:stCxn id="188" idx="2"/>
            <a:endCxn id="187" idx="2"/>
          </p:cNvCxnSpPr>
          <p:nvPr/>
        </p:nvCxnSpPr>
        <p:spPr>
          <a:xfrm rot="10800000">
            <a:off x="2178350" y="4671225"/>
            <a:ext cx="5113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Dot"/>
            <a:round/>
            <a:headEnd len="med" w="med" type="none"/>
            <a:tailEnd len="med" w="med" type="triangle"/>
          </a:ln>
        </p:spPr>
      </p:cxnSp>
      <p:sp>
        <p:nvSpPr>
          <p:cNvPr id="197" name="Google Shape;197;p19"/>
          <p:cNvSpPr txBox="1"/>
          <p:nvPr/>
        </p:nvSpPr>
        <p:spPr>
          <a:xfrm>
            <a:off x="3876600" y="4671225"/>
            <a:ext cx="1379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Resource Response</a:t>
            </a:r>
            <a:endParaRPr sz="1000"/>
          </a:p>
        </p:txBody>
      </p:sp>
      <p:sp>
        <p:nvSpPr>
          <p:cNvPr id="198" name="Google Shape;198;p19"/>
          <p:cNvSpPr txBox="1"/>
          <p:nvPr/>
        </p:nvSpPr>
        <p:spPr>
          <a:xfrm>
            <a:off x="2189725" y="335075"/>
            <a:ext cx="511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Client being UI Application or Postman</a:t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0"/>
          <p:cNvSpPr/>
          <p:nvPr/>
        </p:nvSpPr>
        <p:spPr>
          <a:xfrm>
            <a:off x="2743200" y="790150"/>
            <a:ext cx="1453500" cy="5106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Client Server</a:t>
            </a:r>
            <a:endParaRPr sz="1200"/>
          </a:p>
        </p:txBody>
      </p:sp>
      <p:sp>
        <p:nvSpPr>
          <p:cNvPr id="204" name="Google Shape;204;p20"/>
          <p:cNvSpPr/>
          <p:nvPr/>
        </p:nvSpPr>
        <p:spPr>
          <a:xfrm>
            <a:off x="4785647" y="790150"/>
            <a:ext cx="1453500" cy="5106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Authentication Server</a:t>
            </a:r>
            <a:endParaRPr sz="1200"/>
          </a:p>
        </p:txBody>
      </p:sp>
      <p:sp>
        <p:nvSpPr>
          <p:cNvPr id="205" name="Google Shape;205;p20"/>
          <p:cNvSpPr/>
          <p:nvPr/>
        </p:nvSpPr>
        <p:spPr>
          <a:xfrm>
            <a:off x="7075864" y="790150"/>
            <a:ext cx="1453500" cy="5106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Resource Server</a:t>
            </a:r>
            <a:endParaRPr sz="1200"/>
          </a:p>
        </p:txBody>
      </p:sp>
      <p:cxnSp>
        <p:nvCxnSpPr>
          <p:cNvPr id="206" name="Google Shape;206;p20"/>
          <p:cNvCxnSpPr>
            <a:stCxn id="203" idx="2"/>
          </p:cNvCxnSpPr>
          <p:nvPr/>
        </p:nvCxnSpPr>
        <p:spPr>
          <a:xfrm>
            <a:off x="3469950" y="1300750"/>
            <a:ext cx="25500" cy="3534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207" name="Google Shape;207;p20"/>
          <p:cNvCxnSpPr>
            <a:stCxn id="204" idx="2"/>
          </p:cNvCxnSpPr>
          <p:nvPr/>
        </p:nvCxnSpPr>
        <p:spPr>
          <a:xfrm>
            <a:off x="5512397" y="1300750"/>
            <a:ext cx="0" cy="3525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208" name="Google Shape;208;p20"/>
          <p:cNvCxnSpPr>
            <a:stCxn id="205" idx="2"/>
          </p:cNvCxnSpPr>
          <p:nvPr/>
        </p:nvCxnSpPr>
        <p:spPr>
          <a:xfrm>
            <a:off x="7802614" y="1300750"/>
            <a:ext cx="25500" cy="3525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209" name="Google Shape;209;p20"/>
          <p:cNvSpPr/>
          <p:nvPr/>
        </p:nvSpPr>
        <p:spPr>
          <a:xfrm>
            <a:off x="3393775" y="1898925"/>
            <a:ext cx="153000" cy="27723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0"/>
          <p:cNvSpPr/>
          <p:nvPr/>
        </p:nvSpPr>
        <p:spPr>
          <a:xfrm>
            <a:off x="5431502" y="1898925"/>
            <a:ext cx="153000" cy="6729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1" name="Google Shape;211;p20"/>
          <p:cNvCxnSpPr>
            <a:stCxn id="210" idx="2"/>
          </p:cNvCxnSpPr>
          <p:nvPr/>
        </p:nvCxnSpPr>
        <p:spPr>
          <a:xfrm flipH="1">
            <a:off x="3555602" y="2571825"/>
            <a:ext cx="1952400" cy="4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Dot"/>
            <a:round/>
            <a:headEnd len="med" w="med" type="none"/>
            <a:tailEnd len="med" w="med" type="triangle"/>
          </a:ln>
        </p:spPr>
      </p:cxnSp>
      <p:cxnSp>
        <p:nvCxnSpPr>
          <p:cNvPr id="212" name="Google Shape;212;p20"/>
          <p:cNvCxnSpPr>
            <a:stCxn id="209" idx="0"/>
            <a:endCxn id="210" idx="0"/>
          </p:cNvCxnSpPr>
          <p:nvPr/>
        </p:nvCxnSpPr>
        <p:spPr>
          <a:xfrm>
            <a:off x="3470275" y="1898925"/>
            <a:ext cx="2037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3" name="Google Shape;213;p20"/>
          <p:cNvSpPr txBox="1"/>
          <p:nvPr/>
        </p:nvSpPr>
        <p:spPr>
          <a:xfrm>
            <a:off x="3976675" y="1560225"/>
            <a:ext cx="1006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Request token</a:t>
            </a:r>
            <a:endParaRPr sz="1000"/>
          </a:p>
        </p:txBody>
      </p:sp>
      <p:sp>
        <p:nvSpPr>
          <p:cNvPr id="214" name="Google Shape;214;p20"/>
          <p:cNvSpPr txBox="1"/>
          <p:nvPr/>
        </p:nvSpPr>
        <p:spPr>
          <a:xfrm>
            <a:off x="4154888" y="2571825"/>
            <a:ext cx="51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token</a:t>
            </a:r>
            <a:endParaRPr sz="1000"/>
          </a:p>
        </p:txBody>
      </p:sp>
      <p:sp>
        <p:nvSpPr>
          <p:cNvPr id="215" name="Google Shape;215;p20"/>
          <p:cNvSpPr/>
          <p:nvPr/>
        </p:nvSpPr>
        <p:spPr>
          <a:xfrm>
            <a:off x="7746050" y="3401025"/>
            <a:ext cx="153000" cy="12702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0"/>
          <p:cNvSpPr/>
          <p:nvPr/>
        </p:nvSpPr>
        <p:spPr>
          <a:xfrm>
            <a:off x="5436216" y="3721575"/>
            <a:ext cx="153000" cy="5106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7" name="Google Shape;217;p20"/>
          <p:cNvCxnSpPr>
            <a:stCxn id="218" idx="0"/>
            <a:endCxn id="215" idx="0"/>
          </p:cNvCxnSpPr>
          <p:nvPr/>
        </p:nvCxnSpPr>
        <p:spPr>
          <a:xfrm>
            <a:off x="3490850" y="3401025"/>
            <a:ext cx="4331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9" name="Google Shape;219;p20"/>
          <p:cNvSpPr txBox="1"/>
          <p:nvPr/>
        </p:nvSpPr>
        <p:spPr>
          <a:xfrm>
            <a:off x="4729073" y="3115275"/>
            <a:ext cx="1856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Request resource with token</a:t>
            </a:r>
            <a:endParaRPr sz="1000"/>
          </a:p>
        </p:txBody>
      </p:sp>
      <p:cxnSp>
        <p:nvCxnSpPr>
          <p:cNvPr id="220" name="Google Shape;220;p20"/>
          <p:cNvCxnSpPr>
            <a:endCxn id="216" idx="0"/>
          </p:cNvCxnSpPr>
          <p:nvPr/>
        </p:nvCxnSpPr>
        <p:spPr>
          <a:xfrm rot="10800000">
            <a:off x="5512716" y="3721575"/>
            <a:ext cx="2244000" cy="28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1" name="Google Shape;221;p20"/>
          <p:cNvSpPr txBox="1"/>
          <p:nvPr/>
        </p:nvSpPr>
        <p:spPr>
          <a:xfrm>
            <a:off x="5870251" y="3673725"/>
            <a:ext cx="1587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Authenticate &amp; Authorize</a:t>
            </a:r>
            <a:endParaRPr sz="1000"/>
          </a:p>
        </p:txBody>
      </p:sp>
      <p:cxnSp>
        <p:nvCxnSpPr>
          <p:cNvPr id="222" name="Google Shape;222;p20"/>
          <p:cNvCxnSpPr>
            <a:stCxn id="216" idx="2"/>
          </p:cNvCxnSpPr>
          <p:nvPr/>
        </p:nvCxnSpPr>
        <p:spPr>
          <a:xfrm>
            <a:off x="5512716" y="4232175"/>
            <a:ext cx="2218500" cy="1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Dot"/>
            <a:round/>
            <a:headEnd len="med" w="med" type="none"/>
            <a:tailEnd len="med" w="med" type="triangle"/>
          </a:ln>
        </p:spPr>
      </p:cxnSp>
      <p:sp>
        <p:nvSpPr>
          <p:cNvPr id="223" name="Google Shape;223;p20"/>
          <p:cNvSpPr txBox="1"/>
          <p:nvPr/>
        </p:nvSpPr>
        <p:spPr>
          <a:xfrm>
            <a:off x="5703450" y="4232175"/>
            <a:ext cx="1856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Authenticated &amp; Authorized</a:t>
            </a:r>
            <a:endParaRPr sz="1000"/>
          </a:p>
        </p:txBody>
      </p:sp>
      <p:cxnSp>
        <p:nvCxnSpPr>
          <p:cNvPr id="224" name="Google Shape;224;p20"/>
          <p:cNvCxnSpPr>
            <a:stCxn id="215" idx="2"/>
            <a:endCxn id="218" idx="2"/>
          </p:cNvCxnSpPr>
          <p:nvPr/>
        </p:nvCxnSpPr>
        <p:spPr>
          <a:xfrm rot="10800000">
            <a:off x="3480050" y="4671225"/>
            <a:ext cx="4342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Dot"/>
            <a:round/>
            <a:headEnd len="med" w="med" type="none"/>
            <a:tailEnd len="med" w="med" type="triangle"/>
          </a:ln>
        </p:spPr>
      </p:cxnSp>
      <p:sp>
        <p:nvSpPr>
          <p:cNvPr id="225" name="Google Shape;225;p20"/>
          <p:cNvSpPr txBox="1"/>
          <p:nvPr/>
        </p:nvSpPr>
        <p:spPr>
          <a:xfrm>
            <a:off x="4919274" y="4671225"/>
            <a:ext cx="1587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Resource Response</a:t>
            </a:r>
            <a:endParaRPr sz="1000"/>
          </a:p>
        </p:txBody>
      </p:sp>
      <p:sp>
        <p:nvSpPr>
          <p:cNvPr id="226" name="Google Shape;226;p20"/>
          <p:cNvSpPr/>
          <p:nvPr/>
        </p:nvSpPr>
        <p:spPr>
          <a:xfrm>
            <a:off x="483925" y="790150"/>
            <a:ext cx="1453500" cy="5106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UI Application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Postman</a:t>
            </a:r>
            <a:endParaRPr sz="1200"/>
          </a:p>
        </p:txBody>
      </p:sp>
      <p:cxnSp>
        <p:nvCxnSpPr>
          <p:cNvPr id="227" name="Google Shape;227;p20"/>
          <p:cNvCxnSpPr>
            <a:stCxn id="226" idx="2"/>
          </p:cNvCxnSpPr>
          <p:nvPr/>
        </p:nvCxnSpPr>
        <p:spPr>
          <a:xfrm>
            <a:off x="1210675" y="1300750"/>
            <a:ext cx="25500" cy="3534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228" name="Google Shape;228;p20"/>
          <p:cNvSpPr/>
          <p:nvPr/>
        </p:nvSpPr>
        <p:spPr>
          <a:xfrm>
            <a:off x="1134500" y="1898925"/>
            <a:ext cx="153000" cy="27723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9" name="Google Shape;229;p20"/>
          <p:cNvCxnSpPr>
            <a:stCxn id="228" idx="0"/>
            <a:endCxn id="209" idx="0"/>
          </p:cNvCxnSpPr>
          <p:nvPr/>
        </p:nvCxnSpPr>
        <p:spPr>
          <a:xfrm>
            <a:off x="1211000" y="1898925"/>
            <a:ext cx="2259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0" name="Google Shape;230;p20"/>
          <p:cNvCxnSpPr>
            <a:stCxn id="209" idx="2"/>
            <a:endCxn id="228" idx="2"/>
          </p:cNvCxnSpPr>
          <p:nvPr/>
        </p:nvCxnSpPr>
        <p:spPr>
          <a:xfrm rot="10800000">
            <a:off x="1210975" y="4671225"/>
            <a:ext cx="2259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Dot"/>
            <a:round/>
            <a:headEnd len="med" w="med" type="none"/>
            <a:tailEnd len="med" w="med" type="triangle"/>
          </a:ln>
        </p:spPr>
      </p:cxnSp>
      <p:sp>
        <p:nvSpPr>
          <p:cNvPr id="231" name="Google Shape;231;p20"/>
          <p:cNvSpPr txBox="1"/>
          <p:nvPr/>
        </p:nvSpPr>
        <p:spPr>
          <a:xfrm>
            <a:off x="2189725" y="335075"/>
            <a:ext cx="511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Client being Client Server</a:t>
            </a:r>
            <a:endParaRPr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1"/>
          <p:cNvSpPr/>
          <p:nvPr/>
        </p:nvSpPr>
        <p:spPr>
          <a:xfrm>
            <a:off x="6663500" y="790150"/>
            <a:ext cx="1705500" cy="5106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Authentication Server</a:t>
            </a:r>
            <a:endParaRPr sz="1200"/>
          </a:p>
        </p:txBody>
      </p:sp>
      <p:sp>
        <p:nvSpPr>
          <p:cNvPr id="237" name="Google Shape;237;p21"/>
          <p:cNvSpPr/>
          <p:nvPr/>
        </p:nvSpPr>
        <p:spPr>
          <a:xfrm>
            <a:off x="1784225" y="790150"/>
            <a:ext cx="3212100" cy="5106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Resource Server</a:t>
            </a:r>
            <a:endParaRPr sz="1200"/>
          </a:p>
        </p:txBody>
      </p:sp>
      <p:cxnSp>
        <p:nvCxnSpPr>
          <p:cNvPr id="238" name="Google Shape;238;p21"/>
          <p:cNvCxnSpPr>
            <a:stCxn id="239" idx="2"/>
          </p:cNvCxnSpPr>
          <p:nvPr/>
        </p:nvCxnSpPr>
        <p:spPr>
          <a:xfrm>
            <a:off x="2167000" y="1300750"/>
            <a:ext cx="22800" cy="3534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240" name="Google Shape;240;p21"/>
          <p:cNvCxnSpPr>
            <a:stCxn id="236" idx="2"/>
          </p:cNvCxnSpPr>
          <p:nvPr/>
        </p:nvCxnSpPr>
        <p:spPr>
          <a:xfrm flipH="1">
            <a:off x="7514150" y="1300750"/>
            <a:ext cx="2100" cy="3525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241" name="Google Shape;241;p21"/>
          <p:cNvCxnSpPr/>
          <p:nvPr/>
        </p:nvCxnSpPr>
        <p:spPr>
          <a:xfrm>
            <a:off x="4441325" y="1295475"/>
            <a:ext cx="8400" cy="353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242" name="Google Shape;242;p21"/>
          <p:cNvSpPr/>
          <p:nvPr/>
        </p:nvSpPr>
        <p:spPr>
          <a:xfrm>
            <a:off x="2080300" y="1898925"/>
            <a:ext cx="173400" cy="6729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1"/>
          <p:cNvSpPr/>
          <p:nvPr/>
        </p:nvSpPr>
        <p:spPr>
          <a:xfrm>
            <a:off x="7424000" y="1898925"/>
            <a:ext cx="173400" cy="6729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4" name="Google Shape;244;p21"/>
          <p:cNvCxnSpPr>
            <a:stCxn id="243" idx="2"/>
            <a:endCxn id="242" idx="2"/>
          </p:cNvCxnSpPr>
          <p:nvPr/>
        </p:nvCxnSpPr>
        <p:spPr>
          <a:xfrm rot="10800000">
            <a:off x="2167100" y="2571825"/>
            <a:ext cx="5343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Dot"/>
            <a:round/>
            <a:headEnd len="med" w="med" type="none"/>
            <a:tailEnd len="med" w="med" type="triangle"/>
          </a:ln>
        </p:spPr>
      </p:cxnSp>
      <p:cxnSp>
        <p:nvCxnSpPr>
          <p:cNvPr id="245" name="Google Shape;245;p21"/>
          <p:cNvCxnSpPr>
            <a:stCxn id="242" idx="0"/>
            <a:endCxn id="243" idx="0"/>
          </p:cNvCxnSpPr>
          <p:nvPr/>
        </p:nvCxnSpPr>
        <p:spPr>
          <a:xfrm>
            <a:off x="2167000" y="1898925"/>
            <a:ext cx="5343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6" name="Google Shape;246;p21"/>
          <p:cNvSpPr txBox="1"/>
          <p:nvPr/>
        </p:nvSpPr>
        <p:spPr>
          <a:xfrm>
            <a:off x="4537250" y="1560225"/>
            <a:ext cx="1019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Request token</a:t>
            </a:r>
            <a:endParaRPr sz="1000"/>
          </a:p>
        </p:txBody>
      </p:sp>
      <p:sp>
        <p:nvSpPr>
          <p:cNvPr id="247" name="Google Shape;247;p21"/>
          <p:cNvSpPr txBox="1"/>
          <p:nvPr/>
        </p:nvSpPr>
        <p:spPr>
          <a:xfrm>
            <a:off x="4747100" y="2533900"/>
            <a:ext cx="599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token</a:t>
            </a:r>
            <a:endParaRPr sz="1000"/>
          </a:p>
        </p:txBody>
      </p:sp>
      <p:sp>
        <p:nvSpPr>
          <p:cNvPr id="248" name="Google Shape;248;p21"/>
          <p:cNvSpPr/>
          <p:nvPr/>
        </p:nvSpPr>
        <p:spPr>
          <a:xfrm>
            <a:off x="2091700" y="3401025"/>
            <a:ext cx="173400" cy="12702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1"/>
          <p:cNvSpPr/>
          <p:nvPr/>
        </p:nvSpPr>
        <p:spPr>
          <a:xfrm>
            <a:off x="4339950" y="3401025"/>
            <a:ext cx="173400" cy="12702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1"/>
          <p:cNvSpPr/>
          <p:nvPr/>
        </p:nvSpPr>
        <p:spPr>
          <a:xfrm>
            <a:off x="7429550" y="3721575"/>
            <a:ext cx="173400" cy="6045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1" name="Google Shape;251;p21"/>
          <p:cNvCxnSpPr>
            <a:stCxn id="248" idx="0"/>
            <a:endCxn id="249" idx="0"/>
          </p:cNvCxnSpPr>
          <p:nvPr/>
        </p:nvCxnSpPr>
        <p:spPr>
          <a:xfrm>
            <a:off x="2178400" y="3401025"/>
            <a:ext cx="2248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2" name="Google Shape;252;p21"/>
          <p:cNvSpPr txBox="1"/>
          <p:nvPr/>
        </p:nvSpPr>
        <p:spPr>
          <a:xfrm>
            <a:off x="2356875" y="2986425"/>
            <a:ext cx="1838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Request resource with token</a:t>
            </a:r>
            <a:endParaRPr sz="1000"/>
          </a:p>
        </p:txBody>
      </p:sp>
      <p:sp>
        <p:nvSpPr>
          <p:cNvPr id="253" name="Google Shape;253;p21"/>
          <p:cNvSpPr txBox="1"/>
          <p:nvPr/>
        </p:nvSpPr>
        <p:spPr>
          <a:xfrm>
            <a:off x="4996375" y="3673725"/>
            <a:ext cx="1586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Authenticate &amp; Authorize</a:t>
            </a:r>
            <a:endParaRPr sz="1000"/>
          </a:p>
        </p:txBody>
      </p:sp>
      <p:sp>
        <p:nvSpPr>
          <p:cNvPr id="254" name="Google Shape;254;p21"/>
          <p:cNvSpPr txBox="1"/>
          <p:nvPr/>
        </p:nvSpPr>
        <p:spPr>
          <a:xfrm>
            <a:off x="4996375" y="4315575"/>
            <a:ext cx="1784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Authenticated &amp; Authorized</a:t>
            </a:r>
            <a:endParaRPr sz="1000"/>
          </a:p>
        </p:txBody>
      </p:sp>
      <p:cxnSp>
        <p:nvCxnSpPr>
          <p:cNvPr id="255" name="Google Shape;255;p21"/>
          <p:cNvCxnSpPr>
            <a:stCxn id="249" idx="2"/>
            <a:endCxn id="248" idx="2"/>
          </p:cNvCxnSpPr>
          <p:nvPr/>
        </p:nvCxnSpPr>
        <p:spPr>
          <a:xfrm rot="10800000">
            <a:off x="2178450" y="4671225"/>
            <a:ext cx="2248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Dot"/>
            <a:round/>
            <a:headEnd len="med" w="med" type="none"/>
            <a:tailEnd len="med" w="med" type="triangle"/>
          </a:ln>
        </p:spPr>
      </p:cxnSp>
      <p:sp>
        <p:nvSpPr>
          <p:cNvPr id="256" name="Google Shape;256;p21"/>
          <p:cNvSpPr txBox="1"/>
          <p:nvPr/>
        </p:nvSpPr>
        <p:spPr>
          <a:xfrm>
            <a:off x="3876600" y="4671225"/>
            <a:ext cx="1379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Resource Response</a:t>
            </a:r>
            <a:endParaRPr sz="1000"/>
          </a:p>
        </p:txBody>
      </p:sp>
      <p:sp>
        <p:nvSpPr>
          <p:cNvPr id="257" name="Google Shape;257;p21"/>
          <p:cNvSpPr txBox="1"/>
          <p:nvPr/>
        </p:nvSpPr>
        <p:spPr>
          <a:xfrm>
            <a:off x="2189725" y="335075"/>
            <a:ext cx="511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Client being Swagger UI within Resource Server</a:t>
            </a:r>
            <a:endParaRPr b="1"/>
          </a:p>
        </p:txBody>
      </p:sp>
      <p:cxnSp>
        <p:nvCxnSpPr>
          <p:cNvPr id="258" name="Google Shape;258;p21"/>
          <p:cNvCxnSpPr>
            <a:endCxn id="250" idx="0"/>
          </p:cNvCxnSpPr>
          <p:nvPr/>
        </p:nvCxnSpPr>
        <p:spPr>
          <a:xfrm flipH="1" rot="10800000">
            <a:off x="4537250" y="3721575"/>
            <a:ext cx="2979000" cy="6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9" name="Google Shape;259;p21"/>
          <p:cNvCxnSpPr>
            <a:stCxn id="250" idx="2"/>
          </p:cNvCxnSpPr>
          <p:nvPr/>
        </p:nvCxnSpPr>
        <p:spPr>
          <a:xfrm rot="10800000">
            <a:off x="4484150" y="4315575"/>
            <a:ext cx="3032100" cy="10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Dot"/>
            <a:round/>
            <a:headEnd len="med" w="med" type="none"/>
            <a:tailEnd len="med" w="med" type="triangle"/>
          </a:ln>
        </p:spPr>
      </p:cxnSp>
      <p:sp>
        <p:nvSpPr>
          <p:cNvPr id="260" name="Google Shape;260;p21"/>
          <p:cNvSpPr txBox="1"/>
          <p:nvPr/>
        </p:nvSpPr>
        <p:spPr>
          <a:xfrm>
            <a:off x="1586200" y="4743300"/>
            <a:ext cx="1184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Swagger UI</a:t>
            </a:r>
            <a:endParaRPr b="1" sz="1200"/>
          </a:p>
        </p:txBody>
      </p:sp>
      <p:sp>
        <p:nvSpPr>
          <p:cNvPr id="261" name="Google Shape;261;p21"/>
          <p:cNvSpPr/>
          <p:nvPr/>
        </p:nvSpPr>
        <p:spPr>
          <a:xfrm>
            <a:off x="766150" y="2520675"/>
            <a:ext cx="2801700" cy="1270200"/>
          </a:xfrm>
          <a:prstGeom prst="horizontalScroll">
            <a:avLst>
              <a:gd fmla="val 12500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Spring Boot 3.0+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s</a:t>
            </a:r>
            <a:r>
              <a:rPr b="1" lang="en" sz="1000"/>
              <a:t>pringdoc-openapi-starter-webmvc-ui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Spring Boot &lt; 3.0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springdoc-openapi-ui</a:t>
            </a:r>
            <a:endParaRPr b="1" sz="1000"/>
          </a:p>
        </p:txBody>
      </p:sp>
      <p:sp>
        <p:nvSpPr>
          <p:cNvPr id="262" name="Google Shape;262;p21"/>
          <p:cNvSpPr/>
          <p:nvPr/>
        </p:nvSpPr>
        <p:spPr>
          <a:xfrm>
            <a:off x="1042900" y="2691525"/>
            <a:ext cx="2248200" cy="928500"/>
          </a:xfrm>
          <a:prstGeom prst="horizontalScroll">
            <a:avLst>
              <a:gd fmla="val 12500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Quarkus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quarkus-smallrye-openapi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