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dd8e73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dd8e73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8e7314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dd8e7314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d8e7314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dd8e7314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dd8e73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dd8e73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dd8e731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dd8e731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d8e7314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dd8e731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d8e731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d8e731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dd8e7314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dd8e731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dd8e731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dd8e731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d8e7314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dd8e7314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dd8e73148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dd8e7314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dd8e734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dd8e734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57" name="Google Shape;57;p13"/>
          <p:cNvCxnSpPr>
            <a:stCxn id="54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5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6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47975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2"/>
            <a:endCxn id="60" idx="2"/>
          </p:cNvCxnSpPr>
          <p:nvPr/>
        </p:nvCxnSpPr>
        <p:spPr>
          <a:xfrm rot="10800000">
            <a:off x="2167050" y="25718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0"/>
            <a:endCxn id="61" idx="0"/>
          </p:cNvCxnSpPr>
          <p:nvPr/>
        </p:nvCxnSpPr>
        <p:spPr>
          <a:xfrm>
            <a:off x="2167000" y="18989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2766675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2976525" y="2571825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485300" y="3721575"/>
            <a:ext cx="1734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>
            <a:stCxn id="66" idx="0"/>
            <a:endCxn id="67" idx="0"/>
          </p:cNvCxnSpPr>
          <p:nvPr/>
        </p:nvCxnSpPr>
        <p:spPr>
          <a:xfrm>
            <a:off x="2178400" y="34010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3652650" y="311527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71" name="Google Shape;71;p13"/>
          <p:cNvCxnSpPr>
            <a:endCxn id="68" idx="0"/>
          </p:cNvCxnSpPr>
          <p:nvPr/>
        </p:nvCxnSpPr>
        <p:spPr>
          <a:xfrm rot="10800000">
            <a:off x="4572000" y="3721575"/>
            <a:ext cx="2633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cxnSp>
        <p:nvCxnSpPr>
          <p:cNvPr id="73" name="Google Shape;73;p13"/>
          <p:cNvCxnSpPr>
            <a:stCxn id="68" idx="2"/>
          </p:cNvCxnSpPr>
          <p:nvPr/>
        </p:nvCxnSpPr>
        <p:spPr>
          <a:xfrm>
            <a:off x="4572000" y="4232175"/>
            <a:ext cx="261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4897525" y="42321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cxnSp>
        <p:nvCxnSpPr>
          <p:cNvPr id="75" name="Google Shape;75;p13"/>
          <p:cNvCxnSpPr>
            <a:stCxn id="67" idx="2"/>
            <a:endCxn id="66" idx="2"/>
          </p:cNvCxnSpPr>
          <p:nvPr/>
        </p:nvCxnSpPr>
        <p:spPr>
          <a:xfrm rot="10800000">
            <a:off x="2178350" y="46712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1325650" y="319725"/>
            <a:ext cx="17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78" name="Google Shape;78;p13"/>
          <p:cNvSpPr txBox="1"/>
          <p:nvPr/>
        </p:nvSpPr>
        <p:spPr>
          <a:xfrm>
            <a:off x="3713700" y="319725"/>
            <a:ext cx="17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sp>
        <p:nvSpPr>
          <p:cNvPr id="79" name="Google Shape;79;p13"/>
          <p:cNvSpPr txBox="1"/>
          <p:nvPr/>
        </p:nvSpPr>
        <p:spPr>
          <a:xfrm>
            <a:off x="6416000" y="319725"/>
            <a:ext cx="17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Spring Boot 3 App</a:t>
            </a:r>
            <a:endParaRPr b="1" sz="1200"/>
          </a:p>
        </p:txBody>
      </p:sp>
      <p:sp>
        <p:nvSpPr>
          <p:cNvPr id="80" name="Google Shape;80;p13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312" name="Google Shape;312;p22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313" name="Google Shape;313;p22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314" name="Google Shape;314;p22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316" name="Google Shape;316;p22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317" name="Google Shape;317;p22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318" name="Google Shape;318;p22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endCxn id="311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313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322" name="Google Shape;322;p22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323" name="Google Shape;323;p22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324" name="Google Shape;324;p22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325" name="Google Shape;325;p22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326" name="Google Shape;326;p22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327" name="Google Shape;327;p22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2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2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2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2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2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2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2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2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2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2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2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2"/>
          <p:cNvSpPr txBox="1"/>
          <p:nvPr/>
        </p:nvSpPr>
        <p:spPr>
          <a:xfrm rot="-5400000">
            <a:off x="5264250" y="2403300"/>
            <a:ext cx="130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OpaqueToken</a:t>
            </a:r>
            <a:endParaRPr b="1" sz="1300"/>
          </a:p>
        </p:txBody>
      </p:sp>
      <p:sp>
        <p:nvSpPr>
          <p:cNvPr id="353" name="Google Shape;353;p22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  <p:sp>
        <p:nvSpPr>
          <p:cNvPr id="354" name="Google Shape;354;p22"/>
          <p:cNvSpPr txBox="1"/>
          <p:nvPr/>
        </p:nvSpPr>
        <p:spPr>
          <a:xfrm>
            <a:off x="2684263" y="2353600"/>
            <a:ext cx="2571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 is validated in Keycloak</a:t>
            </a:r>
            <a:endParaRPr b="1"/>
          </a:p>
        </p:txBody>
      </p:sp>
      <p:sp>
        <p:nvSpPr>
          <p:cNvPr id="355" name="Google Shape;355;p22"/>
          <p:cNvSpPr txBox="1"/>
          <p:nvPr/>
        </p:nvSpPr>
        <p:spPr>
          <a:xfrm>
            <a:off x="1878675" y="4749275"/>
            <a:ext cx="3582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OpaqueToken for authentication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361" name="Google Shape;361;p23"/>
          <p:cNvSpPr/>
          <p:nvPr/>
        </p:nvSpPr>
        <p:spPr>
          <a:xfrm rot="-5400000">
            <a:off x="5179850" y="1212350"/>
            <a:ext cx="3158700" cy="25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62" name="Google Shape;362;p23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363" name="Google Shape;363;p23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3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365" name="Google Shape;365;p23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366" name="Google Shape;366;p23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367" name="Google Shape;367;p23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>
            <a:endCxn id="360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3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3"/>
          <p:cNvCxnSpPr>
            <a:stCxn id="362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371" name="Google Shape;371;p23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372" name="Google Shape;372;p23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373" name="Google Shape;373;p23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374" name="Google Shape;374;p23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cxnSp>
        <p:nvCxnSpPr>
          <p:cNvPr id="375" name="Google Shape;375;p23"/>
          <p:cNvCxnSpPr/>
          <p:nvPr/>
        </p:nvCxnSpPr>
        <p:spPr>
          <a:xfrm>
            <a:off x="5689875" y="996675"/>
            <a:ext cx="0" cy="30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3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3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3"/>
          <p:cNvSpPr txBox="1"/>
          <p:nvPr/>
        </p:nvSpPr>
        <p:spPr>
          <a:xfrm rot="-5400000">
            <a:off x="5247375" y="2745725"/>
            <a:ext cx="130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OpaqueToken</a:t>
            </a:r>
            <a:endParaRPr b="1" sz="1300"/>
          </a:p>
        </p:txBody>
      </p:sp>
      <p:sp>
        <p:nvSpPr>
          <p:cNvPr id="399" name="Google Shape;399;p23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  <p:sp>
        <p:nvSpPr>
          <p:cNvPr id="400" name="Google Shape;400;p23"/>
          <p:cNvSpPr/>
          <p:nvPr/>
        </p:nvSpPr>
        <p:spPr>
          <a:xfrm>
            <a:off x="5892775" y="1631250"/>
            <a:ext cx="2082900" cy="67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SpringOpaqueTokenIntrospector</a:t>
            </a:r>
            <a:endParaRPr sz="1000"/>
          </a:p>
        </p:txBody>
      </p:sp>
      <p:cxnSp>
        <p:nvCxnSpPr>
          <p:cNvPr id="401" name="Google Shape;401;p23"/>
          <p:cNvCxnSpPr>
            <a:stCxn id="400" idx="1"/>
          </p:cNvCxnSpPr>
          <p:nvPr/>
        </p:nvCxnSpPr>
        <p:spPr>
          <a:xfrm flipH="1">
            <a:off x="5689975" y="1970250"/>
            <a:ext cx="202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2" name="Google Shape;402;p23"/>
          <p:cNvSpPr/>
          <p:nvPr/>
        </p:nvSpPr>
        <p:spPr>
          <a:xfrm>
            <a:off x="6028325" y="423475"/>
            <a:ext cx="2577900" cy="1019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 call to keycloak</a:t>
            </a:r>
            <a:endParaRPr sz="1100"/>
          </a:p>
        </p:txBody>
      </p:sp>
      <p:sp>
        <p:nvSpPr>
          <p:cNvPr id="403" name="Google Shape;403;p23"/>
          <p:cNvSpPr txBox="1"/>
          <p:nvPr/>
        </p:nvSpPr>
        <p:spPr>
          <a:xfrm>
            <a:off x="2461675" y="4749275"/>
            <a:ext cx="3582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OpaqueToken for authentication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idx="1" type="body"/>
          </p:nvPr>
        </p:nvSpPr>
        <p:spPr>
          <a:xfrm>
            <a:off x="250200" y="1622050"/>
            <a:ext cx="86436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value from property </a:t>
            </a:r>
            <a:r>
              <a:rPr b="1" lang="en" sz="1500"/>
              <a:t>spring.security.oauth2.resourceserver.opaquetoken.introspection-uri</a:t>
            </a:r>
            <a:r>
              <a:rPr lang="en" sz="1500"/>
              <a:t> as </a:t>
            </a:r>
            <a:r>
              <a:rPr b="1" lang="en" sz="1500"/>
              <a:t>introspectURI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value from property </a:t>
            </a:r>
            <a:r>
              <a:rPr b="1" lang="en" sz="1500"/>
              <a:t>spring.security.oauth2.resourceserver.opaquetoken.client-id</a:t>
            </a:r>
            <a:r>
              <a:rPr lang="en" sz="1500"/>
              <a:t> as </a:t>
            </a:r>
            <a:r>
              <a:rPr b="1" lang="en" sz="1500"/>
              <a:t>clientId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value from property </a:t>
            </a:r>
            <a:r>
              <a:rPr b="1" lang="en" sz="1500"/>
              <a:t>spring.security.oauth2.resourceserver.opaquetoken.client-secret</a:t>
            </a:r>
            <a:r>
              <a:rPr lang="en" sz="1500"/>
              <a:t> as </a:t>
            </a:r>
            <a:r>
              <a:rPr b="1" lang="en" sz="1500"/>
              <a:t>clientSecret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RestTemplate object, make an API call using </a:t>
            </a:r>
            <a:r>
              <a:rPr b="1" lang="en" sz="1500"/>
              <a:t>introspectURI</a:t>
            </a:r>
            <a:r>
              <a:rPr lang="en" sz="1500"/>
              <a:t>, </a:t>
            </a:r>
            <a:r>
              <a:rPr b="1" lang="en" sz="1500"/>
              <a:t>clientId</a:t>
            </a:r>
            <a:r>
              <a:rPr lang="en" sz="1500"/>
              <a:t>, and </a:t>
            </a:r>
            <a:r>
              <a:rPr b="1" lang="en" sz="1500"/>
              <a:t>clientSecret</a:t>
            </a:r>
            <a:r>
              <a:rPr lang="en" sz="1500"/>
              <a:t>.</a:t>
            </a:r>
            <a:endParaRPr sz="1500"/>
          </a:p>
        </p:txBody>
      </p:sp>
      <p:sp>
        <p:nvSpPr>
          <p:cNvPr id="409" name="Google Shape;409;p24"/>
          <p:cNvSpPr txBox="1"/>
          <p:nvPr/>
        </p:nvSpPr>
        <p:spPr>
          <a:xfrm>
            <a:off x="2677825" y="0"/>
            <a:ext cx="3150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SpringOpaqueTokenIntrospector</a:t>
            </a:r>
            <a:endParaRPr b="1" sz="1800"/>
          </a:p>
        </p:txBody>
      </p:sp>
      <p:sp>
        <p:nvSpPr>
          <p:cNvPr id="410" name="Google Shape;410;p24"/>
          <p:cNvSpPr txBox="1"/>
          <p:nvPr/>
        </p:nvSpPr>
        <p:spPr>
          <a:xfrm>
            <a:off x="2461675" y="4749275"/>
            <a:ext cx="3582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OpaqueToken for authentication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86" name="Google Shape;86;p14"/>
          <p:cNvSpPr/>
          <p:nvPr/>
        </p:nvSpPr>
        <p:spPr>
          <a:xfrm rot="-5400000">
            <a:off x="5030450" y="2205900"/>
            <a:ext cx="1611300" cy="73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Spring Boot 3 App</a:t>
            </a:r>
            <a:endParaRPr b="1" sz="1200"/>
          </a:p>
        </p:txBody>
      </p:sp>
      <p:sp>
        <p:nvSpPr>
          <p:cNvPr id="87" name="Google Shape;87;p14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88" name="Google Shape;88;p14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91" name="Google Shape;91;p14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92" name="Google Shape;92;p14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endCxn id="85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87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97" name="Google Shape;97;p14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98" name="Google Shape;98;p14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99" name="Google Shape;99;p14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5030450" y="2205900"/>
            <a:ext cx="1611300" cy="73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Security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Filter</a:t>
            </a:r>
            <a:endParaRPr b="1" sz="1200"/>
          </a:p>
        </p:txBody>
      </p:sp>
      <p:sp>
        <p:nvSpPr>
          <p:cNvPr id="107" name="Google Shape;107;p15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108" name="Google Shape;108;p15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11" name="Google Shape;111;p15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112" name="Google Shape;112;p15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endCxn id="105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7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117" name="Google Shape;117;p15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18" name="Google Shape;118;p15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119" name="Google Shape;119;p15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120" name="Google Shape;120;p15"/>
          <p:cNvSpPr/>
          <p:nvPr/>
        </p:nvSpPr>
        <p:spPr>
          <a:xfrm rot="-5400000">
            <a:off x="4599675" y="1864350"/>
            <a:ext cx="3156000" cy="141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Spring Boot 3 App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27" name="Google Shape;127;p16"/>
          <p:cNvSpPr/>
          <p:nvPr/>
        </p:nvSpPr>
        <p:spPr>
          <a:xfrm rot="-5400000">
            <a:off x="5030450" y="2205900"/>
            <a:ext cx="1611300" cy="73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128" name="Google Shape;128;p16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129" name="Google Shape;129;p16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32" name="Google Shape;132;p16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133" name="Google Shape;133;p16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endCxn id="126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8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138" name="Google Shape;138;p16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39" name="Google Shape;139;p16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140" name="Google Shape;140;p16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141" name="Google Shape;141;p16"/>
          <p:cNvSpPr/>
          <p:nvPr/>
        </p:nvSpPr>
        <p:spPr>
          <a:xfrm rot="-5400000">
            <a:off x="4568025" y="1201050"/>
            <a:ext cx="4545900" cy="274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Spring Boot 3 App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-5400000">
            <a:off x="4599675" y="1864350"/>
            <a:ext cx="3156000" cy="141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49" name="Google Shape;149;p17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150" name="Google Shape;150;p17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151" name="Google Shape;151;p17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54" name="Google Shape;154;p17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155" name="Google Shape;155;p17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endCxn id="148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7"/>
          <p:cNvCxnSpPr>
            <a:stCxn id="150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160" name="Google Shape;160;p17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61" name="Google Shape;161;p17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162" name="Google Shape;162;p17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163" name="Google Shape;163;p17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5677425" y="25717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7"/>
          <p:cNvSpPr txBox="1"/>
          <p:nvPr/>
        </p:nvSpPr>
        <p:spPr>
          <a:xfrm rot="-5400000">
            <a:off x="5453313" y="1770750"/>
            <a:ext cx="9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JWT</a:t>
            </a:r>
            <a:endParaRPr b="1" sz="1000"/>
          </a:p>
        </p:txBody>
      </p:sp>
      <p:sp>
        <p:nvSpPr>
          <p:cNvPr id="191" name="Google Shape;191;p17"/>
          <p:cNvSpPr txBox="1"/>
          <p:nvPr/>
        </p:nvSpPr>
        <p:spPr>
          <a:xfrm rot="-5400000">
            <a:off x="5386525" y="3297750"/>
            <a:ext cx="10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OpaqueToken</a:t>
            </a:r>
            <a:endParaRPr b="1" sz="1000"/>
          </a:p>
        </p:txBody>
      </p:sp>
      <p:sp>
        <p:nvSpPr>
          <p:cNvPr id="192" name="Google Shape;192;p17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  <p:sp>
        <p:nvSpPr>
          <p:cNvPr id="193" name="Google Shape;193;p17"/>
          <p:cNvSpPr txBox="1"/>
          <p:nvPr/>
        </p:nvSpPr>
        <p:spPr>
          <a:xfrm>
            <a:off x="2684263" y="2353600"/>
            <a:ext cx="2571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use either JWT or OpaqueToken but not both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199" name="Google Shape;199;p18"/>
          <p:cNvSpPr/>
          <p:nvPr/>
        </p:nvSpPr>
        <p:spPr>
          <a:xfrm rot="-5400000">
            <a:off x="4598300" y="1793900"/>
            <a:ext cx="3158700" cy="14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Oauth2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Resource</a:t>
            </a:r>
            <a:endParaRPr b="1" sz="1200"/>
          </a:p>
        </p:txBody>
      </p:sp>
      <p:sp>
        <p:nvSpPr>
          <p:cNvPr id="200" name="Google Shape;200;p18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201" name="Google Shape;201;p18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03" name="Google Shape;203;p18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204" name="Google Shape;204;p18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205" name="Google Shape;205;p18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8"/>
          <p:cNvCxnSpPr>
            <a:endCxn id="198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/>
          <p:nvPr/>
        </p:nvCxnSpPr>
        <p:spPr>
          <a:xfrm flipH="1">
            <a:off x="2296350" y="3258975"/>
            <a:ext cx="3212100" cy="9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8"/>
          <p:cNvCxnSpPr>
            <a:stCxn id="200" idx="3"/>
          </p:cNvCxnSpPr>
          <p:nvPr/>
        </p:nvCxnSpPr>
        <p:spPr>
          <a:xfrm flipH="1" rot="10800000">
            <a:off x="2317725" y="3013575"/>
            <a:ext cx="3180000" cy="9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210" name="Google Shape;210;p18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211" name="Google Shape;211;p18"/>
          <p:cNvSpPr txBox="1"/>
          <p:nvPr/>
        </p:nvSpPr>
        <p:spPr>
          <a:xfrm rot="-1106508">
            <a:off x="3459681" y="3659930"/>
            <a:ext cx="1586578" cy="3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</a:t>
            </a:r>
            <a:endParaRPr sz="1000"/>
          </a:p>
        </p:txBody>
      </p:sp>
      <p:sp>
        <p:nvSpPr>
          <p:cNvPr id="212" name="Google Shape;212;p18"/>
          <p:cNvSpPr txBox="1"/>
          <p:nvPr/>
        </p:nvSpPr>
        <p:spPr>
          <a:xfrm rot="-1016901">
            <a:off x="3001743" y="3168988"/>
            <a:ext cx="1784505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sp>
        <p:nvSpPr>
          <p:cNvPr id="213" name="Google Shape;213;p18"/>
          <p:cNvSpPr/>
          <p:nvPr/>
        </p:nvSpPr>
        <p:spPr>
          <a:xfrm rot="-5400000">
            <a:off x="4577025" y="1219200"/>
            <a:ext cx="4539600" cy="275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Security Filter</a:t>
            </a:r>
            <a:endParaRPr/>
          </a:p>
        </p:txBody>
      </p:sp>
      <p:cxnSp>
        <p:nvCxnSpPr>
          <p:cNvPr id="214" name="Google Shape;214;p18"/>
          <p:cNvCxnSpPr/>
          <p:nvPr/>
        </p:nvCxnSpPr>
        <p:spPr>
          <a:xfrm>
            <a:off x="5689875" y="932650"/>
            <a:ext cx="10800" cy="3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8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8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8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8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8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8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8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8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8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8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5487088" y="36610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5470238" y="37704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5487088" y="38799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8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8"/>
          <p:cNvCxnSpPr/>
          <p:nvPr/>
        </p:nvCxnSpPr>
        <p:spPr>
          <a:xfrm>
            <a:off x="6148725" y="922000"/>
            <a:ext cx="10800" cy="3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8"/>
          <p:cNvSpPr txBox="1"/>
          <p:nvPr/>
        </p:nvSpPr>
        <p:spPr>
          <a:xfrm rot="-5400000">
            <a:off x="5465838" y="2379300"/>
            <a:ext cx="9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JWT</a:t>
            </a:r>
            <a:endParaRPr b="1" sz="1300"/>
          </a:p>
        </p:txBody>
      </p:sp>
      <p:sp>
        <p:nvSpPr>
          <p:cNvPr id="240" name="Google Shape;240;p18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  <p:sp>
        <p:nvSpPr>
          <p:cNvPr id="241" name="Google Shape;241;p18"/>
          <p:cNvSpPr/>
          <p:nvPr/>
        </p:nvSpPr>
        <p:spPr>
          <a:xfrm rot="-1599123">
            <a:off x="3050447" y="2905106"/>
            <a:ext cx="1678663" cy="148318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2684263" y="2353600"/>
            <a:ext cx="2571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 is validated within Resource server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>
            <a:off x="706425" y="793950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Postman</a:t>
            </a:r>
            <a:endParaRPr b="1" sz="1200"/>
          </a:p>
        </p:txBody>
      </p:sp>
      <p:sp>
        <p:nvSpPr>
          <p:cNvPr id="248" name="Google Shape;248;p19"/>
          <p:cNvSpPr/>
          <p:nvPr/>
        </p:nvSpPr>
        <p:spPr>
          <a:xfrm rot="-5400000">
            <a:off x="5121200" y="1271000"/>
            <a:ext cx="3158700" cy="246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49" name="Google Shape;249;p19"/>
          <p:cNvSpPr/>
          <p:nvPr/>
        </p:nvSpPr>
        <p:spPr>
          <a:xfrm>
            <a:off x="706425" y="3713175"/>
            <a:ext cx="1611300" cy="58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Keycloak</a:t>
            </a:r>
            <a:endParaRPr b="1" sz="1200"/>
          </a:p>
        </p:txBody>
      </p:sp>
      <p:cxnSp>
        <p:nvCxnSpPr>
          <p:cNvPr id="250" name="Google Shape;250;p19"/>
          <p:cNvCxnSpPr/>
          <p:nvPr/>
        </p:nvCxnSpPr>
        <p:spPr>
          <a:xfrm>
            <a:off x="1858925" y="1380850"/>
            <a:ext cx="10800" cy="23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/>
          <p:nvPr/>
        </p:nvCxnSpPr>
        <p:spPr>
          <a:xfrm rot="10800000">
            <a:off x="1143825" y="1380850"/>
            <a:ext cx="10800" cy="23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52" name="Google Shape;252;p19"/>
          <p:cNvSpPr txBox="1"/>
          <p:nvPr/>
        </p:nvSpPr>
        <p:spPr>
          <a:xfrm rot="-5400000">
            <a:off x="1518725" y="2377613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253" name="Google Shape;253;p19"/>
          <p:cNvSpPr txBox="1"/>
          <p:nvPr/>
        </p:nvSpPr>
        <p:spPr>
          <a:xfrm rot="-5400000">
            <a:off x="674775" y="24024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cxnSp>
        <p:nvCxnSpPr>
          <p:cNvPr id="254" name="Google Shape;254;p19"/>
          <p:cNvCxnSpPr/>
          <p:nvPr/>
        </p:nvCxnSpPr>
        <p:spPr>
          <a:xfrm>
            <a:off x="2317775" y="847300"/>
            <a:ext cx="3180000" cy="12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9"/>
          <p:cNvCxnSpPr>
            <a:endCxn id="247" idx="3"/>
          </p:cNvCxnSpPr>
          <p:nvPr/>
        </p:nvCxnSpPr>
        <p:spPr>
          <a:xfrm rot="10800000">
            <a:off x="2317725" y="1087350"/>
            <a:ext cx="3158700" cy="12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56" name="Google Shape;256;p19"/>
          <p:cNvSpPr txBox="1"/>
          <p:nvPr/>
        </p:nvSpPr>
        <p:spPr>
          <a:xfrm rot="1277150">
            <a:off x="3129730" y="1169493"/>
            <a:ext cx="1838737" cy="3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257" name="Google Shape;257;p19"/>
          <p:cNvSpPr txBox="1"/>
          <p:nvPr/>
        </p:nvSpPr>
        <p:spPr>
          <a:xfrm rot="1159519">
            <a:off x="2980116" y="1661299"/>
            <a:ext cx="1379742" cy="3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cxnSp>
        <p:nvCxnSpPr>
          <p:cNvPr id="258" name="Google Shape;258;p19"/>
          <p:cNvCxnSpPr/>
          <p:nvPr/>
        </p:nvCxnSpPr>
        <p:spPr>
          <a:xfrm>
            <a:off x="5689875" y="972975"/>
            <a:ext cx="10800" cy="30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5481750" y="11971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5470225" y="14768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5481750" y="1589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5470225" y="16983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9"/>
          <p:cNvCxnSpPr/>
          <p:nvPr/>
        </p:nvCxnSpPr>
        <p:spPr>
          <a:xfrm>
            <a:off x="5487100" y="18306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5470225" y="19401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9"/>
          <p:cNvCxnSpPr/>
          <p:nvPr/>
        </p:nvCxnSpPr>
        <p:spPr>
          <a:xfrm>
            <a:off x="5481750" y="210640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9"/>
          <p:cNvCxnSpPr/>
          <p:nvPr/>
        </p:nvCxnSpPr>
        <p:spPr>
          <a:xfrm>
            <a:off x="5470225" y="13640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9"/>
          <p:cNvCxnSpPr/>
          <p:nvPr/>
        </p:nvCxnSpPr>
        <p:spPr>
          <a:xfrm>
            <a:off x="5478663" y="21727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9"/>
          <p:cNvCxnSpPr/>
          <p:nvPr/>
        </p:nvCxnSpPr>
        <p:spPr>
          <a:xfrm>
            <a:off x="5461788" y="239678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5473313" y="2509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5487088" y="25957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9"/>
          <p:cNvCxnSpPr/>
          <p:nvPr/>
        </p:nvCxnSpPr>
        <p:spPr>
          <a:xfrm>
            <a:off x="5478663" y="275056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5461788" y="28600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5473313" y="3026338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5461788" y="2284013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5470238" y="31926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487088" y="341767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5473313" y="35515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9"/>
          <p:cNvCxnSpPr/>
          <p:nvPr/>
        </p:nvCxnSpPr>
        <p:spPr>
          <a:xfrm flipH="1" rot="10800000">
            <a:off x="5487100" y="3660875"/>
            <a:ext cx="202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5487088" y="37604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5487088" y="32664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9"/>
          <p:cNvSpPr txBox="1"/>
          <p:nvPr/>
        </p:nvSpPr>
        <p:spPr>
          <a:xfrm rot="-5400000">
            <a:off x="5465838" y="2379300"/>
            <a:ext cx="9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JWT</a:t>
            </a:r>
            <a:endParaRPr b="1" sz="1300"/>
          </a:p>
        </p:txBody>
      </p:sp>
      <p:sp>
        <p:nvSpPr>
          <p:cNvPr id="282" name="Google Shape;282;p19"/>
          <p:cNvSpPr txBox="1"/>
          <p:nvPr/>
        </p:nvSpPr>
        <p:spPr>
          <a:xfrm>
            <a:off x="0" y="4743300"/>
            <a:ext cx="148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</a:t>
            </a:r>
            <a:endParaRPr b="1"/>
          </a:p>
        </p:txBody>
      </p:sp>
      <p:sp>
        <p:nvSpPr>
          <p:cNvPr id="283" name="Google Shape;283;p19"/>
          <p:cNvSpPr/>
          <p:nvPr/>
        </p:nvSpPr>
        <p:spPr>
          <a:xfrm>
            <a:off x="5914125" y="1830400"/>
            <a:ext cx="1836300" cy="4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JwtTimestampValidator</a:t>
            </a:r>
            <a:endParaRPr b="1" sz="1100"/>
          </a:p>
        </p:txBody>
      </p:sp>
      <p:sp>
        <p:nvSpPr>
          <p:cNvPr id="284" name="Google Shape;284;p19"/>
          <p:cNvSpPr/>
          <p:nvPr/>
        </p:nvSpPr>
        <p:spPr>
          <a:xfrm>
            <a:off x="5914125" y="2794750"/>
            <a:ext cx="1836300" cy="86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JwtIssuerValidator</a:t>
            </a:r>
            <a:endParaRPr b="1" sz="1100"/>
          </a:p>
        </p:txBody>
      </p:sp>
      <p:sp>
        <p:nvSpPr>
          <p:cNvPr id="285" name="Google Shape;285;p19"/>
          <p:cNvSpPr/>
          <p:nvPr/>
        </p:nvSpPr>
        <p:spPr>
          <a:xfrm>
            <a:off x="6026625" y="3363400"/>
            <a:ext cx="1611300" cy="29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JwtClaimValidator</a:t>
            </a:r>
            <a:endParaRPr b="1" sz="1100"/>
          </a:p>
        </p:txBody>
      </p:sp>
      <p:cxnSp>
        <p:nvCxnSpPr>
          <p:cNvPr id="286" name="Google Shape;286;p19"/>
          <p:cNvCxnSpPr>
            <a:stCxn id="283" idx="2"/>
            <a:endCxn id="284" idx="0"/>
          </p:cNvCxnSpPr>
          <p:nvPr/>
        </p:nvCxnSpPr>
        <p:spPr>
          <a:xfrm>
            <a:off x="6832275" y="2293600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7" name="Google Shape;287;p19"/>
          <p:cNvCxnSpPr>
            <a:stCxn id="283" idx="1"/>
          </p:cNvCxnSpPr>
          <p:nvPr/>
        </p:nvCxnSpPr>
        <p:spPr>
          <a:xfrm flipH="1">
            <a:off x="5679225" y="2062000"/>
            <a:ext cx="234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75" y="514100"/>
            <a:ext cx="2417601" cy="86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19"/>
          <p:cNvSpPr/>
          <p:nvPr/>
        </p:nvSpPr>
        <p:spPr>
          <a:xfrm>
            <a:off x="5353825" y="277550"/>
            <a:ext cx="3719100" cy="13395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575" y="1403850"/>
            <a:ext cx="2517101" cy="8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19"/>
          <p:cNvSpPr/>
          <p:nvPr/>
        </p:nvSpPr>
        <p:spPr>
          <a:xfrm>
            <a:off x="5470225" y="1226688"/>
            <a:ext cx="3719100" cy="13395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2662050" y="4743300"/>
            <a:ext cx="277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JWT for authentication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1456050" y="1760775"/>
            <a:ext cx="62319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current time in seconds and deduct 60 seconds from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time in seconds from the access_token’s “</a:t>
            </a:r>
            <a:r>
              <a:rPr b="1" lang="en" sz="1500"/>
              <a:t>exp</a:t>
            </a:r>
            <a:r>
              <a:rPr lang="en" sz="1500"/>
              <a:t>” property.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if “current_time - 60” &lt; “exp”.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yes then its a valid token.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Else the token is expired.</a:t>
            </a:r>
            <a:endParaRPr sz="1500"/>
          </a:p>
        </p:txBody>
      </p:sp>
      <p:sp>
        <p:nvSpPr>
          <p:cNvPr id="298" name="Google Shape;298;p20"/>
          <p:cNvSpPr txBox="1"/>
          <p:nvPr/>
        </p:nvSpPr>
        <p:spPr>
          <a:xfrm>
            <a:off x="3184950" y="4743300"/>
            <a:ext cx="277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JWT for authentication</a:t>
            </a:r>
            <a:endParaRPr b="1"/>
          </a:p>
        </p:txBody>
      </p:sp>
      <p:sp>
        <p:nvSpPr>
          <p:cNvPr id="299" name="Google Shape;299;p20"/>
          <p:cNvSpPr txBox="1"/>
          <p:nvPr/>
        </p:nvSpPr>
        <p:spPr>
          <a:xfrm>
            <a:off x="3435450" y="0"/>
            <a:ext cx="2273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JwtTimestampValidator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456050" y="1760775"/>
            <a:ext cx="62319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value from property </a:t>
            </a:r>
            <a:r>
              <a:rPr b="1" lang="en" sz="1500"/>
              <a:t>spring.security.oauth2.resourceserver.jwt.issuer-uri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the value from the access_token’s “</a:t>
            </a:r>
            <a:r>
              <a:rPr b="1" lang="en" sz="1500"/>
              <a:t>iss</a:t>
            </a:r>
            <a:r>
              <a:rPr lang="en" sz="1500"/>
              <a:t>” property.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if both the strings are equal.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yes then its a valid token.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Else the token has invalid issuer.</a:t>
            </a:r>
            <a:endParaRPr sz="1500"/>
          </a:p>
        </p:txBody>
      </p:sp>
      <p:sp>
        <p:nvSpPr>
          <p:cNvPr id="305" name="Google Shape;305;p21"/>
          <p:cNvSpPr txBox="1"/>
          <p:nvPr/>
        </p:nvSpPr>
        <p:spPr>
          <a:xfrm>
            <a:off x="3184950" y="4743300"/>
            <a:ext cx="277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JWT for authentication</a:t>
            </a:r>
            <a:endParaRPr b="1"/>
          </a:p>
        </p:txBody>
      </p:sp>
      <p:sp>
        <p:nvSpPr>
          <p:cNvPr id="306" name="Google Shape;306;p21"/>
          <p:cNvSpPr txBox="1"/>
          <p:nvPr/>
        </p:nvSpPr>
        <p:spPr>
          <a:xfrm>
            <a:off x="2800650" y="0"/>
            <a:ext cx="3542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JwtIssuerValidator - JwtClaimValidator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