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52a3a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52a3a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52a3a7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52a3a7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b52a3a7b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b52a3a7b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52a3a7b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b52a3a7b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b52a3a7b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b52a3a7b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52a3a7b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b52a3a7b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b52a3a7b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b52a3a7b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52a3a7b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b52a3a7b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55" name="Google Shape;55;p13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56" name="Google Shape;56;p13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57" name="Google Shape;57;p13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61" name="Google Shape;61;p13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endCxn id="54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6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Authorize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Authorized</a:t>
            </a:r>
            <a:endParaRPr sz="1000"/>
          </a:p>
        </p:txBody>
      </p:sp>
      <p:sp>
        <p:nvSpPr>
          <p:cNvPr id="69" name="Google Shape;69;p13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5677425" y="25717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 txBox="1"/>
          <p:nvPr/>
        </p:nvSpPr>
        <p:spPr>
          <a:xfrm rot="-5400000">
            <a:off x="5453313" y="1770750"/>
            <a:ext cx="9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JWT</a:t>
            </a:r>
            <a:endParaRPr b="1" sz="1000"/>
          </a:p>
        </p:txBody>
      </p:sp>
      <p:sp>
        <p:nvSpPr>
          <p:cNvPr id="97" name="Google Shape;97;p13"/>
          <p:cNvSpPr txBox="1"/>
          <p:nvPr/>
        </p:nvSpPr>
        <p:spPr>
          <a:xfrm rot="-5400000">
            <a:off x="5386525" y="3297750"/>
            <a:ext cx="10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OpaqueToken</a:t>
            </a:r>
            <a:endParaRPr b="1" sz="1000"/>
          </a:p>
        </p:txBody>
      </p:sp>
      <p:sp>
        <p:nvSpPr>
          <p:cNvPr id="98" name="Google Shape;98;p13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105" name="Google Shape;105;p14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106" name="Google Shape;106;p14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endCxn id="103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5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115" name="Google Shape;115;p14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16" name="Google Shape;116;p14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Authorize</a:t>
            </a:r>
            <a:endParaRPr sz="1000"/>
          </a:p>
        </p:txBody>
      </p:sp>
      <p:sp>
        <p:nvSpPr>
          <p:cNvPr id="117" name="Google Shape;117;p14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Authorized</a:t>
            </a:r>
            <a:endParaRPr sz="1000"/>
          </a:p>
        </p:txBody>
      </p:sp>
      <p:sp>
        <p:nvSpPr>
          <p:cNvPr id="118" name="Google Shape;118;p14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5677425" y="25717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4"/>
          <p:cNvSpPr txBox="1"/>
          <p:nvPr/>
        </p:nvSpPr>
        <p:spPr>
          <a:xfrm rot="-5400000">
            <a:off x="5453313" y="1770750"/>
            <a:ext cx="9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JWT</a:t>
            </a:r>
            <a:endParaRPr b="1" sz="1000"/>
          </a:p>
        </p:txBody>
      </p:sp>
      <p:sp>
        <p:nvSpPr>
          <p:cNvPr id="146" name="Google Shape;146;p14"/>
          <p:cNvSpPr txBox="1"/>
          <p:nvPr/>
        </p:nvSpPr>
        <p:spPr>
          <a:xfrm rot="-5400000">
            <a:off x="5386525" y="3297750"/>
            <a:ext cx="10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OpaqueToken</a:t>
            </a:r>
            <a:endParaRPr b="1" sz="1000"/>
          </a:p>
        </p:txBody>
      </p:sp>
      <p:sp>
        <p:nvSpPr>
          <p:cNvPr id="147" name="Google Shape;147;p14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  <p:sp>
        <p:nvSpPr>
          <p:cNvPr id="148" name="Google Shape;148;p14"/>
          <p:cNvSpPr/>
          <p:nvPr/>
        </p:nvSpPr>
        <p:spPr>
          <a:xfrm rot="-1599123">
            <a:off x="3050447" y="2905106"/>
            <a:ext cx="1678663" cy="148318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54" name="Google Shape;154;p15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155" name="Google Shape;155;p15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156" name="Google Shape;156;p15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58" name="Google Shape;158;p15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59" name="Google Shape;159;p15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160" name="Google Shape;160;p15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5"/>
          <p:cNvCxnSpPr>
            <a:endCxn id="153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62" name="Google Shape;162;p15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163" name="Google Shape;163;p15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64" name="Google Shape;164;p15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165" name="Google Shape;165;p15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5"/>
          <p:cNvCxnSpPr/>
          <p:nvPr/>
        </p:nvCxnSpPr>
        <p:spPr>
          <a:xfrm>
            <a:off x="5677425" y="25717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5"/>
          <p:cNvSpPr txBox="1"/>
          <p:nvPr/>
        </p:nvSpPr>
        <p:spPr>
          <a:xfrm rot="-5400000">
            <a:off x="5453313" y="1770750"/>
            <a:ext cx="9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JWT</a:t>
            </a:r>
            <a:endParaRPr b="1" sz="1000"/>
          </a:p>
        </p:txBody>
      </p:sp>
      <p:sp>
        <p:nvSpPr>
          <p:cNvPr id="192" name="Google Shape;192;p15"/>
          <p:cNvSpPr txBox="1"/>
          <p:nvPr/>
        </p:nvSpPr>
        <p:spPr>
          <a:xfrm rot="-5400000">
            <a:off x="5386525" y="3297750"/>
            <a:ext cx="10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OpaqueToken</a:t>
            </a:r>
            <a:endParaRPr b="1" sz="1000"/>
          </a:p>
        </p:txBody>
      </p:sp>
      <p:sp>
        <p:nvSpPr>
          <p:cNvPr id="193" name="Google Shape;193;p15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 rot="-5400000">
            <a:off x="41725" y="18590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cxnSp>
        <p:nvCxnSpPr>
          <p:cNvPr id="199" name="Google Shape;199;p16"/>
          <p:cNvCxnSpPr/>
          <p:nvPr/>
        </p:nvCxnSpPr>
        <p:spPr>
          <a:xfrm>
            <a:off x="1133300" y="9977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925175" y="12622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913650" y="1541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925175" y="16547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913650" y="1763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30525" y="18957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913650" y="20052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925175" y="21715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913650" y="14291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922088" y="22378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905213" y="24618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916738" y="25746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930513" y="2660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922088" y="28156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905213" y="29251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916738" y="30914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>
            <a:off x="905213" y="23491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913663" y="3257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930513" y="34827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>
            <a:off x="916738" y="3616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0513" y="3726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>
            <a:off x="913663" y="38355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930513" y="39450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6"/>
          <p:cNvCxnSpPr/>
          <p:nvPr/>
        </p:nvCxnSpPr>
        <p:spPr>
          <a:xfrm>
            <a:off x="930513" y="333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6"/>
          <p:cNvCxnSpPr/>
          <p:nvPr/>
        </p:nvCxnSpPr>
        <p:spPr>
          <a:xfrm>
            <a:off x="1592150" y="9871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6"/>
          <p:cNvCxnSpPr/>
          <p:nvPr/>
        </p:nvCxnSpPr>
        <p:spPr>
          <a:xfrm>
            <a:off x="1120850" y="26368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 txBox="1"/>
          <p:nvPr/>
        </p:nvSpPr>
        <p:spPr>
          <a:xfrm rot="-5400000">
            <a:off x="896738" y="1835850"/>
            <a:ext cx="9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JWT</a:t>
            </a:r>
            <a:endParaRPr b="1" sz="1000"/>
          </a:p>
        </p:txBody>
      </p:sp>
      <p:sp>
        <p:nvSpPr>
          <p:cNvPr id="226" name="Google Shape;226;p16"/>
          <p:cNvSpPr txBox="1"/>
          <p:nvPr/>
        </p:nvSpPr>
        <p:spPr>
          <a:xfrm rot="-5400000">
            <a:off x="829950" y="3362850"/>
            <a:ext cx="10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OpaqueToken</a:t>
            </a:r>
            <a:endParaRPr b="1" sz="1000"/>
          </a:p>
        </p:txBody>
      </p:sp>
      <p:sp>
        <p:nvSpPr>
          <p:cNvPr id="227" name="Google Shape;227;p16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  <p:sp>
        <p:nvSpPr>
          <p:cNvPr id="228" name="Google Shape;228;p16"/>
          <p:cNvSpPr/>
          <p:nvPr/>
        </p:nvSpPr>
        <p:spPr>
          <a:xfrm>
            <a:off x="3606300" y="987050"/>
            <a:ext cx="19314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Method Level Authorization</a:t>
            </a:r>
            <a:endParaRPr b="1" sz="1000"/>
          </a:p>
        </p:txBody>
      </p:sp>
      <p:sp>
        <p:nvSpPr>
          <p:cNvPr id="229" name="Google Shape;229;p16"/>
          <p:cNvSpPr/>
          <p:nvPr/>
        </p:nvSpPr>
        <p:spPr>
          <a:xfrm>
            <a:off x="3606300" y="2891350"/>
            <a:ext cx="19314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Method Level Authorization</a:t>
            </a:r>
            <a:endParaRPr b="1" sz="1000"/>
          </a:p>
        </p:txBody>
      </p:sp>
      <p:sp>
        <p:nvSpPr>
          <p:cNvPr id="230" name="Google Shape;230;p16"/>
          <p:cNvSpPr/>
          <p:nvPr/>
        </p:nvSpPr>
        <p:spPr>
          <a:xfrm>
            <a:off x="3606300" y="1840625"/>
            <a:ext cx="19314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Security Filter Level Authorization </a:t>
            </a:r>
            <a:endParaRPr b="1" sz="1000"/>
          </a:p>
        </p:txBody>
      </p:sp>
      <p:sp>
        <p:nvSpPr>
          <p:cNvPr id="231" name="Google Shape;231;p16"/>
          <p:cNvSpPr/>
          <p:nvPr/>
        </p:nvSpPr>
        <p:spPr>
          <a:xfrm>
            <a:off x="3606300" y="3763275"/>
            <a:ext cx="19314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Security Filter Level Authorization</a:t>
            </a:r>
            <a:endParaRPr b="1" sz="1000"/>
          </a:p>
        </p:txBody>
      </p:sp>
      <p:cxnSp>
        <p:nvCxnSpPr>
          <p:cNvPr id="232" name="Google Shape;232;p16"/>
          <p:cNvCxnSpPr>
            <a:endCxn id="228" idx="1"/>
          </p:cNvCxnSpPr>
          <p:nvPr/>
        </p:nvCxnSpPr>
        <p:spPr>
          <a:xfrm flipH="1" rot="10800000">
            <a:off x="1592100" y="1187150"/>
            <a:ext cx="2014200" cy="5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6"/>
          <p:cNvCxnSpPr>
            <a:endCxn id="230" idx="1"/>
          </p:cNvCxnSpPr>
          <p:nvPr/>
        </p:nvCxnSpPr>
        <p:spPr>
          <a:xfrm>
            <a:off x="1602900" y="1797125"/>
            <a:ext cx="2003400" cy="24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endCxn id="229" idx="1"/>
          </p:cNvCxnSpPr>
          <p:nvPr/>
        </p:nvCxnSpPr>
        <p:spPr>
          <a:xfrm flipH="1" rot="10800000">
            <a:off x="1592100" y="3091450"/>
            <a:ext cx="2014200" cy="4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6"/>
          <p:cNvCxnSpPr>
            <a:endCxn id="231" idx="1"/>
          </p:cNvCxnSpPr>
          <p:nvPr/>
        </p:nvCxnSpPr>
        <p:spPr>
          <a:xfrm>
            <a:off x="1592100" y="3557175"/>
            <a:ext cx="2014200" cy="40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454000" y="2294700"/>
            <a:ext cx="3347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Incoming JWT token is adjusted to Spring Boot Oauth2 format </a:t>
            </a:r>
            <a:endParaRPr b="1" sz="1200"/>
          </a:p>
        </p:txBody>
      </p:sp>
      <p:sp>
        <p:nvSpPr>
          <p:cNvPr id="241" name="Google Shape;241;p17"/>
          <p:cNvSpPr txBox="1"/>
          <p:nvPr/>
        </p:nvSpPr>
        <p:spPr>
          <a:xfrm>
            <a:off x="3046050" y="0"/>
            <a:ext cx="305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 - Method Level Authorization</a:t>
            </a:r>
            <a:endParaRPr b="1"/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00" y="552600"/>
            <a:ext cx="3753311" cy="44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  <p:sp>
        <p:nvSpPr>
          <p:cNvPr id="248" name="Google Shape;248;p18"/>
          <p:cNvSpPr txBox="1"/>
          <p:nvPr/>
        </p:nvSpPr>
        <p:spPr>
          <a:xfrm>
            <a:off x="3046050" y="0"/>
            <a:ext cx="305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 - Method Level Authorization</a:t>
            </a:r>
            <a:endParaRPr b="1"/>
          </a:p>
        </p:txBody>
      </p:sp>
      <p:sp>
        <p:nvSpPr>
          <p:cNvPr id="249" name="Google Shape;249;p18"/>
          <p:cNvSpPr/>
          <p:nvPr/>
        </p:nvSpPr>
        <p:spPr>
          <a:xfrm>
            <a:off x="1464075" y="1807700"/>
            <a:ext cx="1792800" cy="102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</a:t>
            </a:r>
            <a:endParaRPr b="1"/>
          </a:p>
        </p:txBody>
      </p:sp>
      <p:sp>
        <p:nvSpPr>
          <p:cNvPr id="250" name="Google Shape;250;p18"/>
          <p:cNvSpPr/>
          <p:nvPr/>
        </p:nvSpPr>
        <p:spPr>
          <a:xfrm>
            <a:off x="2200400" y="1807700"/>
            <a:ext cx="10566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Configuration</a:t>
            </a:r>
            <a:endParaRPr b="1" sz="1000"/>
          </a:p>
        </p:txBody>
      </p:sp>
      <p:sp>
        <p:nvSpPr>
          <p:cNvPr id="251" name="Google Shape;251;p18"/>
          <p:cNvSpPr/>
          <p:nvPr/>
        </p:nvSpPr>
        <p:spPr>
          <a:xfrm>
            <a:off x="2488500" y="868625"/>
            <a:ext cx="2667900" cy="832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default JWT Authentication Converter</a:t>
            </a:r>
            <a:endParaRPr sz="1000"/>
          </a:p>
        </p:txBody>
      </p:sp>
      <p:sp>
        <p:nvSpPr>
          <p:cNvPr id="252" name="Google Shape;252;p18"/>
          <p:cNvSpPr/>
          <p:nvPr/>
        </p:nvSpPr>
        <p:spPr>
          <a:xfrm>
            <a:off x="5572475" y="986075"/>
            <a:ext cx="2518500" cy="59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JwtAuthenticationConverter</a:t>
            </a:r>
            <a:endParaRPr/>
          </a:p>
        </p:txBody>
      </p:sp>
      <p:cxnSp>
        <p:nvCxnSpPr>
          <p:cNvPr id="253" name="Google Shape;253;p18"/>
          <p:cNvCxnSpPr>
            <a:stCxn id="251" idx="2"/>
            <a:endCxn id="252" idx="1"/>
          </p:cNvCxnSpPr>
          <p:nvPr/>
        </p:nvCxnSpPr>
        <p:spPr>
          <a:xfrm>
            <a:off x="5154177" y="1284875"/>
            <a:ext cx="41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  <p:sp>
        <p:nvSpPr>
          <p:cNvPr id="259" name="Google Shape;259;p19"/>
          <p:cNvSpPr txBox="1"/>
          <p:nvPr/>
        </p:nvSpPr>
        <p:spPr>
          <a:xfrm>
            <a:off x="3046050" y="0"/>
            <a:ext cx="3051900" cy="6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 - Method Level Authorization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JwtAuthenticationConverter</a:t>
            </a:r>
            <a:endParaRPr b="1" sz="1300"/>
          </a:p>
        </p:txBody>
      </p:sp>
      <p:sp>
        <p:nvSpPr>
          <p:cNvPr id="260" name="Google Shape;260;p19"/>
          <p:cNvSpPr txBox="1"/>
          <p:nvPr/>
        </p:nvSpPr>
        <p:spPr>
          <a:xfrm>
            <a:off x="570275" y="1652850"/>
            <a:ext cx="7854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if token contains property “scope” or “scp” in jwt access token.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for “scp” only if “scope” is unavailable.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Append the prefix “SCOPE_” to each entry in the value of the property.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on only the String value having roles separated by space.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a string array of roles.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Adds these appended entries as roles in JwtAuthenticationToken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are then used to authorize each API accordingly.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3046050" y="0"/>
            <a:ext cx="3051900" cy="6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 - Method Level Authorization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JwtAuthenticationConverter</a:t>
            </a:r>
            <a:endParaRPr b="1" sz="1300"/>
          </a:p>
        </p:txBody>
      </p:sp>
      <p:sp>
        <p:nvSpPr>
          <p:cNvPr id="266" name="Google Shape;266;p20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Authorization</a:t>
            </a:r>
            <a:endParaRPr b="1"/>
          </a:p>
        </p:txBody>
      </p:sp>
      <p:pic>
        <p:nvPicPr>
          <p:cNvPr id="267" name="Google Shape;2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75" y="705000"/>
            <a:ext cx="3753311" cy="44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20"/>
          <p:cNvSpPr/>
          <p:nvPr/>
        </p:nvSpPr>
        <p:spPr>
          <a:xfrm>
            <a:off x="4017450" y="4116750"/>
            <a:ext cx="2080500" cy="21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935400" y="1226700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“scope” : “profile email”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935400" y="1750850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=</a:t>
            </a:r>
            <a:r>
              <a:rPr lang="en"/>
              <a:t> [“profile” “email”]</a:t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215850" y="2253300"/>
            <a:ext cx="357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prefix “SCOPE_”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= [“SCOPE_profile” “SCOPE_email”]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300600" y="3108950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JwtAuthenticationToken(jwt, roles)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300600" y="3622200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Roles do not have “manager”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6213875" y="705000"/>
            <a:ext cx="14832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Keycloak - JWT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