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60000" y="180000"/>
            <a:ext cx="935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Segmentação de um texto jurídico em partes lógicas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40000" y="416520"/>
            <a:ext cx="8998920" cy="469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Objetivo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Separar o texto em conjuntos de frases correspondentes às partes lógicas de uma decisão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Categorias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Fatos</a:t>
            </a:r>
            <a:endParaRPr b="0" lang="pt-BR" sz="1800" spc="-1" strike="noStrike">
              <a:latin typeface="Arial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Direito</a:t>
            </a:r>
            <a:endParaRPr b="0" lang="pt-BR" sz="1800" spc="-1" strike="noStrike">
              <a:latin typeface="Arial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Pedido</a:t>
            </a:r>
            <a:endParaRPr b="0" lang="pt-BR" sz="1800" spc="-1" strike="noStrike">
              <a:latin typeface="Arial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Dispositivo</a:t>
            </a:r>
            <a:endParaRPr b="0" lang="pt-BR" sz="1800" spc="-1" strike="noStrike">
              <a:latin typeface="Arial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Argumentos (residual)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000" y="180000"/>
            <a:ext cx="935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Segmentação de um texto jurídico em partes lógicas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40000" y="704520"/>
            <a:ext cx="8998920" cy="44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Exemplo de frases de </a:t>
            </a:r>
            <a:r>
              <a:rPr b="1" lang="pt-BR" sz="1800" spc="-1" strike="noStrike">
                <a:solidFill>
                  <a:srgbClr val="000000"/>
                </a:solidFill>
                <a:highlight>
                  <a:srgbClr val="ff8000"/>
                </a:highlight>
                <a:latin typeface="Arial"/>
                <a:ea typeface="DejaVu Sans"/>
              </a:rPr>
              <a:t>fatos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highlight>
                  <a:srgbClr val="ff8000"/>
                </a:highlight>
                <a:latin typeface="Arial"/>
                <a:ea typeface="Microsoft YaHei"/>
              </a:rPr>
              <a:t>“</a:t>
            </a:r>
            <a:r>
              <a:rPr b="0" i="1" lang="pt-BR" sz="1300" spc="-1" strike="noStrike">
                <a:solidFill>
                  <a:srgbClr val="000000"/>
                </a:solidFill>
                <a:highlight>
                  <a:srgbClr val="ff8000"/>
                </a:highlight>
                <a:latin typeface="Arial"/>
                <a:ea typeface="Microsoft YaHei"/>
              </a:rPr>
              <a:t>Apela</a:t>
            </a:r>
            <a:r>
              <a:rPr b="0" i="1" lang="pt-BR" sz="1300" spc="-1" strike="noStrike">
                <a:solidFill>
                  <a:srgbClr val="000000"/>
                </a:solidFill>
                <a:latin typeface="Arial"/>
                <a:ea typeface="Microsoft YaHei"/>
              </a:rPr>
              <a:t> WALTER BRUNETTO FILHO argumentando, em síntese, que não há necessidade de postergar a fixação do valor devido para a fase de liquidação. </a:t>
            </a:r>
            <a:r>
              <a:rPr b="0" i="1" lang="pt-BR" sz="1300" spc="-1" strike="noStrike">
                <a:solidFill>
                  <a:srgbClr val="000000"/>
                </a:solidFill>
                <a:highlight>
                  <a:srgbClr val="ff8000"/>
                </a:highlight>
                <a:latin typeface="Arial"/>
                <a:ea typeface="Microsoft YaHei"/>
              </a:rPr>
              <a:t>Sustenta</a:t>
            </a:r>
            <a:r>
              <a:rPr b="0" i="1" lang="pt-BR" sz="1300" spc="-1" strike="noStrike">
                <a:solidFill>
                  <a:srgbClr val="000000"/>
                </a:solidFill>
                <a:latin typeface="Arial"/>
                <a:ea typeface="Microsoft YaHei"/>
              </a:rPr>
              <a:t> que não deve ser permitida cobrança de juros capitalizados por período inferior a um ano, vez que a relação jurídica havida entre as partes perdurou até o ano de 1998. </a:t>
            </a:r>
            <a:r>
              <a:rPr b="0" i="1" lang="pt-BR" sz="1300" spc="-1" strike="noStrike">
                <a:solidFill>
                  <a:srgbClr val="000000"/>
                </a:solidFill>
                <a:highlight>
                  <a:srgbClr val="ff8000"/>
                </a:highlight>
                <a:latin typeface="Arial"/>
                <a:ea typeface="Microsoft YaHei"/>
              </a:rPr>
              <a:t>Trata-se</a:t>
            </a:r>
            <a:r>
              <a:rPr b="0" i="1" lang="pt-BR" sz="1300" spc="-1" strike="noStrike">
                <a:solidFill>
                  <a:srgbClr val="000000"/>
                </a:solidFill>
                <a:latin typeface="Arial"/>
                <a:ea typeface="Microsoft YaHei"/>
              </a:rPr>
              <a:t>, pois, de contrato firmado antes de 31/03/2000, data da Medida Provisória 1.963-17 (atual 2.170-36/2001). Aduz que diante da cobrança indevida, “flagrante tentativa da apelada em promover seu enriquecimento sem causa cobrando valores inequivocamente indevidos, deve ela suportar a reprimenda prevista em lei para tal hipótese, sendo condenada a pagar o equivalente ao que cobrou indevidamente” (fls  197). </a:t>
            </a:r>
            <a:r>
              <a:rPr b="0" i="1" lang="pt-BR" sz="1300" spc="-1" strike="noStrike">
                <a:solidFill>
                  <a:srgbClr val="000000"/>
                </a:solidFill>
                <a:highlight>
                  <a:srgbClr val="ff8000"/>
                </a:highlight>
                <a:latin typeface="Arial"/>
                <a:ea typeface="Microsoft YaHei"/>
              </a:rPr>
              <a:t>Afirma que </a:t>
            </a:r>
            <a:r>
              <a:rPr b="0" i="1" lang="pt-BR" sz="1300" spc="-1" strike="noStrike">
                <a:solidFill>
                  <a:srgbClr val="000000"/>
                </a:solidFill>
                <a:latin typeface="Arial"/>
                <a:ea typeface="Microsoft YaHei"/>
              </a:rPr>
              <a:t>“conforme laudo pericial, o valor da dívida do apelado é de R$ 875,58, mas a apelada está pretendendo receber o valor de R$ 23.282,19. </a:t>
            </a:r>
            <a:r>
              <a:rPr b="0" i="1" lang="pt-BR" sz="1300" spc="-1" strike="noStrike">
                <a:solidFill>
                  <a:srgbClr val="000000"/>
                </a:solidFill>
                <a:highlight>
                  <a:srgbClr val="ff8000"/>
                </a:highlight>
                <a:latin typeface="Arial"/>
                <a:ea typeface="Microsoft YaHei"/>
              </a:rPr>
              <a:t>Alega que</a:t>
            </a:r>
            <a:r>
              <a:rPr b="0" i="1" lang="pt-BR" sz="1300" spc="-1" strike="noStrike">
                <a:solidFill>
                  <a:srgbClr val="000000"/>
                </a:solidFill>
                <a:latin typeface="Arial"/>
                <a:ea typeface="Microsoft YaHei"/>
              </a:rPr>
              <a:t> não houve sucumbência recíproca, pois “o valor pretendido pelo apelado foi de R$ 23.282,19, ao passo que o valor auferido na perícia foi de R$ 875,58. </a:t>
            </a:r>
            <a:r>
              <a:rPr b="0" i="1" lang="pt-BR" sz="1300" spc="-1" strike="noStrike">
                <a:solidFill>
                  <a:srgbClr val="000000"/>
                </a:solidFill>
                <a:highlight>
                  <a:srgbClr val="ff8000"/>
                </a:highlight>
                <a:latin typeface="Arial"/>
                <a:ea typeface="Microsoft YaHei"/>
              </a:rPr>
              <a:t>Trata-se de </a:t>
            </a:r>
            <a:r>
              <a:rPr b="0" i="1" lang="pt-BR" sz="1300" spc="-1" strike="noStrike">
                <a:solidFill>
                  <a:srgbClr val="000000"/>
                </a:solidFill>
                <a:latin typeface="Arial"/>
                <a:ea typeface="Microsoft YaHei"/>
              </a:rPr>
              <a:t>ação monitória fundada em Contrato de Abertura de Crédito em Conta Corrente Cheque Especial, celebrada em 29/11/1995. No caso em exame, a avença que lastreia a pretensão foi firmada anteriormente à edição da MP 1.963-17 (31.3.00). </a:t>
            </a:r>
            <a:r>
              <a:rPr b="0" i="1" lang="pt-BR" sz="1300" spc="-1" strike="noStrike">
                <a:solidFill>
                  <a:srgbClr val="000000"/>
                </a:solidFill>
                <a:highlight>
                  <a:srgbClr val="ff8000"/>
                </a:highlight>
                <a:latin typeface="Arial"/>
                <a:ea typeface="Microsoft YaHei"/>
              </a:rPr>
              <a:t>A perícia apurou</a:t>
            </a:r>
            <a:r>
              <a:rPr b="0" i="1" lang="pt-BR" sz="1300" spc="-1" strike="noStrike">
                <a:solidFill>
                  <a:srgbClr val="000000"/>
                </a:solidFill>
                <a:latin typeface="Arial"/>
                <a:ea typeface="Microsoft YaHei"/>
              </a:rPr>
              <a:t> que o débito relativo à conta corrente teve início em 06/01/1997, partindo do saldo negativo de R$ 875,58 (fls  134). Assim, </a:t>
            </a:r>
            <a:r>
              <a:rPr b="0" i="1" lang="pt-BR" sz="1300" spc="-1" strike="noStrike">
                <a:solidFill>
                  <a:srgbClr val="000000"/>
                </a:solidFill>
                <a:highlight>
                  <a:srgbClr val="ff8000"/>
                </a:highlight>
                <a:latin typeface="Arial"/>
                <a:ea typeface="Microsoft YaHei"/>
              </a:rPr>
              <a:t>trata-se de</a:t>
            </a:r>
            <a:r>
              <a:rPr b="0" i="1" lang="pt-BR" sz="1300" spc="-1" strike="noStrike">
                <a:solidFill>
                  <a:srgbClr val="000000"/>
                </a:solidFill>
                <a:latin typeface="Arial"/>
                <a:ea typeface="Microsoft YaHei"/>
              </a:rPr>
              <a:t> inovação trazida em sede recursal e que, por isso, não pode ser enfrentada de forma originária</a:t>
            </a:r>
            <a:r>
              <a:rPr b="0" i="1" lang="pt-BR" sz="1000" spc="-1" strike="noStrike">
                <a:solidFill>
                  <a:srgbClr val="000000"/>
                </a:solidFill>
                <a:latin typeface="Arial"/>
                <a:ea typeface="Microsoft YaHei"/>
              </a:rPr>
              <a:t>.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Microsoft YaHei"/>
              </a:rPr>
              <a:t>”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60000" y="180000"/>
            <a:ext cx="935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Segmentação de um texto jurídico em partes lógicas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540000" y="704520"/>
            <a:ext cx="8998920" cy="43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Exemplo de frases de </a:t>
            </a:r>
            <a:r>
              <a:rPr b="1" lang="pt-BR" sz="1800" spc="-1" strike="noStrike">
                <a:solidFill>
                  <a:srgbClr val="000000"/>
                </a:solidFill>
                <a:highlight>
                  <a:srgbClr val="729fcf"/>
                </a:highlight>
                <a:latin typeface="Arial"/>
                <a:ea typeface="DejaVu Sans"/>
              </a:rPr>
              <a:t>direito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“</a:t>
            </a:r>
            <a:r>
              <a:rPr b="0" i="1" lang="pt-BR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Inicialmente, deve-se ter em conta que a TR foi instituída pela </a:t>
            </a:r>
            <a:r>
              <a:rPr b="0" i="1" lang="pt-BR" sz="1400" spc="-1" strike="noStrike">
                <a:solidFill>
                  <a:srgbClr val="000000"/>
                </a:solidFill>
                <a:highlight>
                  <a:srgbClr val="729fcf"/>
                </a:highlight>
                <a:latin typeface="Arial"/>
                <a:ea typeface="Microsoft YaHei"/>
              </a:rPr>
              <a:t>Lei n. 8.177, de 01/03/1991</a:t>
            </a:r>
            <a:r>
              <a:rPr b="0" i="1" lang="pt-BR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, que, a pretexto de estabelecer regras para a desindexação da economia, dispôs no </a:t>
            </a:r>
            <a:r>
              <a:rPr b="0" i="1" lang="pt-BR" sz="1400" spc="-1" strike="noStrike">
                <a:solidFill>
                  <a:srgbClr val="000000"/>
                </a:solidFill>
                <a:highlight>
                  <a:srgbClr val="729fcf"/>
                </a:highlight>
                <a:latin typeface="Arial"/>
                <a:ea typeface="Microsoft YaHei"/>
              </a:rPr>
              <a:t>artigo 12</a:t>
            </a:r>
            <a:r>
              <a:rPr b="0" i="1" lang="pt-BR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, que a remuneração da poupança dar-se-ia com a sua incidência. Logo, se o apelante pactuou o financiamento imobiliário, com reajustes do saldo devedor pelos índices da poupança e se estes foram modificados, com base na </a:t>
            </a:r>
            <a:r>
              <a:rPr b="0" i="1" lang="pt-BR" sz="1400" spc="-1" strike="noStrike">
                <a:solidFill>
                  <a:srgbClr val="000000"/>
                </a:solidFill>
                <a:highlight>
                  <a:srgbClr val="729fcf"/>
                </a:highlight>
                <a:latin typeface="Arial"/>
                <a:ea typeface="Microsoft YaHei"/>
              </a:rPr>
              <a:t>Lei n. 8.177, de 01/03/1991</a:t>
            </a:r>
            <a:r>
              <a:rPr b="0" i="1" lang="pt-BR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, a inconformação não se justifica. I - O prequestionamento do dispositivo legal tido como violado constitui requisito de admissibilidade do recurso especial (</a:t>
            </a:r>
            <a:r>
              <a:rPr b="0" i="1" lang="pt-BR" sz="1400" spc="-1" strike="noStrike">
                <a:solidFill>
                  <a:srgbClr val="000000"/>
                </a:solidFill>
                <a:highlight>
                  <a:srgbClr val="729fcf"/>
                </a:highlight>
                <a:latin typeface="Arial"/>
                <a:ea typeface="Microsoft YaHei"/>
              </a:rPr>
              <a:t>Súmulas 282 e 356/STF</a:t>
            </a:r>
            <a:r>
              <a:rPr b="0" i="1" lang="pt-BR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). índice de indexação em substituição a índices estipulados em contratos firmados anteriormente a </a:t>
            </a:r>
            <a:r>
              <a:rPr b="0" i="1" lang="pt-BR" sz="1400" spc="-1" strike="noStrike">
                <a:solidFill>
                  <a:srgbClr val="000000"/>
                </a:solidFill>
                <a:highlight>
                  <a:srgbClr val="729fcf"/>
                </a:highlight>
                <a:latin typeface="Arial"/>
                <a:ea typeface="Microsoft YaHei"/>
              </a:rPr>
              <a:t>Lei 8.177, de 01.03.91. SÚMULA 207/STJ. SÚMULA 5/STJ</a:t>
            </a:r>
            <a:r>
              <a:rPr b="0" i="1" lang="pt-BR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. Tal providência é absolutamente legítima, tendo em vista que a cobrança de juros sobre juros é vedada nos contratos de financiamento regulados pelo Sistema Financeiro de Habitação, ainda que livremente pactuada entre as partes contratantes, segundo o disposto na Súmula 121/STF, assim redigida: "A capitalização de juros, em qualquer periodicidade, é vedada nos contratos regidos pelo Sistema Financeiro da Habitação, ainda que haja previsão contratual expressa, porquanto inexistente qualquer previsão legal, incidindo, pois, o enunciado 121 da Súmula do Supremo Tribunal Federal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"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60000" y="180000"/>
            <a:ext cx="935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Segmentação de um texto jurídico em partes lógicas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540000" y="704520"/>
            <a:ext cx="8998920" cy="392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Benefícios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Análise separada de questões de fato e de direito que motivam a tomada de decisão</a:t>
            </a:r>
            <a:endParaRPr b="0" lang="pt-BR" sz="1800" spc="-1" strike="noStrike">
              <a:latin typeface="Arial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Auxílio no agrupamento tendo em vista as partes e o todo das decisões</a:t>
            </a:r>
            <a:endParaRPr b="0" lang="pt-BR" sz="1800" spc="-1" strike="noStrike">
              <a:latin typeface="Arial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Redução do trabalho computacional necessário para classificar ou agrupar as decisões tendo em vista a redução do tamanho do texto</a:t>
            </a:r>
            <a:endParaRPr b="0" lang="pt-BR" sz="1800" spc="-1" strike="noStrike">
              <a:latin typeface="Arial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Possibilidade de criação de novas classes tendo em vista somente fatos, somente pedidos ou somente fundamentos jurídicos, além de combinação destas partes lógicas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2022-11-08T10:03:09Z</dcterms:created>
  <dc:creator/>
  <dc:description/>
  <dc:language>pt-BR</dc:language>
  <cp:lastModifiedBy/>
  <dcterms:modified xsi:type="dcterms:W3CDTF">2022-11-10T12:12:18Z</dcterms:modified>
  <cp:revision>13</cp:revision>
  <dc:subject/>
  <dc:title/>
</cp:coreProperties>
</file>