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98F307B-62CA-4449-83C9-74FC5D6FC012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reedrevista.org/reed/article/view/600" TargetMode="External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240" y="10440"/>
            <a:ext cx="10076760" cy="5569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latin typeface="Arial"/>
              </a:rPr>
              <a:t>Descritivo do método e tarefas realizadas para criação de classificadores para o TJ/SP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pPr algn="r"/>
            <a:r>
              <a:rPr b="0" lang="pt-BR" sz="1800" spc="-1" strike="noStrike">
                <a:latin typeface="Arial"/>
              </a:rPr>
              <a:t>Dr. Danilo Carlotti</a:t>
            </a:r>
            <a:endParaRPr b="0" lang="pt-BR" sz="1800" spc="-1" strike="noStrike">
              <a:latin typeface="Arial"/>
            </a:endParaRPr>
          </a:p>
          <a:p>
            <a:pPr algn="r"/>
            <a:r>
              <a:rPr b="0" lang="pt-BR" sz="1800" spc="-1" strike="noStrike">
                <a:latin typeface="Arial"/>
              </a:rPr>
              <a:t>Prof. João Eduardo Ferreira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pPr algn="just"/>
            <a:r>
              <a:rPr b="1" lang="pt-BR" sz="1800" spc="-1" strike="noStrike">
                <a:latin typeface="Arial"/>
              </a:rPr>
              <a:t>Objetivo</a:t>
            </a:r>
            <a:endParaRPr b="0" lang="pt-BR" sz="1800" spc="-1" strike="noStrike">
              <a:latin typeface="Arial"/>
            </a:endParaRPr>
          </a:p>
          <a:p>
            <a:pPr algn="just"/>
            <a:r>
              <a:rPr b="0" lang="pt-BR" sz="1800" spc="-1" strike="noStrike">
                <a:latin typeface="Arial"/>
              </a:rPr>
              <a:t>	</a:t>
            </a:r>
            <a:endParaRPr b="0" lang="pt-BR" sz="1800" spc="-1" strike="noStrike">
              <a:latin typeface="Arial"/>
            </a:endParaRPr>
          </a:p>
          <a:p>
            <a:pPr algn="just"/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Criação de classificadores binários capazes de associar um texto a uma classe específica</a:t>
            </a:r>
            <a:endParaRPr b="0" lang="pt-BR" sz="1800" spc="-1" strike="noStrike">
              <a:latin typeface="Arial"/>
            </a:endParaRPr>
          </a:p>
          <a:p>
            <a:pPr algn="just"/>
            <a:endParaRPr b="0" lang="pt-BR" sz="1800" spc="-1" strike="noStrike">
              <a:latin typeface="Arial"/>
            </a:endParaRPr>
          </a:p>
          <a:p>
            <a:pPr algn="just"/>
            <a:r>
              <a:rPr b="1" lang="pt-BR" sz="1800" spc="-1" strike="noStrike">
                <a:latin typeface="Arial"/>
              </a:rPr>
              <a:t>Metodologia científica</a:t>
            </a:r>
            <a:endParaRPr b="0" lang="pt-BR" sz="1800" spc="-1" strike="noStrike">
              <a:latin typeface="Arial"/>
            </a:endParaRPr>
          </a:p>
          <a:p>
            <a:pPr algn="just"/>
            <a:endParaRPr b="0" lang="pt-BR" sz="1800" spc="-1" strike="noStrike">
              <a:latin typeface="Arial"/>
            </a:endParaRPr>
          </a:p>
          <a:p>
            <a:pPr algn="just"/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Separação de um dataset de treino e de validação, seguido de treinamento supervisionado </a:t>
            </a:r>
            <a:endParaRPr b="0" lang="pt-BR" sz="1800" spc="-1" strike="noStrike">
              <a:latin typeface="Arial"/>
            </a:endParaRPr>
          </a:p>
          <a:p>
            <a:pPr algn="just"/>
            <a:r>
              <a:rPr b="0" lang="pt-BR" sz="1800" spc="-1" strike="noStrike">
                <a:latin typeface="Arial"/>
              </a:rPr>
              <a:t>com base nas anotações feitas pelo Tribunal de Justiça e a nós disponibilizada. Houve a realização de dois testes independentes para efeitos de comparação: a classificação utilizando textos completos e a classificação utilizando-se textos segmentados de acordo com a lógica de decisões jurídicas.</a:t>
            </a:r>
            <a:endParaRPr b="0" lang="pt-BR" sz="1800" spc="-1" strike="noStrike">
              <a:latin typeface="Arial"/>
            </a:endParaRPr>
          </a:p>
          <a:p>
            <a:pPr algn="just"/>
            <a:endParaRPr b="0" lang="pt-BR" sz="1800" spc="-1" strike="noStrike">
              <a:latin typeface="Arial"/>
            </a:endParaRPr>
          </a:p>
          <a:p>
            <a:pPr algn="just"/>
            <a:r>
              <a:rPr b="1" lang="pt-BR" sz="1800" spc="-1" strike="noStrike">
                <a:latin typeface="Arial"/>
              </a:rPr>
              <a:t>Resultados</a:t>
            </a:r>
            <a:endParaRPr b="0" lang="pt-BR" sz="1800" spc="-1" strike="noStrike">
              <a:latin typeface="Arial"/>
            </a:endParaRPr>
          </a:p>
          <a:p>
            <a:pPr algn="just"/>
            <a:endParaRPr b="0" lang="pt-BR" sz="1800" spc="-1" strike="noStrike">
              <a:latin typeface="Arial"/>
            </a:endParaRPr>
          </a:p>
          <a:p>
            <a:pPr algn="just"/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Resultados encontram-se na tabela em anexo. Todo o código foi disponibilizado ao tribunal.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0" y="0"/>
            <a:ext cx="10080000" cy="56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1" lang="pt-BR" sz="1800" spc="-1" strike="noStrike">
                <a:latin typeface="Arial"/>
              </a:rPr>
              <a:t>Descritivo do método de segmentação (experimento 1)</a:t>
            </a:r>
            <a:endParaRPr b="0" lang="pt-BR" sz="1800" spc="-1" strike="noStrike">
              <a:latin typeface="Arial"/>
            </a:endParaRPr>
          </a:p>
          <a:p>
            <a:pPr algn="just"/>
            <a:endParaRPr b="0" lang="pt-BR" sz="1800" spc="-1" strike="noStrike">
              <a:latin typeface="Arial"/>
            </a:endParaRPr>
          </a:p>
          <a:p>
            <a:pPr algn="just"/>
            <a:endParaRPr b="0" lang="pt-BR" sz="1800" spc="-1" strike="noStrike">
              <a:latin typeface="Arial"/>
            </a:endParaRPr>
          </a:p>
          <a:p>
            <a:pPr algn="just"/>
            <a:endParaRPr b="0" lang="pt-BR" sz="1800" spc="-1" strike="noStrike">
              <a:latin typeface="Arial"/>
            </a:endParaRPr>
          </a:p>
          <a:p>
            <a:pPr algn="just"/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O processo de segmentação das decisões em conjuntos de frases obedece à teoria jurídica centenária vigente no Brasil e vigente há milhares de anos no ocidente. Ela foi desenvolvida e publicada em artigo disponível online, após processo de revisão por pares especializados no assunto.</a:t>
            </a:r>
            <a:endParaRPr b="0" lang="pt-BR" sz="1800" spc="-1" strike="noStrike">
              <a:latin typeface="Arial"/>
            </a:endParaRPr>
          </a:p>
          <a:p>
            <a:pPr algn="just"/>
            <a:r>
              <a:rPr b="0" lang="pt-BR" sz="1800" spc="-1" strike="noStrike">
                <a:latin typeface="Arial"/>
              </a:rPr>
              <a:t> </a:t>
            </a:r>
            <a:endParaRPr b="0" lang="pt-BR" sz="1800" spc="-1" strike="noStrike">
              <a:latin typeface="Arial"/>
            </a:endParaRPr>
          </a:p>
          <a:p>
            <a:pPr algn="just"/>
            <a:r>
              <a:rPr b="0" lang="pt-BR" sz="1800" spc="-1" strike="noStrike">
                <a:latin typeface="Arial"/>
              </a:rPr>
              <a:t>Segue link do artigo de autoria do Dr. Danilo Carlotti e Prof. João Eduardo Ferreira:</a:t>
            </a:r>
            <a:endParaRPr b="0" lang="pt-BR" sz="1800" spc="-1" strike="noStrike">
              <a:latin typeface="Arial"/>
            </a:endParaRPr>
          </a:p>
          <a:p>
            <a:pPr algn="just"/>
            <a:endParaRPr b="0" lang="pt-BR" sz="1800" spc="-1" strike="noStrike">
              <a:latin typeface="Arial"/>
            </a:endParaRPr>
          </a:p>
          <a:p>
            <a:pPr algn="just"/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  <a:hlinkClick r:id="rId1"/>
              </a:rPr>
              <a:t>https://reedrevista.org/reed/article/view/600</a:t>
            </a:r>
            <a:endParaRPr b="0" lang="pt-BR" sz="1800" spc="-1" strike="noStrike">
              <a:latin typeface="Arial"/>
            </a:endParaRPr>
          </a:p>
          <a:p>
            <a:pPr algn="just"/>
            <a:endParaRPr b="0" lang="pt-BR" sz="1800" spc="-1" strike="noStrike">
              <a:latin typeface="Arial"/>
            </a:endParaRPr>
          </a:p>
          <a:p>
            <a:pPr algn="just"/>
            <a:endParaRPr b="0" lang="pt-BR" sz="1800" spc="-1" strike="noStrike">
              <a:latin typeface="Arial"/>
            </a:endParaRPr>
          </a:p>
          <a:p>
            <a:pPr algn="just"/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0" y="0"/>
            <a:ext cx="10080000" cy="56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1" lang="pt-BR" sz="1800" spc="-1" strike="noStrike">
                <a:latin typeface="Arial"/>
              </a:rPr>
              <a:t>Descritivo do pipeline de classificação já finalizado e entregue ao TJ/SP na forma de código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Há dois datasets, um que contém aproximadamente 14k decisões e outro que contém aproximadamente 3k decisões. O primeiro foi utilizado para treino e o segundo para teste e validação dos algoritmos, seguindo as melhores práticas existentes atualmente.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latin typeface="Arial"/>
              </a:rPr>
              <a:t>O processo de pré-processamento dos textos inicialmente segue dois caminhos diferentes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lphaLcPeriod"/>
            </a:pPr>
            <a:r>
              <a:rPr b="0" lang="pt-BR" sz="1800" spc="-1" strike="noStrike">
                <a:latin typeface="Arial"/>
              </a:rPr>
              <a:t>No caso do primeiro experimento, houve a segmentação do texto em frases usando a biblioteca Spacy. Posteriormente, com o uso de expressões regulares, as frases foram classificadas nos segmentos lógicos. Este processo foi submetido à validação manual de um especialista e tem acurácia superior a 95%, razão pela qual foi adotado.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lphaLcPeriod"/>
            </a:pPr>
            <a:r>
              <a:rPr b="0" lang="pt-BR" sz="1800" spc="-1" strike="noStrike">
                <a:latin typeface="Arial"/>
              </a:rPr>
              <a:t>No caso do segundo experimento, o texto completo foi considerado.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latin typeface="Arial"/>
              </a:rPr>
              <a:t>O pré-processamento inclui etapas normais como retirada de acentos e stopwords, sendo que o tribunal possui acesso ao código.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pt-BR" sz="1800" spc="-1" strike="noStrike">
                <a:latin typeface="Arial"/>
              </a:rPr>
              <a:t>A vetorização foi feita utilizando-se a classe HashingVectorizer, por razões da pretendida escalabilidade da solução. Se a solução com TF-IDF for utilizada, isso tende a um overfit dos classificadores e a resultados potencialmente incorretos. Além disso, a implementação da classe TF-IDF requer que todo o corpus caiba em memória RAM, inviável para instituições como o Tribunal de Justiça.</a:t>
            </a:r>
            <a:endParaRPr b="0" lang="pt-BR" sz="1800" spc="-1" strike="noStrike"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0" y="0"/>
            <a:ext cx="10080000" cy="56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1" lang="pt-BR" sz="1800" spc="-1" strike="noStrike">
                <a:latin typeface="Arial"/>
              </a:rPr>
              <a:t>Descritivo do pipeline de classificação já finalizado e entregue ao TJ/SP na forma de código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  <a:ea typeface="Microsoft YaHei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5"/>
            </a:pPr>
            <a:r>
              <a:rPr b="0" lang="pt-BR" sz="1800" spc="-1" strike="noStrike">
                <a:latin typeface="Arial"/>
              </a:rPr>
              <a:t>Foram testados uma série de algoritmos, sendo que o que teve melhor desempenho foi a Regressão Logística. Tendo sido escolhido o algoritmo, os classificadores binários foram treinados com o dataset de 14k e posteriormente validado com o dataset de 3k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5"/>
            </a:pPr>
            <a:r>
              <a:rPr b="0" lang="pt-BR" sz="1800" spc="-1" strike="noStrike">
                <a:latin typeface="Arial"/>
              </a:rPr>
              <a:t>Os resultados da classificação dos 3k textos são sumariados a seguir, mas seguem em anexo na forma de duas tabelas.</a:t>
            </a:r>
            <a:endParaRPr b="0" lang="pt-BR" sz="1800" spc="-1" strike="noStrike"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0" y="0"/>
            <a:ext cx="10080000" cy="56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1" lang="pt-BR" sz="1800" spc="-1" strike="noStrike">
                <a:latin typeface="Arial"/>
              </a:rPr>
              <a:t>Descritivo do resultado alcançado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r>
              <a:rPr b="0" i="1" lang="pt-BR" sz="1800" spc="-1" strike="noStrike">
                <a:latin typeface="Arial"/>
              </a:rPr>
              <a:t>	</a:t>
            </a:r>
            <a:r>
              <a:rPr b="0" i="1" lang="pt-BR" sz="1800" spc="-1" strike="noStrike">
                <a:latin typeface="Arial"/>
              </a:rPr>
              <a:t>Resultado da acurácia para o experimento com segmentação de textos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r>
              <a:rPr b="0" i="1" lang="pt-BR" sz="1800" spc="-1" strike="noStrike">
                <a:latin typeface="Arial"/>
                <a:ea typeface="Microsoft YaHei"/>
              </a:rPr>
              <a:t>	</a:t>
            </a:r>
            <a:r>
              <a:rPr b="0" i="1" lang="pt-BR" sz="1800" spc="-1" strike="noStrike">
                <a:latin typeface="Arial"/>
                <a:ea typeface="Microsoft YaHei"/>
              </a:rPr>
              <a:t>Resultado da acurácia para o experimento sem segmentação de textos</a:t>
            </a:r>
            <a:r>
              <a:rPr b="0" lang="pt-BR" sz="1800" spc="-1" strike="noStrike">
                <a:latin typeface="Arial"/>
                <a:ea typeface="Microsoft YaHei"/>
              </a:rPr>
              <a:t>	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  <a:ea typeface="Microsoft YaHei"/>
            </a:endParaRPr>
          </a:p>
        </p:txBody>
      </p:sp>
      <p:graphicFrame>
        <p:nvGraphicFramePr>
          <p:cNvPr id="46" name="Table 2"/>
          <p:cNvGraphicFramePr/>
          <p:nvPr/>
        </p:nvGraphicFramePr>
        <p:xfrm>
          <a:off x="77400" y="1472400"/>
          <a:ext cx="9900000" cy="955440"/>
        </p:xfrm>
        <a:graphic>
          <a:graphicData uri="http://schemas.openxmlformats.org/drawingml/2006/table">
            <a:tbl>
              <a:tblPr/>
              <a:tblGrid>
                <a:gridCol w="1460880"/>
                <a:gridCol w="1449000"/>
                <a:gridCol w="1552680"/>
                <a:gridCol w="1358280"/>
                <a:gridCol w="1357560"/>
                <a:gridCol w="1358280"/>
                <a:gridCol w="1363320"/>
              </a:tblGrid>
              <a:tr h="349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800" spc="-1" strike="noStrike">
                          <a:latin typeface="Arial"/>
                        </a:rPr>
                        <a:t>CLASSE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pt-BR" sz="1800" spc="-1" strike="noStrike">
                          <a:latin typeface="Arial"/>
                        </a:rPr>
                        <a:t>85738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pt-BR" sz="1800" spc="-1" strike="noStrike">
                          <a:latin typeface="Arial"/>
                        </a:rPr>
                        <a:t>85728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pt-BR" sz="1800" spc="-1" strike="noStrike">
                          <a:latin typeface="Arial"/>
                        </a:rPr>
                        <a:t>85721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pt-BR" sz="1800" spc="-1" strike="noStrike">
                          <a:latin typeface="Arial"/>
                        </a:rPr>
                        <a:t>85714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pt-BR" sz="1800" spc="-1" strike="noStrike">
                          <a:latin typeface="Arial"/>
                        </a:rPr>
                        <a:t>85696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pt-BR" sz="1800" spc="-1" strike="noStrike">
                          <a:latin typeface="Arial"/>
                        </a:rPr>
                        <a:t>85568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949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800" spc="-1" strike="noStrike">
                          <a:latin typeface="Arial"/>
                        </a:rPr>
                        <a:t>ACURÁCIA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pt-BR" sz="1800" spc="-1" strike="noStrike">
                          <a:latin typeface="Arial"/>
                        </a:rPr>
                        <a:t>93,04%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pt-BR" sz="1800" spc="-1" strike="noStrike">
                          <a:latin typeface="Arial"/>
                        </a:rPr>
                        <a:t>99,85%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pt-BR" sz="1800" spc="-1" strike="noStrike">
                          <a:latin typeface="Arial"/>
                        </a:rPr>
                        <a:t>98,27%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pt-BR" sz="1800" spc="-1" strike="noStrike">
                          <a:latin typeface="Arial"/>
                        </a:rPr>
                        <a:t>95,23%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pt-BR" sz="1800" spc="-1" strike="noStrike">
                          <a:latin typeface="Arial"/>
                        </a:rPr>
                        <a:t>92,85%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pt-BR" sz="1800" spc="-1" strike="noStrike">
                          <a:latin typeface="Arial"/>
                        </a:rPr>
                        <a:t>89,27%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3"/>
          <p:cNvGraphicFramePr/>
          <p:nvPr/>
        </p:nvGraphicFramePr>
        <p:xfrm>
          <a:off x="16920" y="3305880"/>
          <a:ext cx="5689440" cy="690840"/>
        </p:xfrm>
        <a:graphic>
          <a:graphicData uri="http://schemas.openxmlformats.org/drawingml/2006/table">
            <a:tbl>
              <a:tblPr/>
              <a:tblGrid>
                <a:gridCol w="1398240"/>
                <a:gridCol w="1547280"/>
                <a:gridCol w="1609560"/>
                <a:gridCol w="1399680"/>
                <a:gridCol w="1290960"/>
                <a:gridCol w="1352880"/>
                <a:gridCol w="1352880"/>
              </a:tblGrid>
              <a:tr h="342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800" spc="-1" strike="noStrike">
                          <a:latin typeface="Arial"/>
                        </a:rPr>
                        <a:t>CLASSE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pt-BR" sz="1800" spc="-1" strike="noStrike">
                          <a:latin typeface="Arial"/>
                        </a:rPr>
                        <a:t>85738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pt-BR" sz="1800" spc="-1" strike="noStrike">
                          <a:latin typeface="Arial"/>
                        </a:rPr>
                        <a:t>85728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pt-BR" sz="1800" spc="-1" strike="noStrike">
                          <a:latin typeface="Arial"/>
                        </a:rPr>
                        <a:t>85721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pt-BR" sz="1800" spc="-1" strike="noStrike">
                          <a:latin typeface="Arial"/>
                        </a:rPr>
                        <a:t>85714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pt-BR" sz="1800" spc="-1" strike="noStrike">
                          <a:latin typeface="Arial"/>
                        </a:rPr>
                        <a:t>85696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pt-BR" sz="1800" spc="-1" strike="noStrike">
                          <a:latin typeface="Arial"/>
                        </a:rPr>
                        <a:t>85568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5712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pt-BR" sz="1800" spc="-1" strike="noStrike">
                          <a:latin typeface="Arial"/>
                        </a:rPr>
                        <a:t>ACURÁCIA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pt-BR" sz="1800" spc="-1" strike="noStrike">
                          <a:latin typeface="Arial"/>
                        </a:rPr>
                        <a:t>93,03%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pt-BR" sz="1800" spc="-1" strike="noStrike">
                          <a:latin typeface="Arial"/>
                        </a:rPr>
                        <a:t>84,84%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pt-BR" sz="1800" spc="-1" strike="noStrike">
                          <a:latin typeface="Arial"/>
                        </a:rPr>
                        <a:t>99,28%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pt-BR" sz="1800" spc="-1" strike="noStrike">
                          <a:latin typeface="Arial"/>
                        </a:rPr>
                        <a:t>99,62%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pt-BR" sz="1800" spc="-1" strike="noStrike">
                          <a:latin typeface="Arial"/>
                        </a:rPr>
                        <a:t>94,10%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pPr algn="r"/>
                      <a:r>
                        <a:rPr b="0" lang="pt-BR" sz="1800" spc="-1" strike="noStrike">
                          <a:latin typeface="Arial"/>
                        </a:rPr>
                        <a:t>95,05%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0" y="0"/>
            <a:ext cx="10080000" cy="56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1" lang="pt-BR" sz="1800" spc="-1" strike="noStrike">
                <a:latin typeface="Arial"/>
              </a:rPr>
              <a:t>Considerações sobre o resultado alcançado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Não há indicativo de nenhuma relação do score com procedência do processo (físico ou digital), mas os experimentos apresentaram uma melhora comparando-se os primeiros textos, da primeira extração, e os seguintes, porque houve uma melhoria no processamento e qualidade dos textos.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Ademais, a criação de classificadores binários como o que foi feito permite que qualquer novo tema seja adicionado pelo tribunal sem necessidade de retreinamento dos classificadores anteriores, podendo eles continuarem em produção.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A seleção de features pela segmentação lógica encontra respaldo na teoria jurídica, sendo que somente aplicamos as ferramentas computacionais existentes para realizar algo que juristas já fazem manualmente, com método e respeito pelos preceitos científicos, há séculos.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Ambos os resultados possuem mérito e merecem ser aprofundados.</a:t>
            </a:r>
            <a:endParaRPr b="0" lang="pt-BR" sz="1800" spc="-1" strike="noStrike">
              <a:latin typeface="Arial"/>
              <a:ea typeface="Microsoft YaHei"/>
            </a:endParaRPr>
          </a:p>
          <a:p>
            <a:pPr algn="just"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Todo o código e resultados sempre foram disponibilizados ao tribunal de justiça e ao restante da equipe, com transparência e responsabilidade.</a:t>
            </a:r>
            <a:endParaRPr b="0" lang="pt-BR" sz="1800" spc="-1" strike="noStrike"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2023-02-02T21:30:50Z</dcterms:created>
  <dc:creator/>
  <dc:description/>
  <dc:language>pt-BR</dc:language>
  <cp:lastModifiedBy/>
  <dcterms:modified xsi:type="dcterms:W3CDTF">2023-02-02T22:09:56Z</dcterms:modified>
  <cp:revision>9</cp:revision>
  <dc:subject/>
  <dc:title/>
</cp:coreProperties>
</file>