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180000"/>
            <a:ext cx="935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de um texto jurídico em partes lógicas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40000" y="416520"/>
            <a:ext cx="8998200" cy="46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Separar o texto em conjuntos de frases correspondentes às partes lógicas de uma decisão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Categorias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 lvl="1" marL="432000" indent="-21420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Fatos</a:t>
            </a:r>
            <a:endParaRPr b="0" lang="pt-BR" sz="1800" spc="-1" strike="noStrike">
              <a:latin typeface="Arial"/>
            </a:endParaRPr>
          </a:p>
          <a:p>
            <a:pPr lvl="1" marL="432000" indent="-21420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Direito</a:t>
            </a:r>
            <a:endParaRPr b="0" lang="pt-BR" sz="1800" spc="-1" strike="noStrike">
              <a:latin typeface="Arial"/>
            </a:endParaRPr>
          </a:p>
          <a:p>
            <a:pPr lvl="1" marL="432000" indent="-21420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Pedido</a:t>
            </a:r>
            <a:endParaRPr b="0" lang="pt-BR" sz="1800" spc="-1" strike="noStrike">
              <a:latin typeface="Arial"/>
            </a:endParaRPr>
          </a:p>
          <a:p>
            <a:pPr lvl="1" marL="432000" indent="-21420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Dispositivo</a:t>
            </a:r>
            <a:endParaRPr b="0" lang="pt-BR" sz="1800" spc="-1" strike="noStrike">
              <a:latin typeface="Arial"/>
            </a:endParaRPr>
          </a:p>
          <a:p>
            <a:pPr lvl="1" marL="432000" indent="-214200">
              <a:lnSpc>
                <a:spcPct val="15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Argumentos (residual)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000" y="180000"/>
            <a:ext cx="935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de um texto jurídico em partes lógicas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40000" y="704520"/>
            <a:ext cx="8998200" cy="44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frases de fatos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“</a:t>
            </a:r>
            <a:r>
              <a:rPr b="0" i="1" lang="pt-BR" sz="1300" spc="-1" strike="noStrike">
                <a:solidFill>
                  <a:srgbClr val="000000"/>
                </a:solidFill>
                <a:latin typeface="Arial"/>
                <a:ea typeface="Microsoft YaHei"/>
              </a:rPr>
              <a:t>Apela WALTER BRUNETTO FILHO argumentando, em síntese, que não há necessidade de postergar a fixação do valor devido para a fase de liquidação. Sustenta que não deve ser permitida cobrança de juros capitalizados por período inferior a um ano, vez que a relação jurídica havida entre as partes perdurou até o ano de 1998. Trata-se, pois, de contrato firmado antes de 31/03/2000, data da Medida Provisória 1.963-17 (atual 2.170-36/2001). Aduz que diante da cobrança indevida, “flagrante tentativa da apelada em promover seu enriquecimento sem causa cobrando valores inequivocamente indevidos, deve ela suportar a reprimenda prevista em lei para tal hipótese, sendo condenada a pagar o equivalente ao que cobrou indevidamente” (fls  197). Afirma que “conforme laudo pericial, o valor da dívida do apelado é de R$ 875,58, mas a apelada está pretendendo receber o valor de R$ 23.282,19. Alega que não houve sucumbência recíproca, pois “o valor pretendido pelo apelado foi de R$ 23.282,19, ao passo que o valor auferido na perícia foi de R$ 875,58. Trata-se de ação monitória fundada em Contrato de Abertura de Crédito em Conta Corrente Cheque Especial, celebrada em 29/11/1995. No caso em exame, a avença que lastreia a pretensão foi firmada anteriormente à edição da MP 1.963-17 (31.3.00). A perícia apurou que o débito relativo à conta corrente teve início em 06/01/1997, partindo do saldo negativo de R$ 875,58 (fls  134). Assim, trata-se de inovação trazida em sede recursal e que, por isso, não pode ser enfrentada de forma originária</a:t>
            </a:r>
            <a:r>
              <a:rPr b="0" i="1" lang="pt-BR" sz="1000" spc="-1" strike="noStrike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Microsoft YaHei"/>
              </a:rPr>
              <a:t>”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000" y="180000"/>
            <a:ext cx="935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de um texto jurídico em partes lógicas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40000" y="704520"/>
            <a:ext cx="8998200" cy="43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frases de direito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“</a:t>
            </a:r>
            <a:r>
              <a:rPr b="0" i="1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Inicialmente, deve-se ter em conta que a TR foi instituída pela Lei n. 8.177, de 01/03/1991, que, a pretexto de estabelecer regras para a desindexação da economia, dispôs no artigo 12, que a remuneração da poupança dar-se-ia com a sua incidência. Logo, se o apelante pactuou o financiamento imobiliário, com reajustes do saldo devedor pelos índices da poupança e se estes foram modificados, com base na Lei n. 8.177, de 01/03/1991, a inconformação não se justifica. I - O prequestionamento do dispositivo legal tido como violado constitui requisito de admissibilidade do recurso especial (Súmulas 282 e 356/STF). índice de indexação em substituição a índices estipulados em contratos firmados anteriormente a Lei 8.177, de 01.03.91. SÚMULA 207/STJ. SÚMULA 5/STJ. Tal providência é absolutamente legítima, tendo em vista que a cobrança de juros sobre juros é vedada nos contratos de financiamento regulados pelo Sistema Financeiro de Habitação, ainda que livremente pactuada entre as partes contratantes, segundo o disposto na Súmula 121/STF, assim redigida: "A capitalização de juros, em qualquer periodicidade, é vedada nos contratos regidos pelo Sistema Financeiro da Habitação, ainda que haja previsão contratual expressa, porquanto inexistente qualquer previsão legal, incidindo, pois, o enunciado 121 da Súmula do Supremo Tribunal Federal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"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60000" y="180000"/>
            <a:ext cx="935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de um texto jurídico em partes lógicas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40000" y="704520"/>
            <a:ext cx="8998200" cy="39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Benefícios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42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Análise separada de questões de fato e de direito que motivam a tomada de decisão</a:t>
            </a:r>
            <a:endParaRPr b="0" lang="pt-BR" sz="1800" spc="-1" strike="noStrike">
              <a:latin typeface="Arial"/>
            </a:endParaRPr>
          </a:p>
          <a:p>
            <a:pPr lvl="1" marL="432000" indent="-2142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Auxílio no agrupamento tendo em vista as partes e o todo das decisões</a:t>
            </a:r>
            <a:endParaRPr b="0" lang="pt-BR" sz="1800" spc="-1" strike="noStrike">
              <a:latin typeface="Arial"/>
            </a:endParaRPr>
          </a:p>
          <a:p>
            <a:pPr lvl="1" marL="432000" indent="-2142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Redução do trabalho computacional necessário para classificar ou agrupar as decisões tendo em vista a redução do tamanho do texto</a:t>
            </a:r>
            <a:endParaRPr b="0" lang="pt-BR" sz="1800" spc="-1" strike="noStrike">
              <a:latin typeface="Arial"/>
            </a:endParaRPr>
          </a:p>
          <a:p>
            <a:pPr lvl="1" marL="432000" indent="-2142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Possibilidade de criação de novas classes tendo em vista somente fatos, somente pedidos ou somente fundamentos jurídicos, além de combinação destas partes lógicas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60000" y="180000"/>
            <a:ext cx="935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de um texto jurídico em partes lógicas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40000" y="704520"/>
            <a:ext cx="8998200" cy="39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Resultados da classificação com segmentação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48" name="Table 3"/>
          <p:cNvGraphicFramePr/>
          <p:nvPr/>
        </p:nvGraphicFramePr>
        <p:xfrm>
          <a:off x="891720" y="1854720"/>
          <a:ext cx="8646480" cy="1564920"/>
        </p:xfrm>
        <a:graphic>
          <a:graphicData uri="http://schemas.openxmlformats.org/drawingml/2006/table">
            <a:tbl>
              <a:tblPr/>
              <a:tblGrid>
                <a:gridCol w="1440360"/>
                <a:gridCol w="1440360"/>
                <a:gridCol w="1440360"/>
                <a:gridCol w="1440360"/>
                <a:gridCol w="1440360"/>
                <a:gridCol w="1445040"/>
              </a:tblGrid>
              <a:tr h="782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0929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1015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1033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1039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1046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1101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83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Acc – 93%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Prec – 72%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Sen – 95%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Acc – 98%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Prec – 85%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Sen – 96%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Acc – 99%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Prec – 99%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Sen – 97%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Acc – 97%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Prec – 58%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Sen – 98%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Acc – 94%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Prec – 75%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Sen – 95%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Acc – 96%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Prec – 74%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Sen – 93%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60000" y="180000"/>
            <a:ext cx="935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Segmentação de um texto jurídico em partes lógicas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40000" y="704520"/>
            <a:ext cx="8998200" cy="39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Resultados da classificação com segmentação – 42k casos sem classe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60000" y="2160000"/>
            <a:ext cx="9488880" cy="20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2022-11-08T10:03:09Z</dcterms:created>
  <dc:creator/>
  <dc:description/>
  <dc:language>pt-BR</dc:language>
  <cp:lastModifiedBy/>
  <dcterms:modified xsi:type="dcterms:W3CDTF">2023-01-26T17:10:57Z</dcterms:modified>
  <cp:revision>18</cp:revision>
  <dc:subject/>
  <dc:title/>
</cp:coreProperties>
</file>