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81" d="100"/>
          <a:sy n="81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6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5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4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9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8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0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4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4" r:id="rId2"/>
    <p:sldLayoutId id="2147483813" r:id="rId3"/>
    <p:sldLayoutId id="2147483812" r:id="rId4"/>
    <p:sldLayoutId id="2147483811" r:id="rId5"/>
    <p:sldLayoutId id="2147483810" r:id="rId6"/>
    <p:sldLayoutId id="2147483809" r:id="rId7"/>
    <p:sldLayoutId id="2147483808" r:id="rId8"/>
    <p:sldLayoutId id="2147483807" r:id="rId9"/>
    <p:sldLayoutId id="2147483806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57AE6-2CEE-4EBB-9BBA-D5AC45552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782"/>
                    </a14:imgEffect>
                  </a14:imgLayer>
                </a14:imgProps>
              </a:ext>
            </a:extLst>
          </a:blip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B690B5-AD45-2B4F-AF11-2B277ABDD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dirty="0">
                <a:latin typeface="Product Sans" panose="020B0403030502040203" pitchFamily="34" charset="0"/>
              </a:rPr>
              <a:t>Procedures,</a:t>
            </a:r>
            <a:br>
              <a:rPr lang="pt-BR" sz="4800" dirty="0">
                <a:latin typeface="Product Sans" panose="020B0403030502040203" pitchFamily="34" charset="0"/>
              </a:rPr>
            </a:br>
            <a:r>
              <a:rPr lang="pt-BR" sz="4800" dirty="0">
                <a:latin typeface="Product Sans" panose="020B0403030502040203" pitchFamily="34" charset="0"/>
              </a:rPr>
              <a:t>Functions</a:t>
            </a:r>
            <a:br>
              <a:rPr lang="pt-BR" sz="4800" dirty="0">
                <a:latin typeface="Product Sans" panose="020B0403030502040203" pitchFamily="34" charset="0"/>
              </a:rPr>
            </a:br>
            <a:r>
              <a:rPr lang="pt-BR" sz="4800" dirty="0">
                <a:latin typeface="Product Sans" panose="020B0403030502040203" pitchFamily="34" charset="0"/>
              </a:rPr>
              <a:t>e Triggers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AB58CA-CB5C-DB4A-92B1-99B47BFD9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Product Sans" panose="020B0403030502040203" pitchFamily="34" charset="0"/>
              </a:rPr>
              <a:t>Banco de Dados – 4 AVD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2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Function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Product Sans" panose="020B0403030502040203" pitchFamily="34" charset="0"/>
              </a:rPr>
              <a:t>RECURSOS UTILIZADOS: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Product Sans" panose="020B0403030502040203" pitchFamily="34" charset="0"/>
              </a:rPr>
              <a:t>	Parâmetro IN </a:t>
            </a:r>
          </a:p>
        </p:txBody>
      </p:sp>
    </p:spTree>
    <p:extLst>
      <p:ext uri="{BB962C8B-B14F-4D97-AF65-F5344CB8AC3E}">
        <p14:creationId xmlns:p14="http://schemas.microsoft.com/office/powerpoint/2010/main" val="758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Function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50" dirty="0">
                <a:latin typeface="Product Sans" panose="020B0403030502040203" pitchFamily="34" charset="0"/>
              </a:rPr>
              <a:t>SCRIPT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EC09B9-2AB2-4730-A53C-4482238A64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02769" y="2631800"/>
            <a:ext cx="4986461" cy="24042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7DDF4D-BCA4-40DD-B0A8-9C90DF6D30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94270" y="5265420"/>
            <a:ext cx="4586906" cy="13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3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Function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50" dirty="0">
                <a:latin typeface="Product Sans" panose="020B0403030502040203" pitchFamily="34" charset="0"/>
              </a:rPr>
              <a:t>RESULTADO</a:t>
            </a:r>
          </a:p>
          <a:p>
            <a:pPr algn="just">
              <a:lnSpc>
                <a:spcPct val="150000"/>
              </a:lnSpc>
            </a:pPr>
            <a:r>
              <a:rPr lang="pt-BR" sz="1650" dirty="0">
                <a:latin typeface="Product Sans" panose="020B0403030502040203" pitchFamily="34" charset="0"/>
              </a:rPr>
              <a:t>Antes						Depois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79E630-5712-4305-85E9-A47A433A23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5048" y="3331956"/>
            <a:ext cx="3113005" cy="24869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B03F7C7-A0B5-40FD-8011-087B96B23D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19195" y="3331956"/>
            <a:ext cx="3113005" cy="21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5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Function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Product Sans" panose="020B0403030502040203" pitchFamily="34" charset="0"/>
              </a:rPr>
              <a:t>RECURSOS UTILIZADOS: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Product Sans" panose="020B0403030502040203" pitchFamily="34" charset="0"/>
              </a:rPr>
              <a:t>	Parâmetro IN OUT</a:t>
            </a:r>
          </a:p>
        </p:txBody>
      </p:sp>
    </p:spTree>
    <p:extLst>
      <p:ext uri="{BB962C8B-B14F-4D97-AF65-F5344CB8AC3E}">
        <p14:creationId xmlns:p14="http://schemas.microsoft.com/office/powerpoint/2010/main" val="8406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Trigger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50" dirty="0">
                <a:latin typeface="Product Sans" panose="020B0403030502040203" pitchFamily="34" charset="0"/>
              </a:rPr>
              <a:t>SCRIPT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2CC4A5-7C98-40CB-BD36-3C89B6973D14}"/>
              </a:ext>
            </a:extLst>
          </p:cNvPr>
          <p:cNvPicPr/>
          <p:nvPr/>
        </p:nvPicPr>
        <p:blipFill rotWithShape="1">
          <a:blip r:embed="rId2"/>
          <a:srcRect l="277"/>
          <a:stretch/>
        </p:blipFill>
        <p:spPr bwMode="auto">
          <a:xfrm>
            <a:off x="3785948" y="2658967"/>
            <a:ext cx="4620103" cy="3492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74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Trigger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50" dirty="0">
                <a:latin typeface="Product Sans" panose="020B0403030502040203" pitchFamily="34" charset="0"/>
              </a:rPr>
              <a:t>RESULTADO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AFFA8A-E8F4-4793-A0D2-83B183591D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1438" y="3309689"/>
            <a:ext cx="4569123" cy="73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Trigger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Product Sans" panose="020B0403030502040203" pitchFamily="34" charset="0"/>
              </a:rPr>
              <a:t>RECURSOS UTILIZADOS: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Product Sans" panose="020B0403030502040203" pitchFamily="34" charset="0"/>
              </a:rPr>
              <a:t>	Registro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Product Sans" panose="020B0403030502040203" pitchFamily="34" charset="0"/>
              </a:rPr>
              <a:t>	Array Associativo</a:t>
            </a:r>
          </a:p>
        </p:txBody>
      </p:sp>
    </p:spTree>
    <p:extLst>
      <p:ext uri="{BB962C8B-B14F-4D97-AF65-F5344CB8AC3E}">
        <p14:creationId xmlns:p14="http://schemas.microsoft.com/office/powerpoint/2010/main" val="86000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Trigger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50" dirty="0">
                <a:latin typeface="Product Sans" panose="020B0403030502040203" pitchFamily="34" charset="0"/>
              </a:rPr>
              <a:t>SCRIPT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DFB9C2-3E4F-4C06-8F92-2A8C799021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6068" y="2787496"/>
            <a:ext cx="5039863" cy="32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0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Trigger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50" dirty="0">
                <a:latin typeface="Product Sans" panose="020B0403030502040203" pitchFamily="34" charset="0"/>
              </a:rPr>
              <a:t>RESULTADO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12F00C-D1C5-482E-8421-F5C6FBA8C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5751" y="3340554"/>
            <a:ext cx="4280497" cy="7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Trigger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Product Sans" panose="020B0403030502040203" pitchFamily="34" charset="0"/>
              </a:rPr>
              <a:t>RECURSOS UTILIZADOS: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Product Sans" panose="020B0403030502040203" pitchFamily="34" charset="0"/>
              </a:rPr>
              <a:t>	Registro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Product Sans" panose="020B0403030502040203" pitchFamily="34" charset="0"/>
              </a:rPr>
              <a:t>	Array Associativo</a:t>
            </a:r>
          </a:p>
        </p:txBody>
      </p:sp>
    </p:spTree>
    <p:extLst>
      <p:ext uri="{BB962C8B-B14F-4D97-AF65-F5344CB8AC3E}">
        <p14:creationId xmlns:p14="http://schemas.microsoft.com/office/powerpoint/2010/main" val="4047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Procedure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50" dirty="0">
                <a:latin typeface="Product Sans" panose="020B0403030502040203" pitchFamily="34" charset="0"/>
              </a:rPr>
              <a:t>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94742F-A246-43DD-9E71-59844728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17" y="2767541"/>
            <a:ext cx="9423563" cy="27179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23D6D8-E654-4776-8F5A-C090E0B8B2C2}"/>
              </a:ext>
            </a:extLst>
          </p:cNvPr>
          <p:cNvPicPr/>
          <p:nvPr/>
        </p:nvPicPr>
        <p:blipFill rotWithShape="1">
          <a:blip r:embed="rId3"/>
          <a:srcRect l="1910" r="4459"/>
          <a:stretch/>
        </p:blipFill>
        <p:spPr bwMode="auto">
          <a:xfrm>
            <a:off x="4893763" y="5783284"/>
            <a:ext cx="2404474" cy="4143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97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Product Sans" panose="020B0403030502040203" pitchFamily="34" charset="0"/>
              </a:rPr>
              <a:t>Danilo Duarte Ribeiro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Product Sans" panose="020B0403030502040203" pitchFamily="34" charset="0"/>
              </a:rPr>
              <a:t>Rafael Couto Silva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Product Sans" panose="020B0403030502040203" pitchFamily="34" charset="0"/>
              </a:rPr>
              <a:t>Thalys Ferreira Correia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Product Sans" panose="020B040303050204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latin typeface="Product Sans" panose="020B0403030502040203" pitchFamily="34" charset="0"/>
              </a:rPr>
              <a:t>PROFESSOR: Rosenclever Lopes </a:t>
            </a:r>
            <a:r>
              <a:rPr lang="pt-BR" dirty="0" err="1">
                <a:latin typeface="Product Sans" panose="020B0403030502040203" pitchFamily="34" charset="0"/>
              </a:rPr>
              <a:t>Gazoni</a:t>
            </a:r>
            <a:endParaRPr lang="pt-BR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Procedure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50" dirty="0">
                <a:latin typeface="Product Sans" panose="020B0403030502040203" pitchFamily="34" charset="0"/>
              </a:rPr>
              <a:t>RESULTADO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276C3B-67B2-4ABD-9BDB-B2AF917F2279}"/>
              </a:ext>
            </a:extLst>
          </p:cNvPr>
          <p:cNvPicPr/>
          <p:nvPr/>
        </p:nvPicPr>
        <p:blipFill rotWithShape="1">
          <a:blip r:embed="rId2"/>
          <a:srcRect t="-1" b="15403"/>
          <a:stretch/>
        </p:blipFill>
        <p:spPr bwMode="auto">
          <a:xfrm>
            <a:off x="3199405" y="2541319"/>
            <a:ext cx="2896595" cy="39777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EB2782-B530-4C6A-B019-8252A2374629}"/>
              </a:ext>
            </a:extLst>
          </p:cNvPr>
          <p:cNvPicPr/>
          <p:nvPr/>
        </p:nvPicPr>
        <p:blipFill rotWithShape="1">
          <a:blip r:embed="rId3"/>
          <a:srcRect t="6278"/>
          <a:stretch/>
        </p:blipFill>
        <p:spPr>
          <a:xfrm>
            <a:off x="7130776" y="2209802"/>
            <a:ext cx="2896595" cy="43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Procedure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Product Sans" panose="020B0403030502040203" pitchFamily="34" charset="0"/>
              </a:rPr>
              <a:t>RECURSOS UTILIZADOS: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Product Sans" panose="020B0403030502040203" pitchFamily="34" charset="0"/>
              </a:rPr>
              <a:t>	Cursor Explícito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Product Sans" panose="020B0403030502040203" pitchFamily="34" charset="0"/>
              </a:rPr>
              <a:t>	Parâmetro IN</a:t>
            </a:r>
          </a:p>
        </p:txBody>
      </p:sp>
    </p:spTree>
    <p:extLst>
      <p:ext uri="{BB962C8B-B14F-4D97-AF65-F5344CB8AC3E}">
        <p14:creationId xmlns:p14="http://schemas.microsoft.com/office/powerpoint/2010/main" val="199912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Procedure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50" dirty="0">
                <a:latin typeface="Product Sans" panose="020B0403030502040203" pitchFamily="34" charset="0"/>
              </a:rPr>
              <a:t>SCRIPT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AF30BF-F648-4250-BB4D-CFD8C3FDA0AF}"/>
              </a:ext>
            </a:extLst>
          </p:cNvPr>
          <p:cNvPicPr/>
          <p:nvPr/>
        </p:nvPicPr>
        <p:blipFill rotWithShape="1">
          <a:blip r:embed="rId2"/>
          <a:srcRect l="181" r="-1"/>
          <a:stretch/>
        </p:blipFill>
        <p:spPr bwMode="auto">
          <a:xfrm>
            <a:off x="1011936" y="2784845"/>
            <a:ext cx="10168127" cy="2357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73D01F1-1ADD-454B-AAD1-2E7B29EED2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0661" y="5470297"/>
            <a:ext cx="3670678" cy="4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5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Procedure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50" dirty="0">
                <a:latin typeface="Product Sans" panose="020B0403030502040203" pitchFamily="34" charset="0"/>
              </a:rPr>
              <a:t>RESULTADO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B9376D-3489-4547-B61C-110224056B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8286" y="2894301"/>
            <a:ext cx="3995428" cy="29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8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Procedure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Product Sans" panose="020B0403030502040203" pitchFamily="34" charset="0"/>
              </a:rPr>
              <a:t>RECURSOS UTILIZADOS: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Product Sans" panose="020B0403030502040203" pitchFamily="34" charset="0"/>
              </a:rPr>
              <a:t>	Parâmetros IN e OUT </a:t>
            </a:r>
          </a:p>
        </p:txBody>
      </p:sp>
    </p:spTree>
    <p:extLst>
      <p:ext uri="{BB962C8B-B14F-4D97-AF65-F5344CB8AC3E}">
        <p14:creationId xmlns:p14="http://schemas.microsoft.com/office/powerpoint/2010/main" val="341369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Function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50" dirty="0">
                <a:latin typeface="Product Sans" panose="020B0403030502040203" pitchFamily="34" charset="0"/>
              </a:rPr>
              <a:t>SCRIPT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31CCF48-0079-4C36-843B-69C4DC6612FA}"/>
              </a:ext>
            </a:extLst>
          </p:cNvPr>
          <p:cNvPicPr/>
          <p:nvPr/>
        </p:nvPicPr>
        <p:blipFill rotWithShape="1">
          <a:blip r:embed="rId2"/>
          <a:srcRect l="180"/>
          <a:stretch/>
        </p:blipFill>
        <p:spPr bwMode="auto">
          <a:xfrm>
            <a:off x="1066931" y="2751173"/>
            <a:ext cx="10041583" cy="24488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9AFEB9-853D-4654-B0BB-9BFED183D478}"/>
              </a:ext>
            </a:extLst>
          </p:cNvPr>
          <p:cNvPicPr/>
          <p:nvPr/>
        </p:nvPicPr>
        <p:blipFill rotWithShape="1">
          <a:blip r:embed="rId3"/>
          <a:srcRect l="569"/>
          <a:stretch/>
        </p:blipFill>
        <p:spPr bwMode="auto">
          <a:xfrm>
            <a:off x="4173991" y="5332019"/>
            <a:ext cx="3844018" cy="1214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508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4B02-2262-9142-9BA7-C71B280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548640"/>
            <a:ext cx="10168128" cy="1179576"/>
          </a:xfrm>
        </p:spPr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Function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58CD-AC4D-1F41-A62F-28C712A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4" y="2209801"/>
            <a:ext cx="10249118" cy="43978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50" dirty="0">
                <a:latin typeface="Product Sans" panose="020B0403030502040203" pitchFamily="34" charset="0"/>
              </a:rPr>
              <a:t>RESULTADO</a:t>
            </a:r>
          </a:p>
          <a:p>
            <a:pPr algn="just">
              <a:lnSpc>
                <a:spcPct val="150000"/>
              </a:lnSpc>
            </a:pPr>
            <a:r>
              <a:rPr lang="pt-BR" sz="1650" dirty="0">
                <a:latin typeface="Product Sans" panose="020B0403030502040203" pitchFamily="34" charset="0"/>
              </a:rPr>
              <a:t>Antes						Depois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9A53BB-013D-4B3F-8E76-EE466654D1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0514" y="3402280"/>
            <a:ext cx="2936484" cy="24285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676101-2A6A-4C20-A36E-8D30EFBCFD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004" y="3402280"/>
            <a:ext cx="2936484" cy="24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138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Product Sans</vt:lpstr>
      <vt:lpstr>AccentBoxVTI</vt:lpstr>
      <vt:lpstr>Procedures, Functions e Triggers</vt:lpstr>
      <vt:lpstr>Procedure 1</vt:lpstr>
      <vt:lpstr>Procedure 1</vt:lpstr>
      <vt:lpstr>Procedure 1</vt:lpstr>
      <vt:lpstr>Procedure 2</vt:lpstr>
      <vt:lpstr>Procedure 2</vt:lpstr>
      <vt:lpstr>Procedure 2</vt:lpstr>
      <vt:lpstr>Function 1</vt:lpstr>
      <vt:lpstr>Function 1</vt:lpstr>
      <vt:lpstr>Function 1</vt:lpstr>
      <vt:lpstr>Function 2</vt:lpstr>
      <vt:lpstr>Function 2</vt:lpstr>
      <vt:lpstr>Function 2</vt:lpstr>
      <vt:lpstr>Trigger 1</vt:lpstr>
      <vt:lpstr>Trigger 1</vt:lpstr>
      <vt:lpstr>Trigger 1</vt:lpstr>
      <vt:lpstr>Trigger 2</vt:lpstr>
      <vt:lpstr>Trigger 2</vt:lpstr>
      <vt:lpstr>Trigger 2</vt:lpstr>
      <vt:lpstr>Equipe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 3.0</dc:title>
  <dc:creator>Danilo Ribeiro</dc:creator>
  <cp:lastModifiedBy>DANILO DUARTE RIBEIRO</cp:lastModifiedBy>
  <cp:revision>20</cp:revision>
  <dcterms:created xsi:type="dcterms:W3CDTF">2020-04-30T22:54:37Z</dcterms:created>
  <dcterms:modified xsi:type="dcterms:W3CDTF">2020-11-23T23:09:01Z</dcterms:modified>
</cp:coreProperties>
</file>