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4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98" r:id="rId9"/>
    <p:sldId id="287" r:id="rId10"/>
    <p:sldId id="282" r:id="rId11"/>
    <p:sldId id="272" r:id="rId12"/>
    <p:sldId id="290" r:id="rId13"/>
    <p:sldId id="291" r:id="rId14"/>
    <p:sldId id="292" r:id="rId15"/>
    <p:sldId id="293" r:id="rId16"/>
    <p:sldId id="294" r:id="rId17"/>
    <p:sldId id="295" r:id="rId18"/>
    <p:sldId id="300" r:id="rId19"/>
    <p:sldId id="296" r:id="rId20"/>
    <p:sldId id="297" r:id="rId21"/>
    <p:sldId id="29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7"/>
    <p:restoredTop sz="93478"/>
  </p:normalViewPr>
  <p:slideViewPr>
    <p:cSldViewPr snapToGrid="0" snapToObjects="1">
      <p:cViewPr varScale="1">
        <p:scale>
          <a:sx n="94" d="100"/>
          <a:sy n="94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01/05/2019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xmpp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xmpp.net/directory.php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chinwag.im/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Relationship Id="rId9" Type="http://schemas.openxmlformats.org/officeDocument/2006/relationships/hyperlink" Target="https://list.jabber.a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hone-green-circle-call-305741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hyperlink" Target="https://xmpp.org/extensions/xep-016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File_alt_font_awesome.svg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commons.wikimedia.org/wiki/File:Icons8_flat_video_call.svg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hyperlink" Target="https://pixabay.com/en/phone-green-circle-call-305741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commons.wikimedia.org/wiki/File:File_alt_font_awesome.svg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commons.wikimedia.org/wiki/File:Icons8_flat_video_call.sv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hone-green-circle-call-305741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hyperlink" Target="https://law.stackexchange.com/questions/7610/are-there-any-laws-against-adding-a-second-lock-to-a-bicycle-that-isnt-yours" TargetMode="External"/><Relationship Id="rId2" Type="http://schemas.openxmlformats.org/officeDocument/2006/relationships/hyperlink" Target="https://youtu.be/8PW3O2mqTn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File_alt_font_awesome.svg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hyperlink" Target="https://commons.wikimedia.org/wiki/File:Icons8_flat_video_call.svg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isco.im" TargetMode="External"/><Relationship Id="rId2" Type="http://schemas.openxmlformats.org/officeDocument/2006/relationships/hyperlink" Target="https://www.cisco.com/c/en/us/products/unified-communications/jabb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610185"/>
            <a:ext cx="11677538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mensagens instantâneas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i="1" dirty="0"/>
              <a:t>XMPP: </a:t>
            </a:r>
            <a:br>
              <a:rPr lang="pt-BR" sz="4400" b="1" i="1" dirty="0"/>
            </a:br>
            <a:r>
              <a:rPr lang="pt-BR" sz="3600" b="1" i="1" dirty="0" err="1"/>
              <a:t>eXtensible</a:t>
            </a:r>
            <a:r>
              <a:rPr lang="pt-BR" sz="3600" b="1" i="1" dirty="0"/>
              <a:t> Messaging and </a:t>
            </a:r>
            <a:r>
              <a:rPr lang="pt-BR" sz="3600" b="1" i="1" dirty="0" err="1"/>
              <a:t>Presense</a:t>
            </a:r>
            <a:r>
              <a:rPr lang="pt-BR" sz="3600" b="1" i="1" dirty="0"/>
              <a:t> </a:t>
            </a:r>
            <a:r>
              <a:rPr lang="pt-BR" sz="3600" b="1" i="1" dirty="0" err="1"/>
              <a:t>Protocol</a:t>
            </a:r>
            <a:br>
              <a:rPr lang="pt-BR" sz="3600" b="1" i="1" dirty="0"/>
            </a:br>
            <a:endParaRPr lang="pt-BR" sz="4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26" y="3393142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XMPP Protocol">
            <a:extLst>
              <a:ext uri="{FF2B5EF4-FFF2-40B4-BE49-F238E27FC236}">
                <a16:creationId xmlns:a16="http://schemas.microsoft.com/office/drawing/2014/main" id="{A8329FAA-1523-9E4D-983C-01D7780E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194" y="2946051"/>
            <a:ext cx="1467835" cy="1509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5C4F18-1DDF-C146-B3F5-6B18626B1A37}"/>
              </a:ext>
            </a:extLst>
          </p:cNvPr>
          <p:cNvSpPr/>
          <p:nvPr/>
        </p:nvSpPr>
        <p:spPr>
          <a:xfrm>
            <a:off x="4969114" y="2788681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i="1" dirty="0">
                <a:hlinkClick r:id="rId5"/>
              </a:rPr>
              <a:t>https://xmpp.org</a:t>
            </a:r>
            <a:r>
              <a:rPr lang="pt-BR" b="1" i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1809"/>
            <a:ext cx="10817225" cy="4254699"/>
          </a:xfrm>
        </p:spPr>
        <p:txBody>
          <a:bodyPr>
            <a:normAutofit/>
          </a:bodyPr>
          <a:lstStyle/>
          <a:p>
            <a:r>
              <a:rPr lang="pt-BR" sz="2800" dirty="0"/>
              <a:t>Lista de contatos, envio de mensagens em grupos</a:t>
            </a:r>
          </a:p>
          <a:p>
            <a:r>
              <a:rPr lang="pt-BR" sz="2800" dirty="0"/>
              <a:t>Avatar (foto para o perfil do usuário)</a:t>
            </a:r>
          </a:p>
          <a:p>
            <a:r>
              <a:rPr lang="pt-BR" sz="2800" dirty="0"/>
              <a:t>Notificação de entrega de mensagens</a:t>
            </a:r>
          </a:p>
          <a:p>
            <a:r>
              <a:rPr lang="pt-BR" sz="2800" dirty="0"/>
              <a:t>E muito mais em </a:t>
            </a:r>
            <a:r>
              <a:rPr lang="pt-BR" sz="2800" b="1" i="1" dirty="0">
                <a:hlinkClick r:id="rId2"/>
              </a:rPr>
              <a:t>https://xmpp.org/extensions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81809"/>
            <a:ext cx="10815499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Clientes (usuários) pertencentes a um determinado domínio conectam em um servidor</a:t>
            </a:r>
          </a:p>
          <a:p>
            <a:r>
              <a:rPr lang="pt-BR" sz="2800" dirty="0"/>
              <a:t>Servidores intermediam a comunicação</a:t>
            </a:r>
          </a:p>
          <a:p>
            <a:r>
              <a:rPr lang="pt-BR" sz="2800" dirty="0"/>
              <a:t>Mensagens trocadas entre os clientes de um mesmo domínio são entregues por um servidor de tal domínio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881809"/>
            <a:ext cx="10735986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Como o XMPP é um protocolo aberto e interoperável, clientes de um domínio podem enviar mensagens para clientes de outro domínio</a:t>
            </a:r>
          </a:p>
          <a:p>
            <a:r>
              <a:rPr lang="pt-BR" sz="2800" dirty="0"/>
              <a:t>Se o Cliente 1 enviar mensagem pro Cliente 8, a mesma passa pelo Servidor 1, que encaminha ao Servidor 3 para ser entregue ao Cliente 8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895012" cy="4254699"/>
          </a:xfrm>
        </p:spPr>
        <p:txBody>
          <a:bodyPr>
            <a:normAutofit/>
          </a:bodyPr>
          <a:lstStyle/>
          <a:p>
            <a:r>
              <a:rPr lang="pt-BR" sz="2800" dirty="0"/>
              <a:t>Servidores XMPP podem ser adicionados à rede por qualquer pessoa/empresa</a:t>
            </a:r>
          </a:p>
          <a:p>
            <a:r>
              <a:rPr lang="pt-BR" sz="2800" dirty="0"/>
              <a:t>Existem implementações gratuitas de servidores como os projetos como o </a:t>
            </a:r>
            <a:r>
              <a:rPr lang="pt-BR" sz="2800" dirty="0">
                <a:hlinkClick r:id="rId2"/>
              </a:rPr>
              <a:t>Openfire</a:t>
            </a:r>
            <a:r>
              <a:rPr lang="pt-BR" sz="2800" dirty="0"/>
              <a:t> ou </a:t>
            </a:r>
            <a:r>
              <a:rPr lang="pt-BR" sz="2800" dirty="0">
                <a:hlinkClick r:id="rId3"/>
              </a:rPr>
              <a:t>JabberD</a:t>
            </a:r>
            <a:r>
              <a:rPr lang="pt-BR" sz="2800" dirty="0"/>
              <a:t>.</a:t>
            </a:r>
          </a:p>
          <a:p>
            <a:r>
              <a:rPr lang="pt-BR" sz="2800" dirty="0"/>
              <a:t>Adicionalmente, existem inúmeros servidores gratuitos disponíveis na Web, onde você pode criar uma conta XMPP, como </a:t>
            </a:r>
            <a:r>
              <a:rPr lang="pt-BR" sz="2800" dirty="0">
                <a:hlinkClick r:id="rId4"/>
              </a:rPr>
              <a:t>xabber.com</a:t>
            </a:r>
            <a:r>
              <a:rPr lang="pt-BR" sz="2800" dirty="0"/>
              <a:t>, </a:t>
            </a:r>
            <a:r>
              <a:rPr lang="pt-BR" sz="2800" dirty="0">
                <a:hlinkClick r:id="rId5"/>
              </a:rPr>
              <a:t>jabber.at</a:t>
            </a:r>
            <a:r>
              <a:rPr lang="pt-BR" sz="2800" dirty="0"/>
              <a:t>, </a:t>
            </a:r>
            <a:r>
              <a:rPr lang="pt-BR" sz="2800" dirty="0">
                <a:hlinkClick r:id="rId6"/>
              </a:rPr>
              <a:t>jabbim.com</a:t>
            </a:r>
            <a:r>
              <a:rPr lang="pt-BR" sz="2800" dirty="0"/>
              <a:t>, </a:t>
            </a:r>
            <a:r>
              <a:rPr lang="pt-BR" sz="2800" dirty="0">
                <a:hlinkClick r:id="rId7"/>
              </a:rPr>
              <a:t>chinwag.im</a:t>
            </a:r>
            <a:r>
              <a:rPr lang="pt-BR" sz="2800" dirty="0"/>
              <a:t> e inúmeros outros listados em </a:t>
            </a:r>
            <a:r>
              <a:rPr lang="pt-BR" sz="2800" dirty="0">
                <a:hlinkClick r:id="rId8"/>
              </a:rPr>
              <a:t>xmpp.net</a:t>
            </a:r>
            <a:r>
              <a:rPr lang="pt-BR" sz="2800" dirty="0"/>
              <a:t> ou </a:t>
            </a:r>
            <a:r>
              <a:rPr lang="pt-BR" sz="2800" dirty="0">
                <a:hlinkClick r:id="rId9"/>
              </a:rPr>
              <a:t>list.jabber.at</a:t>
            </a:r>
            <a:r>
              <a:rPr lang="pt-BR" sz="2800" dirty="0"/>
              <a:t>, por exemplo.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8" y="1647633"/>
            <a:ext cx="8081845" cy="3660842"/>
          </a:xfrm>
        </p:spPr>
        <p:txBody>
          <a:bodyPr>
            <a:noAutofit/>
          </a:bodyPr>
          <a:lstStyle/>
          <a:p>
            <a:r>
              <a:rPr lang="pt-BR" sz="2800" dirty="0"/>
              <a:t>Aplicações web tradicionais acessam um servidor principal</a:t>
            </a:r>
          </a:p>
          <a:p>
            <a:r>
              <a:rPr lang="pt-BR" sz="2800" dirty="0"/>
              <a:t>Normalmente não há cooperação entre servidores como ocorre na rede XMPP</a:t>
            </a:r>
          </a:p>
          <a:p>
            <a:r>
              <a:rPr lang="pt-BR" sz="2800" dirty="0"/>
              <a:t>O cliente comumente apenas acessa recursos em diferentes serviços (como páginas adicionais, arquivos </a:t>
            </a:r>
            <a:r>
              <a:rPr lang="pt-BR" sz="2800" dirty="0" err="1"/>
              <a:t>js</a:t>
            </a:r>
            <a:r>
              <a:rPr lang="pt-BR" sz="2800" dirty="0"/>
              <a:t> e </a:t>
            </a:r>
            <a:r>
              <a:rPr lang="pt-BR" sz="2800" dirty="0" err="1"/>
              <a:t>css</a:t>
            </a:r>
            <a:r>
              <a:rPr lang="pt-BR" sz="2800" dirty="0"/>
              <a:t>, etc.)</a:t>
            </a:r>
            <a:endParaRPr lang="pt-BR" sz="2800" b="1" dirty="0"/>
          </a:p>
          <a:p>
            <a:r>
              <a:rPr lang="pt-BR" sz="2800" dirty="0"/>
              <a:t>Colaboração é ajuda </a:t>
            </a:r>
            <a:r>
              <a:rPr lang="pt-BR" sz="2800" b="1" dirty="0"/>
              <a:t>mútua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1" y="1406919"/>
            <a:ext cx="6249498" cy="5314860"/>
          </a:xfrm>
        </p:spPr>
        <p:txBody>
          <a:bodyPr>
            <a:normAutofit/>
          </a:bodyPr>
          <a:lstStyle/>
          <a:p>
            <a:r>
              <a:rPr lang="pt-BR" sz="2800" dirty="0"/>
              <a:t>Redes de servidores de e-mail já têm uma arquitetura mais parecida com o XMPP</a:t>
            </a:r>
          </a:p>
          <a:p>
            <a:r>
              <a:rPr lang="pt-BR" sz="2800" dirty="0"/>
              <a:t>Quando um cliente envia um e-mail, a mensagem pode passar por vários servidores até chegar ao cliente de destino</a:t>
            </a:r>
          </a:p>
          <a:p>
            <a:r>
              <a:rPr lang="pt-BR" sz="2800" dirty="0"/>
              <a:t>Os servidores estão interligados e cooperam para a entrega da mensagem</a:t>
            </a:r>
          </a:p>
          <a:p>
            <a:r>
              <a:rPr lang="pt-BR" sz="2800" dirty="0"/>
              <a:t>Este é o mesmo modelo usado por servidores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43790"/>
              </p:ext>
            </p:extLst>
          </p:nvPr>
        </p:nvGraphicFramePr>
        <p:xfrm>
          <a:off x="66261" y="1515183"/>
          <a:ext cx="12085983" cy="3688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8403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3034747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160105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Conexão entre domínios</a:t>
                      </a:r>
                    </a:p>
                    <a:p>
                      <a:r>
                        <a:rPr lang="pt-BR" sz="2800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Número de saltos (hops)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no </a:t>
                      </a:r>
                      <a:r>
                        <a:rPr lang="pt-BR" sz="2800" b="1" dirty="0"/>
                        <a:t>máximo</a:t>
                      </a:r>
                      <a:r>
                        <a:rPr lang="pt-BR" sz="28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22134-5572-684E-B751-0C74D9C2EE53}"/>
              </a:ext>
            </a:extLst>
          </p:cNvPr>
          <p:cNvSpPr txBox="1"/>
          <p:nvPr/>
        </p:nvSpPr>
        <p:spPr>
          <a:xfrm>
            <a:off x="1215830" y="5679933"/>
            <a:ext cx="10464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Saltos (hops) é o número de servidores acessados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237341"/>
            <a:ext cx="11947161" cy="105877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Relembrando a arquitetura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368072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5" y="1926427"/>
            <a:ext cx="9109564" cy="4706385"/>
          </a:xfrm>
        </p:spPr>
        <p:txBody>
          <a:bodyPr>
            <a:normAutofit/>
          </a:bodyPr>
          <a:lstStyle/>
          <a:p>
            <a:r>
              <a:rPr lang="pt-BR" sz="2800" dirty="0"/>
              <a:t>Para transferência de arquivos e chamadas de voz e vídeo, existe uma extensão XMPP chamada </a:t>
            </a:r>
            <a:r>
              <a:rPr lang="pt-BR" sz="2800" dirty="0">
                <a:hlinkClick r:id="rId2"/>
              </a:rPr>
              <a:t>Jingle</a:t>
            </a:r>
            <a:r>
              <a:rPr lang="pt-BR" sz="2800" dirty="0"/>
              <a:t> que permite a comunicação ponto-a-ponto (P2P) entre dois clientes</a:t>
            </a:r>
          </a:p>
          <a:p>
            <a:r>
              <a:rPr lang="pt-BR" sz="2800" dirty="0"/>
              <a:t>Desta forma, após a conexão ser estabelecida, não há intermediação dos servidores</a:t>
            </a:r>
          </a:p>
          <a:p>
            <a:r>
              <a:rPr lang="pt-BR" sz="2800" dirty="0"/>
              <a:t>Isto torna a comunicação mais rápida (por remover intermediários) e evita sobrecarga do servidor</a:t>
            </a:r>
          </a:p>
          <a:p>
            <a:r>
              <a:rPr lang="pt-BR" sz="2800" dirty="0"/>
              <a:t>O WhatsApp possivelmente usa tal recurso para voz e vídeo.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297A48-6531-9643-9B8A-8896A2B42AF6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105" idx="2"/>
              <a:endCxn id="70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CC5113-9F8F-484F-8F3C-4FB7F3AAAF80}"/>
              </a:ext>
            </a:extLst>
          </p:cNvPr>
          <p:cNvGrpSpPr/>
          <p:nvPr/>
        </p:nvGrpSpPr>
        <p:grpSpPr>
          <a:xfrm>
            <a:off x="10190414" y="3396066"/>
            <a:ext cx="1211351" cy="1088250"/>
            <a:chOff x="10190414" y="3396066"/>
            <a:chExt cx="1211351" cy="108825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91FCF4D-55DD-AB46-A224-52A591C6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0190414" y="3670162"/>
              <a:ext cx="529386" cy="5293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63524D-0E05-B641-B4FB-868D2B564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57629" y="3954972"/>
              <a:ext cx="529344" cy="5293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CD5A4-CC11-7941-9590-1EE9DEDF6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0872379" y="3396066"/>
              <a:ext cx="529386" cy="529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8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2358886"/>
            <a:ext cx="10994946" cy="4118114"/>
          </a:xfrm>
        </p:spPr>
        <p:txBody>
          <a:bodyPr>
            <a:noAutofit/>
          </a:bodyPr>
          <a:lstStyle/>
          <a:p>
            <a:r>
              <a:rPr lang="pt-BR" sz="2800" dirty="0"/>
              <a:t>Protocolo Extensível de Mensagens e Presença</a:t>
            </a:r>
          </a:p>
          <a:p>
            <a:r>
              <a:rPr lang="pt-BR" sz="2800" dirty="0"/>
              <a:t>Amplamente utilizado para desenvolvimento de aplicações de mensagens instantâneas distribuídas e altamente escaláveis</a:t>
            </a:r>
          </a:p>
          <a:p>
            <a:r>
              <a:rPr lang="pt-BR" sz="2800" dirty="0"/>
              <a:t>XMPP é um protocolo (especificação) padronizado, aberto e em constante atualização </a:t>
            </a:r>
          </a:p>
          <a:p>
            <a:r>
              <a:rPr lang="pt-BR" sz="2800" dirty="0"/>
              <a:t>É um dos protocolos escaláveis mais modernos para troca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35FD413-9587-A241-B313-7C8CF5B6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No caso de chamadas de voz e vídeo, normalmente é utilizado UDP como protocolo de transporte que não garante entrega</a:t>
            </a:r>
          </a:p>
          <a:p>
            <a:r>
              <a:rPr lang="pt-BR" sz="2800" dirty="0"/>
              <a:t>Se um pacote de voz for perdido, isto não afeta a qualidade da conversa</a:t>
            </a:r>
          </a:p>
          <a:p>
            <a:r>
              <a:rPr lang="pt-BR" sz="2800" dirty="0"/>
              <a:t>Se a perda for grande, vai tornar a comunicação difícil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27624-EE6B-4541-8524-0E247FB476DD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12" name="Picture 11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ABFDDB4A-2D68-3146-AC99-F90C4FE4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13" name="Picture 12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0046F209-F0F7-7749-BD16-20D9EE59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F7B4-73EA-3B45-8EBE-497DB9631F24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A4B86C-554B-A540-87C7-70EFE90A29BD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950E4E6-D813-EE41-9227-52A96521E923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B742D1-489E-B046-9A79-9C35191862CB}"/>
              </a:ext>
            </a:extLst>
          </p:cNvPr>
          <p:cNvGrpSpPr/>
          <p:nvPr/>
        </p:nvGrpSpPr>
        <p:grpSpPr>
          <a:xfrm>
            <a:off x="10190414" y="3396066"/>
            <a:ext cx="1211351" cy="1088250"/>
            <a:chOff x="10190414" y="3396066"/>
            <a:chExt cx="1211351" cy="1088250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AA16C49B-6940-1E48-8F08-3B6EC0D2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0190414" y="3670162"/>
              <a:ext cx="529386" cy="52938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4EA254-55CA-824B-8204-F6B3C1983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857629" y="3954972"/>
              <a:ext cx="529344" cy="52934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05F15F-1717-0C42-9851-64EADD11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0872379" y="3396066"/>
              <a:ext cx="529386" cy="529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1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73" y="365037"/>
            <a:ext cx="8589364" cy="1005811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segurança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A comunicação pode ser criptografada fim-a-fim</a:t>
            </a:r>
          </a:p>
          <a:p>
            <a:r>
              <a:rPr lang="pt-BR" sz="2800" dirty="0"/>
              <a:t>Neste caso, somente o emissor e receptor podem </a:t>
            </a:r>
            <a:r>
              <a:rPr lang="pt-BR" sz="2800" dirty="0" err="1"/>
              <a:t>descriptografar</a:t>
            </a:r>
            <a:endParaRPr lang="pt-BR" sz="2800" dirty="0"/>
          </a:p>
          <a:p>
            <a:r>
              <a:rPr lang="pt-BR" sz="2800" dirty="0"/>
              <a:t>O WhatsApp utiliza tal recurso, sendo que nem mesmo a empresa pode ler as </a:t>
            </a:r>
            <a:r>
              <a:rPr lang="pt-BR" sz="2800" dirty="0" err="1"/>
              <a:t>msgs</a:t>
            </a:r>
            <a:r>
              <a:rPr lang="pt-BR" sz="2800" dirty="0"/>
              <a:t> dos usuários </a:t>
            </a:r>
            <a:r>
              <a:rPr lang="pt-BR" sz="2800" dirty="0">
                <a:hlinkClick r:id="rId2"/>
              </a:rPr>
              <a:t>https://youtu.be/8PW3O2mqTn8</a:t>
            </a:r>
            <a:r>
              <a:rPr lang="pt-BR" sz="2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27624-EE6B-4541-8524-0E247FB476DD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12" name="Picture 11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ABFDDB4A-2D68-3146-AC99-F90C4FE4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13" name="Picture 12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0046F209-F0F7-7749-BD16-20D9EE59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F7B4-73EA-3B45-8EBE-497DB9631F24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A4B86C-554B-A540-87C7-70EFE90A29BD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950E4E6-D813-EE41-9227-52A96521E923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B742D1-489E-B046-9A79-9C35191862CB}"/>
              </a:ext>
            </a:extLst>
          </p:cNvPr>
          <p:cNvGrpSpPr/>
          <p:nvPr/>
        </p:nvGrpSpPr>
        <p:grpSpPr>
          <a:xfrm>
            <a:off x="10190414" y="3396066"/>
            <a:ext cx="1211351" cy="1088250"/>
            <a:chOff x="10190414" y="3396066"/>
            <a:chExt cx="1211351" cy="1088250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AA16C49B-6940-1E48-8F08-3B6EC0D2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0190414" y="3670162"/>
              <a:ext cx="529386" cy="52938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4EA254-55CA-824B-8204-F6B3C1983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57629" y="3954972"/>
              <a:ext cx="529344" cy="52934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05F15F-1717-0C42-9851-64EADD11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0872379" y="3396066"/>
              <a:ext cx="529386" cy="529386"/>
            </a:xfrm>
            <a:prstGeom prst="rect">
              <a:avLst/>
            </a:prstGeom>
          </p:spPr>
        </p:pic>
      </p:grpSp>
      <p:pic>
        <p:nvPicPr>
          <p:cNvPr id="5" name="Picture 4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id="{ACB4243A-2954-A04E-88FB-6F496147AF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238366" y="2577927"/>
            <a:ext cx="516262" cy="516262"/>
          </a:xfrm>
          <a:prstGeom prst="rect">
            <a:avLst/>
          </a:prstGeom>
        </p:spPr>
      </p:pic>
      <p:pic>
        <p:nvPicPr>
          <p:cNvPr id="21" name="Picture 20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id="{5A04AA45-20AD-5148-A90F-5DB29A1E25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202339" y="4614095"/>
            <a:ext cx="516262" cy="5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1837566"/>
            <a:ext cx="10949976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/>
              <a:t>Livro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Livro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2358886"/>
            <a:ext cx="1090500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Apesar do ”X” significar </a:t>
            </a:r>
            <a:r>
              <a:rPr lang="pt-BR" sz="2800" i="1" dirty="0"/>
              <a:t>eXtensible</a:t>
            </a:r>
            <a:r>
              <a:rPr lang="pt-BR" sz="2800" dirty="0"/>
              <a:t>, ele também lembra que o protocolo usa XML como formato de dados para troca de mensagens</a:t>
            </a:r>
          </a:p>
          <a:p>
            <a:r>
              <a:rPr lang="pt-BR" sz="2800" dirty="0"/>
              <a:t>O “X” em XML também significa </a:t>
            </a:r>
            <a:r>
              <a:rPr lang="pt-BR" sz="2800" i="1" dirty="0"/>
              <a:t>eXtensible</a:t>
            </a:r>
            <a:r>
              <a:rPr lang="pt-BR" sz="28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70514743-058E-1A47-B083-504778B0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2358886"/>
            <a:ext cx="1055045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Detecção de presença (controle de status: online, off-line, ausente, etc.)</a:t>
            </a:r>
          </a:p>
          <a:p>
            <a:r>
              <a:rPr lang="pt-BR" sz="2800" dirty="0"/>
              <a:t>Chamadas de vídeo e voz</a:t>
            </a:r>
          </a:p>
          <a:p>
            <a:r>
              <a:rPr lang="pt-BR" sz="2800" dirty="0"/>
              <a:t>Comunicação segura com </a:t>
            </a:r>
            <a:r>
              <a:rPr lang="pt-BR" sz="2800" i="1" dirty="0"/>
              <a:t>Transport Layer Security</a:t>
            </a:r>
            <a:r>
              <a:rPr lang="pt-BR" sz="2800" dirty="0"/>
              <a:t> (TLS): o protocolo de criptografia usado, por exemplo, pelo HTTPS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8ED3B73-5A8E-BB4C-9B0E-8D4F1D09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7"/>
            <a:ext cx="108172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Iniciado em 1999 com o nome de </a:t>
            </a:r>
            <a:r>
              <a:rPr lang="pt-BR" sz="2800" i="1" dirty="0"/>
              <a:t>Jabber</a:t>
            </a:r>
            <a:r>
              <a:rPr lang="pt-BR" sz="2800" dirty="0"/>
              <a:t> (tal nome é usado até hoje, inclusive nas especificações do protocolo)</a:t>
            </a:r>
          </a:p>
          <a:p>
            <a:r>
              <a:rPr lang="pt-BR" sz="2800" dirty="0"/>
              <a:t>A primeira grande empresa a usar o protocolo foi provavelmente a Google em 2005 para o desenvolvimento do GTalk (atualmente Google </a:t>
            </a:r>
            <a:r>
              <a:rPr lang="pt-BR" sz="2800" dirty="0" err="1"/>
              <a:t>Hangout</a:t>
            </a:r>
            <a:r>
              <a:rPr lang="pt-BR" sz="2800" dirty="0"/>
              <a:t>).</a:t>
            </a:r>
          </a:p>
          <a:p>
            <a:r>
              <a:rPr lang="pt-BR" sz="2800" dirty="0"/>
              <a:t>Gigantes como a CISCO fornecem soluções comerciais de comunicação usando XMPP </a:t>
            </a:r>
            <a:r>
              <a:rPr lang="pt-BR" sz="2800" dirty="0">
                <a:hlinkClick r:id="rId2"/>
              </a:rPr>
              <a:t>[1]</a:t>
            </a:r>
            <a:r>
              <a:rPr lang="pt-BR" sz="2800" dirty="0"/>
              <a:t> </a:t>
            </a:r>
            <a:r>
              <a:rPr lang="pt-BR" sz="2800" dirty="0">
                <a:hlinkClick r:id="rId3"/>
              </a:rPr>
              <a:t>[2]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2FEF9C6-DA1E-274E-9204-FAB3616F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569" y="5068958"/>
            <a:ext cx="1789042" cy="1789042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3515DC0A-FF7D-E442-89C2-0D8B7F548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86" y="5068958"/>
            <a:ext cx="1789042" cy="17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8"/>
            <a:ext cx="10817225" cy="2552890"/>
          </a:xfrm>
        </p:spPr>
        <p:txBody>
          <a:bodyPr>
            <a:normAutofit/>
          </a:bodyPr>
          <a:lstStyle/>
          <a:p>
            <a:r>
              <a:rPr lang="pt-BR" sz="2800" dirty="0"/>
              <a:t>Como já podem ter imaginado, atualmente, a </a:t>
            </a:r>
            <a:r>
              <a:rPr lang="pt-BR" sz="2800" dirty="0">
                <a:hlinkClick r:id="rId2"/>
              </a:rPr>
              <a:t>aplicação mais popular usando XMPP é o WhatsApp</a:t>
            </a:r>
            <a:endParaRPr lang="pt-BR" sz="2800" dirty="0"/>
          </a:p>
          <a:p>
            <a:r>
              <a:rPr lang="pt-BR" sz="2800" dirty="0"/>
              <a:t>Na verdade, o WhatApp utiliza uma versão </a:t>
            </a:r>
            <a:r>
              <a:rPr lang="pt-BR" sz="2800" dirty="0">
                <a:hlinkClick r:id="rId3"/>
              </a:rPr>
              <a:t>proprietária, e não publicamente documentada do protocolo</a:t>
            </a:r>
            <a:r>
              <a:rPr lang="pt-BR" sz="2800" dirty="0"/>
              <a:t>, chamada </a:t>
            </a:r>
            <a:r>
              <a:rPr lang="pt-BR" sz="2800" dirty="0">
                <a:hlinkClick r:id="rId4"/>
              </a:rPr>
              <a:t>FunXMPP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5950329-3744-BA4B-B2BC-FD69FC636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016" y="416692"/>
            <a:ext cx="1234016" cy="1234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17A76-AAD1-3946-8EFE-CC4C6B9B5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990" y="4572000"/>
            <a:ext cx="12225702" cy="2305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D2859-729D-9343-B3D4-98D452EA0303}"/>
              </a:ext>
            </a:extLst>
          </p:cNvPr>
          <p:cNvSpPr txBox="1"/>
          <p:nvPr/>
        </p:nvSpPr>
        <p:spPr>
          <a:xfrm>
            <a:off x="3466531" y="4117512"/>
            <a:ext cx="571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Comparação entre mensagem XMPP e </a:t>
            </a:r>
            <a:r>
              <a:rPr lang="pt-BR" b="1" dirty="0" err="1"/>
              <a:t>FunXMPP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cap="none" dirty="0"/>
              <a:t>WhatsApp </a:t>
            </a:r>
            <a:r>
              <a:rPr lang="pt-BR" b="1" i="1" cap="none" dirty="0" err="1"/>
              <a:t>FunXMPP</a:t>
            </a:r>
            <a:endParaRPr lang="pt-B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Tal versão modificada reduz o tamanho dos dados XML transmitidos, reduzindo consumo de banda e tempo de entrega de mensagens</a:t>
            </a:r>
          </a:p>
          <a:p>
            <a:pPr algn="just"/>
            <a:r>
              <a:rPr lang="pt-BR" sz="2800" dirty="0"/>
              <a:t>Apesar das melhorias, como é um protocolo proprietário e não documentado, isso dificulta que outros desenvolvedores criem soluções para integrar com o WhatsApp</a:t>
            </a:r>
          </a:p>
          <a:p>
            <a:pPr algn="just"/>
            <a:r>
              <a:rPr lang="pt-BR" sz="2800" dirty="0"/>
              <a:t>O uso de uma versão proprietária do XMPP prejudica a interoperabilidade garantida pelo protocolo original: uma app usando XMPP não pode facilmente se comunicar com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cap="none" dirty="0"/>
              <a:t>WhatsApp </a:t>
            </a:r>
            <a:r>
              <a:rPr lang="pt-BR" b="1" i="1" cap="none" dirty="0" err="1"/>
              <a:t>FunXMPP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Aplicações clientes de WhatApp para diferentes plataformas como Linux e Windows são desenvolvidas por meio de “gambiarras” 😲</a:t>
            </a:r>
          </a:p>
          <a:p>
            <a:pPr algn="just"/>
            <a:r>
              <a:rPr lang="pt-BR" sz="2800" dirty="0">
                <a:hlinkClick r:id="rId2"/>
              </a:rPr>
              <a:t>Há uma API para permitir essa integração de apps de terceiros com o WhatsApp</a:t>
            </a:r>
            <a:r>
              <a:rPr lang="pt-BR" sz="28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71296-FAEC-1841-89F4-DD20AFB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7" y="4627485"/>
            <a:ext cx="5016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Apps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749287"/>
            <a:ext cx="10669725" cy="3917115"/>
          </a:xfrm>
        </p:spPr>
        <p:txBody>
          <a:bodyPr>
            <a:normAutofit/>
          </a:bodyPr>
          <a:lstStyle/>
          <a:p>
            <a:r>
              <a:rPr lang="pt-BR" sz="2800" dirty="0"/>
              <a:t>Se você está se perguntando sobre outros apps como </a:t>
            </a:r>
            <a:r>
              <a:rPr lang="pt-BR" sz="2800" i="1" dirty="0"/>
              <a:t>Facebook Messenger</a:t>
            </a:r>
            <a:r>
              <a:rPr lang="pt-BR" sz="2800" dirty="0"/>
              <a:t> ou </a:t>
            </a:r>
            <a:r>
              <a:rPr lang="pt-BR" sz="2800" i="1" dirty="0"/>
              <a:t>Telegram</a:t>
            </a:r>
            <a:r>
              <a:rPr lang="pt-BR" sz="2800" dirty="0"/>
              <a:t>, eles usam outros protocolos</a:t>
            </a:r>
          </a:p>
          <a:p>
            <a:r>
              <a:rPr lang="pt-BR" sz="2800" dirty="0"/>
              <a:t>O </a:t>
            </a:r>
            <a:r>
              <a:rPr lang="pt-BR" sz="2800" i="1" dirty="0">
                <a:hlinkClick r:id="rId2"/>
              </a:rPr>
              <a:t>Facebok Messenger</a:t>
            </a:r>
            <a:r>
              <a:rPr lang="pt-BR" sz="2800" dirty="0">
                <a:hlinkClick r:id="rId2"/>
              </a:rPr>
              <a:t> iniciou com XMPP</a:t>
            </a:r>
            <a:r>
              <a:rPr lang="pt-BR" sz="2800" dirty="0"/>
              <a:t> mas </a:t>
            </a:r>
            <a:r>
              <a:rPr lang="pt-BR" sz="2800" dirty="0">
                <a:hlinkClick r:id="rId3"/>
              </a:rPr>
              <a:t>migrou para </a:t>
            </a:r>
            <a:r>
              <a:rPr lang="pt-BR" sz="2800" i="1" dirty="0">
                <a:hlinkClick r:id="rId3"/>
              </a:rPr>
              <a:t>Message Queuing Telemetry Transport (MQTT)</a:t>
            </a:r>
            <a:r>
              <a:rPr lang="pt-BR" sz="2800" dirty="0"/>
              <a:t>, também aberto e altamente escalável </a:t>
            </a:r>
            <a:r>
              <a:rPr lang="pt-BR" sz="2800" i="1" dirty="0"/>
              <a:t>(</a:t>
            </a:r>
            <a:r>
              <a:rPr lang="pt-BR" sz="2800" i="1" dirty="0">
                <a:hlinkClick r:id="rId4"/>
              </a:rPr>
              <a:t>mqtt.org</a:t>
            </a:r>
            <a:r>
              <a:rPr lang="pt-BR" sz="2800" i="1" dirty="0"/>
              <a:t>)</a:t>
            </a:r>
            <a:endParaRPr lang="pt-BR" sz="2800" dirty="0"/>
          </a:p>
          <a:p>
            <a:r>
              <a:rPr lang="pt-BR" sz="2800" dirty="0"/>
              <a:t>O Telegram usa o protocolo </a:t>
            </a:r>
            <a:r>
              <a:rPr lang="pt-BR" sz="2800" dirty="0">
                <a:hlinkClick r:id="rId5"/>
              </a:rPr>
              <a:t>MTProto</a:t>
            </a:r>
            <a:r>
              <a:rPr lang="pt-BR" sz="2800" dirty="0"/>
              <a:t>, que não é padronizado mas que aparentemente é bem documentado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C27859-2AD6-B94A-AAB4-42902386A2C3}"/>
              </a:ext>
            </a:extLst>
          </p:cNvPr>
          <p:cNvGrpSpPr/>
          <p:nvPr/>
        </p:nvGrpSpPr>
        <p:grpSpPr>
          <a:xfrm>
            <a:off x="976859" y="5462931"/>
            <a:ext cx="10380254" cy="1341620"/>
            <a:chOff x="976859" y="5492911"/>
            <a:chExt cx="10380254" cy="1341620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A10085-20F8-CE4C-A040-7FA7919AF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859" y="5492911"/>
              <a:ext cx="1341620" cy="13416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169DDC-68BF-FD46-A7C5-CDD76FB5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65517" y="5638092"/>
              <a:ext cx="1191596" cy="1191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3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5082</TotalTime>
  <Words>1209</Words>
  <Application>Microsoft Macintosh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Vapor Trail</vt:lpstr>
      <vt:lpstr>mensagens instantâneas com XMPP:  eXtensible Messaging and Presense Protocol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WhatsApp FunXMPP</vt:lpstr>
      <vt:lpstr>WhatsApp FunXMPP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Relembrando a arquitetura</vt:lpstr>
      <vt:lpstr>Arquitetura peer-to-peer (p2p, ponto-a-ponto)</vt:lpstr>
      <vt:lpstr>Arquitetura peer-to-peer (p2p, ponto-a-ponto)</vt:lpstr>
      <vt:lpstr>segurança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416</cp:revision>
  <cp:lastPrinted>2018-10-31T18:58:06Z</cp:lastPrinted>
  <dcterms:created xsi:type="dcterms:W3CDTF">2018-10-29T17:43:05Z</dcterms:created>
  <dcterms:modified xsi:type="dcterms:W3CDTF">2019-05-01T13:11:08Z</dcterms:modified>
</cp:coreProperties>
</file>