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23"/>
  </p:notesMasterIdLst>
  <p:sldIdLst>
    <p:sldId id="266" r:id="rId2"/>
    <p:sldId id="271" r:id="rId3"/>
    <p:sldId id="284" r:id="rId4"/>
    <p:sldId id="286" r:id="rId5"/>
    <p:sldId id="285" r:id="rId6"/>
    <p:sldId id="288" r:id="rId7"/>
    <p:sldId id="289" r:id="rId8"/>
    <p:sldId id="298" r:id="rId9"/>
    <p:sldId id="287" r:id="rId10"/>
    <p:sldId id="282" r:id="rId11"/>
    <p:sldId id="272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9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464"/>
  </p:normalViewPr>
  <p:slideViewPr>
    <p:cSldViewPr snapToGrid="0" snapToObjects="1">
      <p:cViewPr varScale="1">
        <p:scale>
          <a:sx n="94" d="100"/>
          <a:sy n="94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30/04/2019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6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4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237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4/30/19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6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4/30/19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4/30/19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4/30/19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4/30/19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xmpp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xmpp.org/extension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xmpp.net/directory.php" TargetMode="External"/><Relationship Id="rId3" Type="http://schemas.openxmlformats.org/officeDocument/2006/relationships/hyperlink" Target="https://github.com/jabberd2/jabberd2" TargetMode="External"/><Relationship Id="rId7" Type="http://schemas.openxmlformats.org/officeDocument/2006/relationships/hyperlink" Target="https://chinwag.im/" TargetMode="External"/><Relationship Id="rId2" Type="http://schemas.openxmlformats.org/officeDocument/2006/relationships/hyperlink" Target="https://www.igniterealtime.org/projects/openfi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bbim.com/" TargetMode="External"/><Relationship Id="rId5" Type="http://schemas.openxmlformats.org/officeDocument/2006/relationships/hyperlink" Target="https://jabber.at/" TargetMode="External"/><Relationship Id="rId4" Type="http://schemas.openxmlformats.org/officeDocument/2006/relationships/hyperlink" Target="http://www.xabber.com/" TargetMode="External"/><Relationship Id="rId9" Type="http://schemas.openxmlformats.org/officeDocument/2006/relationships/hyperlink" Target="https://list.jabber.a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phone-green-circle-call-305741/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hyperlink" Target="https://xmpp.org/extensions/xep-0166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File_alt_font_awesome.svg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s://commons.wikimedia.org/wiki/File:Icons8_flat_video_call.svg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hyperlink" Target="https://pixabay.com/en/phone-green-circle-call-305741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commons.wikimedia.org/wiki/File:File_alt_font_awesome.svg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commons.wikimedia.org/wiki/File:Icons8_flat_video_call.sv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phone-green-circle-call-305741/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hyperlink" Target="https://law.stackexchange.com/questions/7610/are-there-any-laws-against-adding-a-second-lock-to-a-bicycle-that-isnt-yours" TargetMode="External"/><Relationship Id="rId2" Type="http://schemas.openxmlformats.org/officeDocument/2006/relationships/hyperlink" Target="https://youtu.be/8PW3O2mqTn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File_alt_font_awesome.svg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hyperlink" Target="https://commons.wikimedia.org/wiki/File:Icons8_flat_video_call.svg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sbn=0596555598" TargetMode="External"/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m.br/books?isbn=047063390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cisco.im" TargetMode="External"/><Relationship Id="rId2" Type="http://schemas.openxmlformats.org/officeDocument/2006/relationships/hyperlink" Target="https://www.cisco.com/c/en/us/products/unified-communications/jabb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hatsApp#Technical" TargetMode="External"/><Relationship Id="rId2" Type="http://schemas.openxmlformats.org/officeDocument/2006/relationships/hyperlink" Target="https://xmpp.org/uses/instant-messag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mgp25/Chat-API/wiki/FunXMPP-Protoco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hatsapp.com/business/ap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building-facebook-messenger/10150259350998920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blog.process-one.net/whatsapp-facebook-erlang-and-realtime-messaging-it-all-started-with-ejabber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core.telegram.org/mtproto/description" TargetMode="External"/><Relationship Id="rId4" Type="http://schemas.openxmlformats.org/officeDocument/2006/relationships/hyperlink" Target="http://mqt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49" y="610185"/>
            <a:ext cx="11677538" cy="27829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mensagens instantâneas</a:t>
            </a:r>
            <a:br>
              <a:rPr lang="pt-BR" sz="4400" b="1" dirty="0"/>
            </a:br>
            <a:r>
              <a:rPr lang="pt-BR" sz="4400" b="1" dirty="0"/>
              <a:t>com </a:t>
            </a:r>
            <a:r>
              <a:rPr lang="pt-BR" sz="4400" b="1" i="1" dirty="0"/>
              <a:t>XMPP: </a:t>
            </a:r>
            <a:br>
              <a:rPr lang="pt-BR" sz="4400" b="1" i="1" dirty="0"/>
            </a:br>
            <a:r>
              <a:rPr lang="pt-BR" sz="3600" b="1" i="1" dirty="0" err="1"/>
              <a:t>eXtensible</a:t>
            </a:r>
            <a:r>
              <a:rPr lang="pt-BR" sz="3600" b="1" i="1" dirty="0"/>
              <a:t> Messaging and </a:t>
            </a:r>
            <a:r>
              <a:rPr lang="pt-BR" sz="3600" b="1" i="1" dirty="0" err="1"/>
              <a:t>Presense</a:t>
            </a:r>
            <a:r>
              <a:rPr lang="pt-BR" sz="3600" b="1" i="1" dirty="0"/>
              <a:t> </a:t>
            </a:r>
            <a:r>
              <a:rPr lang="pt-BR" sz="3600" b="1" i="1" dirty="0" err="1"/>
              <a:t>Protocol</a:t>
            </a:r>
            <a:br>
              <a:rPr lang="pt-BR" sz="3600" b="1" i="1" dirty="0"/>
            </a:br>
            <a:endParaRPr lang="pt-BR" sz="40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126" y="3393142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 descr="XMPP Protocol">
            <a:extLst>
              <a:ext uri="{FF2B5EF4-FFF2-40B4-BE49-F238E27FC236}">
                <a16:creationId xmlns:a16="http://schemas.microsoft.com/office/drawing/2014/main" id="{A8329FAA-1523-9E4D-983C-01D7780E4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6194" y="2946051"/>
            <a:ext cx="1467835" cy="15094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5C4F18-1DDF-C146-B3F5-6B18626B1A37}"/>
              </a:ext>
            </a:extLst>
          </p:cNvPr>
          <p:cNvSpPr/>
          <p:nvPr/>
        </p:nvSpPr>
        <p:spPr>
          <a:xfrm>
            <a:off x="4969114" y="2788681"/>
            <a:ext cx="2141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i="1" dirty="0">
                <a:hlinkClick r:id="rId5"/>
              </a:rPr>
              <a:t>https://xmpp.org</a:t>
            </a:r>
            <a:r>
              <a:rPr lang="pt-BR" b="1" i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257699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Extensões do XMPP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881809"/>
            <a:ext cx="10817225" cy="4254699"/>
          </a:xfrm>
        </p:spPr>
        <p:txBody>
          <a:bodyPr>
            <a:normAutofit/>
          </a:bodyPr>
          <a:lstStyle/>
          <a:p>
            <a:r>
              <a:rPr lang="pt-BR" sz="2800" dirty="0"/>
              <a:t>Lista de contatos, envio de mensagens em grupos</a:t>
            </a:r>
          </a:p>
          <a:p>
            <a:r>
              <a:rPr lang="pt-BR" sz="2800" dirty="0"/>
              <a:t>Avatar (foto para o perfil do usuário)</a:t>
            </a:r>
          </a:p>
          <a:p>
            <a:r>
              <a:rPr lang="pt-BR" sz="2800" dirty="0"/>
              <a:t>Notificação de entrega de mensagens</a:t>
            </a:r>
          </a:p>
          <a:p>
            <a:r>
              <a:rPr lang="pt-BR" sz="2800" dirty="0"/>
              <a:t>E muito mais em </a:t>
            </a:r>
            <a:r>
              <a:rPr lang="pt-BR" sz="2800" b="1" i="1" dirty="0">
                <a:hlinkClick r:id="rId2"/>
              </a:rPr>
              <a:t>https://xmpp.org/extensions</a:t>
            </a:r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59918"/>
            <a:ext cx="11947161" cy="105877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Arquitetura Cliente/Servidor 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Descentralizada XMPP</a:t>
            </a:r>
            <a:endParaRPr lang="pt-BR" dirty="0">
              <a:solidFill>
                <a:schemeClr val="bg1"/>
              </a:solidFill>
              <a:effectLst>
                <a:outerShdw blurRad="228600" dist="38100" dir="27000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CBD0-3E59-7648-888B-DF862889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581" y="3683433"/>
            <a:ext cx="1084249" cy="1416702"/>
          </a:xfrm>
          <a:prstGeom prst="rect">
            <a:avLst/>
          </a:prstGeom>
        </p:spPr>
      </p:pic>
      <p:pic>
        <p:nvPicPr>
          <p:cNvPr id="9" name="Picture 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A3D8408A-8093-F74B-BF0C-A3794735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5871561"/>
            <a:ext cx="859200" cy="683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32210-9BC2-7249-84EA-7EF1242778B5}"/>
              </a:ext>
            </a:extLst>
          </p:cNvPr>
          <p:cNvSpPr txBox="1"/>
          <p:nvPr/>
        </p:nvSpPr>
        <p:spPr>
          <a:xfrm>
            <a:off x="2863262" y="3702994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2</a:t>
            </a:r>
          </a:p>
        </p:txBody>
      </p:sp>
      <p:pic>
        <p:nvPicPr>
          <p:cNvPr id="14" name="Picture 13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DA46CF85-F88A-3F42-877F-A4F7910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03" y="6026497"/>
            <a:ext cx="671808" cy="516876"/>
          </a:xfrm>
          <a:prstGeom prst="rect">
            <a:avLst/>
          </a:prstGeom>
        </p:spPr>
      </p:pic>
      <p:pic>
        <p:nvPicPr>
          <p:cNvPr id="20" name="Picture 19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266654D4-AFC7-584E-820F-DC20F9F3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144" y="5562138"/>
            <a:ext cx="180695" cy="361393"/>
          </a:xfrm>
          <a:prstGeom prst="rect">
            <a:avLst/>
          </a:prstGeom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AAA226E-C7FE-2645-AC4D-92284A4EE6C8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V="1">
            <a:off x="2878839" y="5100135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67E5EC-88B7-E142-92D9-7D267184C1C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4061690" y="4868151"/>
            <a:ext cx="771426" cy="1235394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A772613-23A7-4043-BB8C-FBE9A62E88E5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366526" y="5563315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CF897EF-7E09-D44A-8B41-319103EC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377" y="3665838"/>
            <a:ext cx="1084249" cy="1416702"/>
          </a:xfrm>
          <a:prstGeom prst="rect">
            <a:avLst/>
          </a:prstGeom>
        </p:spPr>
      </p:pic>
      <p:pic>
        <p:nvPicPr>
          <p:cNvPr id="50" name="Picture 49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7614FBD9-05C2-8440-B740-248607C4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12" y="5858000"/>
            <a:ext cx="859200" cy="6832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F2800A7-D246-9942-AE2E-D82F495F8E64}"/>
              </a:ext>
            </a:extLst>
          </p:cNvPr>
          <p:cNvSpPr txBox="1"/>
          <p:nvPr/>
        </p:nvSpPr>
        <p:spPr>
          <a:xfrm>
            <a:off x="10436502" y="3594361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3</a:t>
            </a:r>
          </a:p>
        </p:txBody>
      </p:sp>
      <p:pic>
        <p:nvPicPr>
          <p:cNvPr id="52" name="Picture 51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76FD8E9-76E8-A948-B534-2785BBEC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599" y="6008902"/>
            <a:ext cx="671808" cy="516876"/>
          </a:xfrm>
          <a:prstGeom prst="rect">
            <a:avLst/>
          </a:prstGeom>
        </p:spPr>
      </p:pic>
      <p:pic>
        <p:nvPicPr>
          <p:cNvPr id="53" name="Picture 52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F29838DF-F7E6-2C4C-A651-3962F75DB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940" y="5544543"/>
            <a:ext cx="180695" cy="361393"/>
          </a:xfrm>
          <a:prstGeom prst="rect">
            <a:avLst/>
          </a:prstGeom>
        </p:spPr>
      </p:pic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64C6538D-5148-DA48-8C40-DDD409143E44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9011635" y="5082540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911E8225-0086-7240-8E74-0DCAA17FA1A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rot="16200000" flipV="1">
            <a:off x="10190427" y="4854615"/>
            <a:ext cx="775460" cy="1231310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0216641-AD6A-0349-98B6-4FC37DE21927}"/>
              </a:ext>
            </a:extLst>
          </p:cNvPr>
          <p:cNvCxnSpPr>
            <a:cxnSpLocks/>
            <a:stCxn id="52" idx="0"/>
            <a:endCxn id="49" idx="2"/>
          </p:cNvCxnSpPr>
          <p:nvPr/>
        </p:nvCxnSpPr>
        <p:spPr>
          <a:xfrm rot="16200000" flipV="1">
            <a:off x="9499322" y="5545720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0E64A011-8DC5-4447-A3BE-4E8B3C44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65" y="2263509"/>
            <a:ext cx="1084249" cy="14167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258AF3E-697A-3F40-965E-1D3C4226E895}"/>
              </a:ext>
            </a:extLst>
          </p:cNvPr>
          <p:cNvSpPr txBox="1"/>
          <p:nvPr/>
        </p:nvSpPr>
        <p:spPr>
          <a:xfrm rot="5400000">
            <a:off x="6664520" y="3133656"/>
            <a:ext cx="492443" cy="13074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1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8C9D3E8F-82C7-0042-8E37-A25FC0819D17}"/>
              </a:ext>
            </a:extLst>
          </p:cNvPr>
          <p:cNvCxnSpPr>
            <a:cxnSpLocks/>
            <a:stCxn id="7" idx="3"/>
            <a:endCxn id="58" idx="1"/>
          </p:cNvCxnSpPr>
          <p:nvPr/>
        </p:nvCxnSpPr>
        <p:spPr>
          <a:xfrm flipV="1">
            <a:off x="4371830" y="2971860"/>
            <a:ext cx="2010635" cy="1419924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61B80F21-DA77-6F4F-AEE3-015441C75841}"/>
              </a:ext>
            </a:extLst>
          </p:cNvPr>
          <p:cNvCxnSpPr>
            <a:cxnSpLocks/>
            <a:stCxn id="49" idx="1"/>
            <a:endCxn id="58" idx="3"/>
          </p:cNvCxnSpPr>
          <p:nvPr/>
        </p:nvCxnSpPr>
        <p:spPr>
          <a:xfrm rot="10800000">
            <a:off x="7466715" y="2971861"/>
            <a:ext cx="1953663" cy="1402329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43923BD5-C71A-484E-9DFE-532F5EF2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087" y="1681210"/>
            <a:ext cx="859200" cy="683219"/>
          </a:xfrm>
          <a:prstGeom prst="rect">
            <a:avLst/>
          </a:prstGeom>
        </p:spPr>
      </p:pic>
      <p:pic>
        <p:nvPicPr>
          <p:cNvPr id="70" name="Picture 69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41AB3B17-C3C6-E247-B359-2D49CD0A4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685" y="1328241"/>
            <a:ext cx="671808" cy="516876"/>
          </a:xfrm>
          <a:prstGeom prst="rect">
            <a:avLst/>
          </a:prstGeom>
        </p:spPr>
      </p:pic>
      <p:pic>
        <p:nvPicPr>
          <p:cNvPr id="71" name="Picture 70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424D59C7-7A58-BE42-8B73-2373AD2F0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99" y="1724303"/>
            <a:ext cx="180695" cy="361393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BF950D48-D7F2-CD42-993B-FECE8408F00A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4371830" y="4374189"/>
            <a:ext cx="5048547" cy="17595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840FB3F4-E912-6D48-A7DB-41280B3F84C5}"/>
              </a:ext>
            </a:extLst>
          </p:cNvPr>
          <p:cNvCxnSpPr>
            <a:cxnSpLocks/>
            <a:stCxn id="58" idx="0"/>
            <a:endCxn id="71" idx="3"/>
          </p:cNvCxnSpPr>
          <p:nvPr/>
        </p:nvCxnSpPr>
        <p:spPr>
          <a:xfrm rot="16200000" flipV="1">
            <a:off x="6016788" y="1355707"/>
            <a:ext cx="358509" cy="1457096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B8BBB5CC-53F5-FE4F-AFE6-C4C112D546ED}"/>
              </a:ext>
            </a:extLst>
          </p:cNvPr>
          <p:cNvCxnSpPr>
            <a:cxnSpLocks/>
            <a:stCxn id="58" idx="0"/>
            <a:endCxn id="69" idx="1"/>
          </p:cNvCxnSpPr>
          <p:nvPr/>
        </p:nvCxnSpPr>
        <p:spPr>
          <a:xfrm rot="5400000" flipH="1" flipV="1">
            <a:off x="7372994" y="1574417"/>
            <a:ext cx="240689" cy="1137497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29B0090A-C9BC-CB41-81BB-A9561703EB8F}"/>
              </a:ext>
            </a:extLst>
          </p:cNvPr>
          <p:cNvCxnSpPr>
            <a:cxnSpLocks/>
            <a:stCxn id="58" idx="0"/>
            <a:endCxn id="70" idx="2"/>
          </p:cNvCxnSpPr>
          <p:nvPr/>
        </p:nvCxnSpPr>
        <p:spPr>
          <a:xfrm rot="16200000" flipV="1">
            <a:off x="6715394" y="2054312"/>
            <a:ext cx="41839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6382465" y="6611779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87DE94-CD4B-204B-8A86-BF7C0EAC966D}"/>
              </a:ext>
            </a:extLst>
          </p:cNvPr>
          <p:cNvSpPr txBox="1"/>
          <p:nvPr/>
        </p:nvSpPr>
        <p:spPr>
          <a:xfrm>
            <a:off x="2241832" y="605315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B45F3C-E2FF-5C43-AC88-FF73423D013C}"/>
              </a:ext>
            </a:extLst>
          </p:cNvPr>
          <p:cNvSpPr txBox="1"/>
          <p:nvPr/>
        </p:nvSpPr>
        <p:spPr>
          <a:xfrm>
            <a:off x="3308105" y="6549021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276066-0E2D-A645-8F86-B6E2F3B5B67E}"/>
              </a:ext>
            </a:extLst>
          </p:cNvPr>
          <p:cNvSpPr txBox="1"/>
          <p:nvPr/>
        </p:nvSpPr>
        <p:spPr>
          <a:xfrm>
            <a:off x="4524802" y="653652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DB4B8F-DE15-C04C-A1E5-B62AEC11810E}"/>
              </a:ext>
            </a:extLst>
          </p:cNvPr>
          <p:cNvSpPr txBox="1"/>
          <p:nvPr/>
        </p:nvSpPr>
        <p:spPr>
          <a:xfrm>
            <a:off x="4877905" y="2184988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B548FE-CFEA-684F-B028-6D45799AE056}"/>
              </a:ext>
            </a:extLst>
          </p:cNvPr>
          <p:cNvSpPr txBox="1"/>
          <p:nvPr/>
        </p:nvSpPr>
        <p:spPr>
          <a:xfrm>
            <a:off x="6404807" y="1032915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D024A2-0354-4840-B2F4-7315BC601465}"/>
              </a:ext>
            </a:extLst>
          </p:cNvPr>
          <p:cNvSpPr txBox="1"/>
          <p:nvPr/>
        </p:nvSpPr>
        <p:spPr>
          <a:xfrm>
            <a:off x="7940362" y="2428517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886E70-C52A-4741-BB90-DD357E8F2EB5}"/>
              </a:ext>
            </a:extLst>
          </p:cNvPr>
          <p:cNvSpPr txBox="1"/>
          <p:nvPr/>
        </p:nvSpPr>
        <p:spPr>
          <a:xfrm>
            <a:off x="8378485" y="601037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32D976E-A550-6749-9FBC-0191FF9CDA2A}"/>
              </a:ext>
            </a:extLst>
          </p:cNvPr>
          <p:cNvSpPr txBox="1"/>
          <p:nvPr/>
        </p:nvSpPr>
        <p:spPr>
          <a:xfrm>
            <a:off x="9444758" y="6506236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1B84F1-7CF7-CF42-B436-F072BDBE443D}"/>
              </a:ext>
            </a:extLst>
          </p:cNvPr>
          <p:cNvSpPr txBox="1"/>
          <p:nvPr/>
        </p:nvSpPr>
        <p:spPr>
          <a:xfrm>
            <a:off x="10661455" y="649374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9</a:t>
            </a:r>
          </a:p>
        </p:txBody>
      </p:sp>
    </p:spTree>
    <p:extLst>
      <p:ext uri="{BB962C8B-B14F-4D97-AF65-F5344CB8AC3E}">
        <p14:creationId xmlns:p14="http://schemas.microsoft.com/office/powerpoint/2010/main" val="71351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7401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881809"/>
            <a:ext cx="10815499" cy="4254699"/>
          </a:xfrm>
        </p:spPr>
        <p:txBody>
          <a:bodyPr>
            <a:normAutofit/>
          </a:bodyPr>
          <a:lstStyle/>
          <a:p>
            <a:r>
              <a:rPr lang="pt-BR" sz="2800" dirty="0"/>
              <a:t>Clientes (usuários) pertencentes a um determinado domínio conectam em um servidor</a:t>
            </a:r>
          </a:p>
          <a:p>
            <a:r>
              <a:rPr lang="pt-BR" sz="2800" dirty="0"/>
              <a:t>Servidores intermediam a comunicação</a:t>
            </a:r>
          </a:p>
          <a:p>
            <a:r>
              <a:rPr lang="pt-BR" sz="2800" dirty="0"/>
              <a:t>Mensagens trocadas entre os clientes de um mesmo domínio são entregues por um servidor de tal domínio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9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8900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881809"/>
            <a:ext cx="10735986" cy="4254699"/>
          </a:xfrm>
        </p:spPr>
        <p:txBody>
          <a:bodyPr>
            <a:normAutofit/>
          </a:bodyPr>
          <a:lstStyle/>
          <a:p>
            <a:r>
              <a:rPr lang="pt-BR" sz="2800" dirty="0"/>
              <a:t>Como o XMPP é um protocolo aberto e interoperável, clientes de um domínio podem enviar mensagens para clientes de outro domínio</a:t>
            </a:r>
          </a:p>
          <a:p>
            <a:r>
              <a:rPr lang="pt-BR" sz="2800" dirty="0"/>
              <a:t>Se o Cliente 1 enviar mensagem pro Cliente 8, a mesma passa pelo Servidor 1, que encaminha ao Servidor 3 para ser entregue ao Cliente 8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2904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1809"/>
            <a:ext cx="10895012" cy="4254699"/>
          </a:xfrm>
        </p:spPr>
        <p:txBody>
          <a:bodyPr>
            <a:normAutofit/>
          </a:bodyPr>
          <a:lstStyle/>
          <a:p>
            <a:r>
              <a:rPr lang="pt-BR" sz="2800" dirty="0"/>
              <a:t>Servidores XMPP podem ser adicionados à rede por qualquer pessoa/empresa</a:t>
            </a:r>
          </a:p>
          <a:p>
            <a:r>
              <a:rPr lang="pt-BR" sz="2800" dirty="0"/>
              <a:t>Existem implementações gratuitas de servidores como os projetos como o </a:t>
            </a:r>
            <a:r>
              <a:rPr lang="pt-BR" sz="2800" dirty="0">
                <a:hlinkClick r:id="rId2"/>
              </a:rPr>
              <a:t>Openfire</a:t>
            </a:r>
            <a:r>
              <a:rPr lang="pt-BR" sz="2800" dirty="0"/>
              <a:t> ou </a:t>
            </a:r>
            <a:r>
              <a:rPr lang="pt-BR" sz="2800" dirty="0">
                <a:hlinkClick r:id="rId3"/>
              </a:rPr>
              <a:t>JabberD</a:t>
            </a:r>
            <a:r>
              <a:rPr lang="pt-BR" sz="2800" dirty="0"/>
              <a:t>.</a:t>
            </a:r>
          </a:p>
          <a:p>
            <a:r>
              <a:rPr lang="pt-BR" sz="2800" dirty="0"/>
              <a:t>Adicionalmente, existem inúmeros servidores gratuitos disponíveis na Web, onde você pode criar uma conta XMPP, como </a:t>
            </a:r>
            <a:r>
              <a:rPr lang="pt-BR" sz="2800" dirty="0">
                <a:hlinkClick r:id="rId4"/>
              </a:rPr>
              <a:t>xabber.com</a:t>
            </a:r>
            <a:r>
              <a:rPr lang="pt-BR" sz="2800" dirty="0"/>
              <a:t>, </a:t>
            </a:r>
            <a:r>
              <a:rPr lang="pt-BR" sz="2800" dirty="0">
                <a:hlinkClick r:id="rId5"/>
              </a:rPr>
              <a:t>jabber.at</a:t>
            </a:r>
            <a:r>
              <a:rPr lang="pt-BR" sz="2800" dirty="0"/>
              <a:t>, </a:t>
            </a:r>
            <a:r>
              <a:rPr lang="pt-BR" sz="2800" dirty="0">
                <a:hlinkClick r:id="rId6"/>
              </a:rPr>
              <a:t>jabbim.com</a:t>
            </a:r>
            <a:r>
              <a:rPr lang="pt-BR" sz="2800" dirty="0"/>
              <a:t>, </a:t>
            </a:r>
            <a:r>
              <a:rPr lang="pt-BR" sz="2800" dirty="0">
                <a:hlinkClick r:id="rId7"/>
              </a:rPr>
              <a:t>chinwag.im</a:t>
            </a:r>
            <a:r>
              <a:rPr lang="pt-BR" sz="2800" dirty="0"/>
              <a:t> e inúmeros outros listados em </a:t>
            </a:r>
            <a:r>
              <a:rPr lang="pt-BR" sz="2800" dirty="0">
                <a:hlinkClick r:id="rId8"/>
              </a:rPr>
              <a:t>xmpp.net</a:t>
            </a:r>
            <a:r>
              <a:rPr lang="pt-BR" sz="2800" dirty="0"/>
              <a:t> ou </a:t>
            </a:r>
            <a:r>
              <a:rPr lang="pt-BR" sz="2800" dirty="0">
                <a:hlinkClick r:id="rId9"/>
              </a:rPr>
              <a:t>list.jabber.at</a:t>
            </a:r>
            <a:r>
              <a:rPr lang="pt-BR" sz="2800" dirty="0"/>
              <a:t>, por exemplo.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5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741" y="234360"/>
            <a:ext cx="9953469" cy="65688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41300" dist="50800" dir="5400000" algn="ctr" rotWithShape="0">
                    <a:schemeClr val="tx1"/>
                  </a:outerShdw>
                </a:effectLst>
              </a:rPr>
              <a:t>Comparação com a arquitetura Web</a:t>
            </a:r>
            <a:endParaRPr lang="pt-BR" dirty="0">
              <a:solidFill>
                <a:schemeClr val="bg1"/>
              </a:solidFill>
              <a:effectLst>
                <a:outerShdw blurRad="2413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38" y="1647633"/>
            <a:ext cx="8081845" cy="3660842"/>
          </a:xfrm>
        </p:spPr>
        <p:txBody>
          <a:bodyPr>
            <a:noAutofit/>
          </a:bodyPr>
          <a:lstStyle/>
          <a:p>
            <a:r>
              <a:rPr lang="pt-BR" sz="2800" dirty="0"/>
              <a:t>Aplicações web tradicionais acessam um servidor principal</a:t>
            </a:r>
          </a:p>
          <a:p>
            <a:r>
              <a:rPr lang="pt-BR" sz="2800" dirty="0"/>
              <a:t>Normalmente não há cooperação entre servidores como ocorre na rede XMPP</a:t>
            </a:r>
          </a:p>
          <a:p>
            <a:r>
              <a:rPr lang="pt-BR" sz="2800" dirty="0"/>
              <a:t>O cliente comumente apenas acessa recursos em diferentes serviços (como páginas adicionais, arquivos </a:t>
            </a:r>
            <a:r>
              <a:rPr lang="pt-BR" sz="2800" dirty="0" err="1"/>
              <a:t>js</a:t>
            </a:r>
            <a:r>
              <a:rPr lang="pt-BR" sz="2800" dirty="0"/>
              <a:t> e </a:t>
            </a:r>
            <a:r>
              <a:rPr lang="pt-BR" sz="2800" dirty="0" err="1"/>
              <a:t>css</a:t>
            </a:r>
            <a:r>
              <a:rPr lang="pt-BR" sz="2800" dirty="0"/>
              <a:t>, etc.)</a:t>
            </a:r>
            <a:endParaRPr lang="pt-BR" sz="2800" b="1" dirty="0"/>
          </a:p>
          <a:p>
            <a:r>
              <a:rPr lang="pt-BR" sz="2800" dirty="0"/>
              <a:t>Colaboração é ajuda </a:t>
            </a:r>
            <a:r>
              <a:rPr lang="pt-BR" sz="2800" b="1" dirty="0"/>
              <a:t>mútua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0D3AA6-3026-0B47-AD6C-61854D3525A4}"/>
              </a:ext>
            </a:extLst>
          </p:cNvPr>
          <p:cNvGrpSpPr/>
          <p:nvPr/>
        </p:nvGrpSpPr>
        <p:grpSpPr>
          <a:xfrm>
            <a:off x="7922075" y="1701884"/>
            <a:ext cx="4133294" cy="4768576"/>
            <a:chOff x="7922075" y="1701884"/>
            <a:chExt cx="4133294" cy="4768576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1</a:t>
              </a:r>
            </a:p>
          </p:txBody>
        </p:sp>
        <p:pic>
          <p:nvPicPr>
            <p:cNvPr id="69" name="Picture 68" descr="A close up of a computer&#13;&#10;&#13;&#10;Description automatically generated">
              <a:extLst>
                <a:ext uri="{FF2B5EF4-FFF2-40B4-BE49-F238E27FC236}">
                  <a16:creationId xmlns:a16="http://schemas.microsoft.com/office/drawing/2014/main" id="{43923BD5-C71A-484E-9DFE-532F5EF2F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6862" y="5162815"/>
              <a:ext cx="859200" cy="683219"/>
            </a:xfrm>
            <a:prstGeom prst="rect">
              <a:avLst/>
            </a:prstGeom>
          </p:spPr>
        </p:pic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55425" y="5326498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3261" y="5407767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58" idx="2"/>
              <a:endCxn id="71" idx="0"/>
            </p:cNvCxnSpPr>
            <p:nvPr/>
          </p:nvCxnSpPr>
          <p:spPr>
            <a:xfrm rot="5400000">
              <a:off x="8026296" y="4206097"/>
              <a:ext cx="1538984" cy="86435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B8BBB5CC-53F5-FE4F-AFE6-C4C112D546ED}"/>
                </a:ext>
              </a:extLst>
            </p:cNvPr>
            <p:cNvCxnSpPr>
              <a:cxnSpLocks/>
              <a:stCxn id="58" idx="2"/>
              <a:endCxn id="69" idx="0"/>
            </p:cNvCxnSpPr>
            <p:nvPr/>
          </p:nvCxnSpPr>
          <p:spPr>
            <a:xfrm rot="16200000" flipH="1">
              <a:off x="9615198" y="3481551"/>
              <a:ext cx="1294032" cy="206849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29B0090A-C9BC-CB41-81BB-A9561703EB8F}"/>
                </a:ext>
              </a:extLst>
            </p:cNvPr>
            <p:cNvCxnSpPr>
              <a:cxnSpLocks/>
              <a:stCxn id="58" idx="2"/>
              <a:endCxn id="70" idx="0"/>
            </p:cNvCxnSpPr>
            <p:nvPr/>
          </p:nvCxnSpPr>
          <p:spPr>
            <a:xfrm rot="16200000" flipH="1">
              <a:off x="8630790" y="4465958"/>
              <a:ext cx="1457715" cy="263363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7922075" y="5868452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9089463" y="5885685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D024A2-0354-4840-B2F4-7315BC601465}"/>
                </a:ext>
              </a:extLst>
            </p:cNvPr>
            <p:cNvSpPr txBox="1"/>
            <p:nvPr/>
          </p:nvSpPr>
          <p:spPr>
            <a:xfrm>
              <a:off x="10834630" y="5872141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3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69" idx="0"/>
            </p:cNvCxnSpPr>
            <p:nvPr/>
          </p:nvCxnSpPr>
          <p:spPr>
            <a:xfrm rot="16200000" flipH="1">
              <a:off x="10645476" y="4511829"/>
              <a:ext cx="1294032" cy="794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4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com arquitetura de servidores de e-mail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31" y="1406919"/>
            <a:ext cx="6249498" cy="5314860"/>
          </a:xfrm>
        </p:spPr>
        <p:txBody>
          <a:bodyPr>
            <a:normAutofit/>
          </a:bodyPr>
          <a:lstStyle/>
          <a:p>
            <a:r>
              <a:rPr lang="pt-BR" sz="2800" dirty="0"/>
              <a:t>Redes de servidores de e-mail já têm uma arquitetura mais parecida com o XMPP</a:t>
            </a:r>
          </a:p>
          <a:p>
            <a:r>
              <a:rPr lang="pt-BR" sz="2800" dirty="0"/>
              <a:t>Quando um cliente envia um e-mail, a mensagem pode passar por vários servidores até chegar ao cliente de destino</a:t>
            </a:r>
          </a:p>
          <a:p>
            <a:r>
              <a:rPr lang="pt-BR" sz="2800" dirty="0"/>
              <a:t>Os servidores estão interligados e cooperam para a entrega da mensagem</a:t>
            </a:r>
          </a:p>
          <a:p>
            <a:r>
              <a:rPr lang="pt-BR" sz="2800" dirty="0"/>
              <a:t>Este é o mesmo modelo usado por servidores DNS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FE1606-FA1B-3945-9BAE-333DF71E09A5}"/>
              </a:ext>
            </a:extLst>
          </p:cNvPr>
          <p:cNvGrpSpPr/>
          <p:nvPr/>
        </p:nvGrpSpPr>
        <p:grpSpPr>
          <a:xfrm>
            <a:off x="6542037" y="1701884"/>
            <a:ext cx="5513332" cy="4810035"/>
            <a:chOff x="6542037" y="1701884"/>
            <a:chExt cx="5513332" cy="4810035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2</a:t>
              </a:r>
            </a:p>
          </p:txBody>
        </p:sp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7071" y="5367957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7791" y="5437149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20" idx="2"/>
              <a:endCxn id="71" idx="0"/>
            </p:cNvCxnSpPr>
            <p:nvPr/>
          </p:nvCxnSpPr>
          <p:spPr>
            <a:xfrm rot="5400000">
              <a:off x="6435996" y="4650926"/>
              <a:ext cx="1568366" cy="408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6761378" y="5897834"/>
              <a:ext cx="979755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10805920" y="5927144"/>
              <a:ext cx="979756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2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70" idx="0"/>
            </p:cNvCxnSpPr>
            <p:nvPr/>
          </p:nvCxnSpPr>
          <p:spPr>
            <a:xfrm rot="5400000">
              <a:off x="10536162" y="4615597"/>
              <a:ext cx="1499174" cy="554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3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B9DBCE6-300B-A34E-ABF6-407C5E8A2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0094" y="2452081"/>
              <a:ext cx="1084249" cy="141670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4F939F-9D8F-344F-B669-9339CA89AE0E}"/>
                </a:ext>
              </a:extLst>
            </p:cNvPr>
            <p:cNvSpPr txBox="1"/>
            <p:nvPr/>
          </p:nvSpPr>
          <p:spPr>
            <a:xfrm>
              <a:off x="6542037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1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4ADA8CD2-DE51-A34D-B6C2-A7A8FDB1DDEF}"/>
                </a:ext>
              </a:extLst>
            </p:cNvPr>
            <p:cNvCxnSpPr>
              <a:cxnSpLocks/>
              <a:stCxn id="58" idx="1"/>
              <a:endCxn id="20" idx="3"/>
            </p:cNvCxnSpPr>
            <p:nvPr/>
          </p:nvCxnSpPr>
          <p:spPr>
            <a:xfrm flipH="1">
              <a:off x="7764343" y="3160432"/>
              <a:ext cx="921498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1">
              <a:extLst>
                <a:ext uri="{FF2B5EF4-FFF2-40B4-BE49-F238E27FC236}">
                  <a16:creationId xmlns:a16="http://schemas.microsoft.com/office/drawing/2014/main" id="{8D73C0D3-27DD-4F46-8A5E-D17DAFEBC832}"/>
                </a:ext>
              </a:extLst>
            </p:cNvPr>
            <p:cNvCxnSpPr>
              <a:cxnSpLocks/>
              <a:stCxn id="44" idx="1"/>
              <a:endCxn id="58" idx="3"/>
            </p:cNvCxnSpPr>
            <p:nvPr/>
          </p:nvCxnSpPr>
          <p:spPr>
            <a:xfrm flipH="1">
              <a:off x="9770090" y="3160432"/>
              <a:ext cx="976307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4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das Arquiteturas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515DAD-88E9-D64F-BD7F-98378F7E5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043790"/>
              </p:ext>
            </p:extLst>
          </p:nvPr>
        </p:nvGraphicFramePr>
        <p:xfrm>
          <a:off x="66261" y="1515183"/>
          <a:ext cx="12085983" cy="3688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784035">
                  <a:extLst>
                    <a:ext uri="{9D8B030D-6E8A-4147-A177-3AD203B41FA5}">
                      <a16:colId xmlns:a16="http://schemas.microsoft.com/office/drawing/2014/main" val="4153959608"/>
                    </a:ext>
                  </a:extLst>
                </a:gridCol>
                <a:gridCol w="3034747">
                  <a:extLst>
                    <a:ext uri="{9D8B030D-6E8A-4147-A177-3AD203B41FA5}">
                      <a16:colId xmlns:a16="http://schemas.microsoft.com/office/drawing/2014/main" val="4038705159"/>
                    </a:ext>
                  </a:extLst>
                </a:gridCol>
                <a:gridCol w="2160105">
                  <a:extLst>
                    <a:ext uri="{9D8B030D-6E8A-4147-A177-3AD203B41FA5}">
                      <a16:colId xmlns:a16="http://schemas.microsoft.com/office/drawing/2014/main" val="672296576"/>
                    </a:ext>
                  </a:extLst>
                </a:gridCol>
                <a:gridCol w="2107096">
                  <a:extLst>
                    <a:ext uri="{9D8B030D-6E8A-4147-A177-3AD203B41FA5}">
                      <a16:colId xmlns:a16="http://schemas.microsoft.com/office/drawing/2014/main" val="1018424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de 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XMPP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8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Conexão entre domínios</a:t>
                      </a:r>
                    </a:p>
                    <a:p>
                      <a:r>
                        <a:rPr lang="pt-BR" sz="2800" dirty="0"/>
                        <a:t>(interligação entre servidores)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Normalmente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Número de saltos (hops) para entrega de mensagens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Normalmente 1 (eventualmente mais de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1 ou vários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1 ou no </a:t>
                      </a:r>
                      <a:r>
                        <a:rPr lang="pt-BR" sz="2800" b="1" dirty="0"/>
                        <a:t>máximo</a:t>
                      </a:r>
                      <a:r>
                        <a:rPr lang="pt-BR" sz="28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5967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Tabela adaptada de [2]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22134-5572-684E-B751-0C74D9C2EE53}"/>
              </a:ext>
            </a:extLst>
          </p:cNvPr>
          <p:cNvSpPr txBox="1"/>
          <p:nvPr/>
        </p:nvSpPr>
        <p:spPr>
          <a:xfrm>
            <a:off x="1215830" y="5679933"/>
            <a:ext cx="10464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Saltos (hops) é o número de servidores acessados</a:t>
            </a:r>
          </a:p>
        </p:txBody>
      </p:sp>
    </p:spTree>
    <p:extLst>
      <p:ext uri="{BB962C8B-B14F-4D97-AF65-F5344CB8AC3E}">
        <p14:creationId xmlns:p14="http://schemas.microsoft.com/office/powerpoint/2010/main" val="397457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679" y="36503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Arquitetura </a:t>
            </a:r>
            <a:r>
              <a:rPr lang="pt-BR" b="1" dirty="0" err="1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peer-to-peer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(p2p, ponto-a-ponto)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95" y="1926427"/>
            <a:ext cx="9109564" cy="4706385"/>
          </a:xfrm>
        </p:spPr>
        <p:txBody>
          <a:bodyPr>
            <a:normAutofit/>
          </a:bodyPr>
          <a:lstStyle/>
          <a:p>
            <a:r>
              <a:rPr lang="pt-BR" sz="2800" dirty="0"/>
              <a:t>Para transferência de arquivos e chamadas de voz e vídeo, existe uma extensão XMPP chamada </a:t>
            </a:r>
            <a:r>
              <a:rPr lang="pt-BR" sz="2800" dirty="0">
                <a:hlinkClick r:id="rId2"/>
              </a:rPr>
              <a:t>Jingle</a:t>
            </a:r>
            <a:r>
              <a:rPr lang="pt-BR" sz="2800" dirty="0"/>
              <a:t> que permite a comunicação ponto-a-ponto (P2P) entre dois clientes</a:t>
            </a:r>
          </a:p>
          <a:p>
            <a:r>
              <a:rPr lang="pt-BR" sz="2800" dirty="0"/>
              <a:t>Desta forma, após a conexão ser estabelecida, não há intermediação dos servidores</a:t>
            </a:r>
          </a:p>
          <a:p>
            <a:r>
              <a:rPr lang="pt-BR" sz="2800" dirty="0"/>
              <a:t>Isto torna a comunicação mais rápida (por remover intermediários) e evita sobrecarga do servidor</a:t>
            </a:r>
          </a:p>
          <a:p>
            <a:r>
              <a:rPr lang="pt-BR" sz="2800" dirty="0"/>
              <a:t>O WhatsApp possivelmente usa tal recurso para voz e vídeo.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297A48-6531-9643-9B8A-8896A2B42AF6}"/>
              </a:ext>
            </a:extLst>
          </p:cNvPr>
          <p:cNvGrpSpPr/>
          <p:nvPr/>
        </p:nvGrpSpPr>
        <p:grpSpPr>
          <a:xfrm>
            <a:off x="9466457" y="1823456"/>
            <a:ext cx="2601994" cy="4373089"/>
            <a:chOff x="9451467" y="2228188"/>
            <a:chExt cx="2601994" cy="4373089"/>
          </a:xfrm>
        </p:grpSpPr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3734" y="5672758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16173" y="2228188"/>
              <a:ext cx="180695" cy="361393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9509178" y="2688873"/>
              <a:ext cx="246093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joão@servidor1.com</a:t>
              </a:r>
              <a:endParaRPr lang="pt-BR" sz="16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9451467" y="6231945"/>
              <a:ext cx="26019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maria@servidor2.com</a:t>
              </a:r>
              <a:endParaRPr lang="pt-BR" sz="1600" b="1" dirty="0"/>
            </a:p>
          </p:txBody>
        </p: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105" idx="2"/>
              <a:endCxn id="70" idx="0"/>
            </p:cNvCxnSpPr>
            <p:nvPr/>
          </p:nvCxnSpPr>
          <p:spPr>
            <a:xfrm rot="5400000">
              <a:off x="9432365" y="4365478"/>
              <a:ext cx="2614553" cy="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CC5113-9F8F-484F-8F3C-4FB7F3AAAF80}"/>
              </a:ext>
            </a:extLst>
          </p:cNvPr>
          <p:cNvGrpSpPr/>
          <p:nvPr/>
        </p:nvGrpSpPr>
        <p:grpSpPr>
          <a:xfrm>
            <a:off x="10190414" y="3396066"/>
            <a:ext cx="1211351" cy="1088250"/>
            <a:chOff x="10190414" y="3396066"/>
            <a:chExt cx="1211351" cy="108825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B91FCF4D-55DD-AB46-A224-52A591C64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0190414" y="3670162"/>
              <a:ext cx="529386" cy="52938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63524D-0E05-B641-B4FB-868D2B564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0857629" y="3954972"/>
              <a:ext cx="529344" cy="52934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8CD5A4-CC11-7941-9590-1EE9DEDF6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0872379" y="3396066"/>
              <a:ext cx="529386" cy="529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989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679" y="36503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Arquitetura </a:t>
            </a:r>
            <a:r>
              <a:rPr lang="pt-BR" b="1" dirty="0" err="1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peer-to-peer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(p2p, ponto-a-ponto)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75" y="1978703"/>
            <a:ext cx="8779778" cy="4721898"/>
          </a:xfrm>
        </p:spPr>
        <p:txBody>
          <a:bodyPr>
            <a:normAutofit/>
          </a:bodyPr>
          <a:lstStyle/>
          <a:p>
            <a:r>
              <a:rPr lang="pt-BR" sz="2800" dirty="0"/>
              <a:t>No caso de chamadas de voz e vídeo, normalmente é utilizado UDP como protocolo de transporte que não garante entrega</a:t>
            </a:r>
          </a:p>
          <a:p>
            <a:r>
              <a:rPr lang="pt-BR" sz="2800" dirty="0"/>
              <a:t>Se um pacote de voz for perdido, isto não afeta a qualidade da conversa</a:t>
            </a:r>
          </a:p>
          <a:p>
            <a:r>
              <a:rPr lang="pt-BR" sz="2800" dirty="0"/>
              <a:t>Se a perda for grande, vai tornar a comunicação difícil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227624-EE6B-4541-8524-0E247FB476DD}"/>
              </a:ext>
            </a:extLst>
          </p:cNvPr>
          <p:cNvGrpSpPr/>
          <p:nvPr/>
        </p:nvGrpSpPr>
        <p:grpSpPr>
          <a:xfrm>
            <a:off x="9466457" y="1823456"/>
            <a:ext cx="2601994" cy="4373089"/>
            <a:chOff x="9451467" y="2228188"/>
            <a:chExt cx="2601994" cy="4373089"/>
          </a:xfrm>
        </p:grpSpPr>
        <p:pic>
          <p:nvPicPr>
            <p:cNvPr id="12" name="Picture 11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ABFDDB4A-2D68-3146-AC99-F90C4FE4C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3734" y="5672758"/>
              <a:ext cx="671808" cy="516876"/>
            </a:xfrm>
            <a:prstGeom prst="rect">
              <a:avLst/>
            </a:prstGeom>
          </p:spPr>
        </p:pic>
        <p:pic>
          <p:nvPicPr>
            <p:cNvPr id="13" name="Picture 12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0046F209-F0F7-7749-BD16-20D9EE597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16173" y="2228188"/>
              <a:ext cx="180695" cy="36139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4F7B4-73EA-3B45-8EBE-497DB9631F24}"/>
                </a:ext>
              </a:extLst>
            </p:cNvPr>
            <p:cNvSpPr txBox="1"/>
            <p:nvPr/>
          </p:nvSpPr>
          <p:spPr>
            <a:xfrm>
              <a:off x="9509178" y="2688873"/>
              <a:ext cx="246093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joão@servidor1.com</a:t>
              </a:r>
              <a:endParaRPr lang="pt-BR" sz="1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A4B86C-554B-A540-87C7-70EFE90A29BD}"/>
                </a:ext>
              </a:extLst>
            </p:cNvPr>
            <p:cNvSpPr txBox="1"/>
            <p:nvPr/>
          </p:nvSpPr>
          <p:spPr>
            <a:xfrm>
              <a:off x="9451467" y="6231945"/>
              <a:ext cx="26019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maria@servidor2.com</a:t>
              </a:r>
              <a:endParaRPr lang="pt-BR" sz="1600" b="1" dirty="0"/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2950E4E6-D813-EE41-9227-52A96521E923}"/>
                </a:ext>
              </a:extLst>
            </p:cNvPr>
            <p:cNvCxnSpPr>
              <a:cxnSpLocks/>
              <a:stCxn id="14" idx="2"/>
              <a:endCxn id="12" idx="0"/>
            </p:cNvCxnSpPr>
            <p:nvPr/>
          </p:nvCxnSpPr>
          <p:spPr>
            <a:xfrm rot="5400000">
              <a:off x="9432365" y="4365478"/>
              <a:ext cx="2614553" cy="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B742D1-489E-B046-9A79-9C35191862CB}"/>
              </a:ext>
            </a:extLst>
          </p:cNvPr>
          <p:cNvGrpSpPr/>
          <p:nvPr/>
        </p:nvGrpSpPr>
        <p:grpSpPr>
          <a:xfrm>
            <a:off x="10190414" y="3396066"/>
            <a:ext cx="1211351" cy="1088250"/>
            <a:chOff x="10190414" y="3396066"/>
            <a:chExt cx="1211351" cy="1088250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AA16C49B-6940-1E48-8F08-3B6EC0D24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0190414" y="3670162"/>
              <a:ext cx="529386" cy="52938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64EA254-55CA-824B-8204-F6B3C1983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0857629" y="3954972"/>
              <a:ext cx="529344" cy="52934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05F15F-1717-0C42-9851-64EADD11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0872379" y="3396066"/>
              <a:ext cx="529386" cy="529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218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66" y="2358886"/>
            <a:ext cx="10994946" cy="4118114"/>
          </a:xfrm>
        </p:spPr>
        <p:txBody>
          <a:bodyPr>
            <a:noAutofit/>
          </a:bodyPr>
          <a:lstStyle/>
          <a:p>
            <a:r>
              <a:rPr lang="pt-BR" sz="2800" dirty="0"/>
              <a:t>Protocolo Extensível de Mensagens e Presença</a:t>
            </a:r>
          </a:p>
          <a:p>
            <a:r>
              <a:rPr lang="pt-BR" sz="2800" dirty="0"/>
              <a:t>Amplamente utilizado para desenvolvimento de aplicações de mensagens instantâneas distribuídas e altamente escaláveis</a:t>
            </a:r>
          </a:p>
          <a:p>
            <a:r>
              <a:rPr lang="pt-BR" sz="2800" dirty="0"/>
              <a:t>XMPP é um protocolo (especificação) padronizado, aberto e em constante atualização </a:t>
            </a:r>
          </a:p>
          <a:p>
            <a:r>
              <a:rPr lang="pt-BR" sz="2800" dirty="0"/>
              <a:t>É um dos protocolos escaláveis mais modernos para troca de mensagens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/>
              <a:t>eXtensible Messaging and Presense Protocol</a:t>
            </a:r>
            <a:endParaRPr lang="pt-BR" dirty="0"/>
          </a:p>
        </p:txBody>
      </p:sp>
      <p:pic>
        <p:nvPicPr>
          <p:cNvPr id="5" name="Picture 4" descr="XMPP Protocol">
            <a:extLst>
              <a:ext uri="{FF2B5EF4-FFF2-40B4-BE49-F238E27FC236}">
                <a16:creationId xmlns:a16="http://schemas.microsoft.com/office/drawing/2014/main" id="{A35FD413-9587-A241-B313-7C8CF5B69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347" y="5526424"/>
            <a:ext cx="1255071" cy="12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473" y="365037"/>
            <a:ext cx="8589364" cy="1005811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segurança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75" y="1978703"/>
            <a:ext cx="8779778" cy="4721898"/>
          </a:xfrm>
        </p:spPr>
        <p:txBody>
          <a:bodyPr>
            <a:normAutofit/>
          </a:bodyPr>
          <a:lstStyle/>
          <a:p>
            <a:r>
              <a:rPr lang="pt-BR" sz="2800" dirty="0"/>
              <a:t>A comunicação pode ser criptografada fim-a-fim</a:t>
            </a:r>
          </a:p>
          <a:p>
            <a:r>
              <a:rPr lang="pt-BR" sz="2800" dirty="0"/>
              <a:t>Neste caso, somente o emissor e receptor podem </a:t>
            </a:r>
            <a:r>
              <a:rPr lang="pt-BR" sz="2800" dirty="0" err="1"/>
              <a:t>descriptografar</a:t>
            </a:r>
            <a:endParaRPr lang="pt-BR" sz="2800" dirty="0"/>
          </a:p>
          <a:p>
            <a:r>
              <a:rPr lang="pt-BR" sz="2800" dirty="0"/>
              <a:t>O WhatsApp utiliza tal recurso, sendo que nem mesmo a empresa pode ler as </a:t>
            </a:r>
            <a:r>
              <a:rPr lang="pt-BR" sz="2800" dirty="0" err="1"/>
              <a:t>msgs</a:t>
            </a:r>
            <a:r>
              <a:rPr lang="pt-BR" sz="2800" dirty="0"/>
              <a:t> dos usuários </a:t>
            </a:r>
            <a:r>
              <a:rPr lang="pt-BR" sz="2800" dirty="0">
                <a:hlinkClick r:id="rId2"/>
              </a:rPr>
              <a:t>https://youtu.be/8PW3O2mqTn8</a:t>
            </a:r>
            <a:r>
              <a:rPr lang="pt-BR" sz="28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227624-EE6B-4541-8524-0E247FB476DD}"/>
              </a:ext>
            </a:extLst>
          </p:cNvPr>
          <p:cNvGrpSpPr/>
          <p:nvPr/>
        </p:nvGrpSpPr>
        <p:grpSpPr>
          <a:xfrm>
            <a:off x="9466457" y="1823456"/>
            <a:ext cx="2601994" cy="4373089"/>
            <a:chOff x="9451467" y="2228188"/>
            <a:chExt cx="2601994" cy="4373089"/>
          </a:xfrm>
        </p:grpSpPr>
        <p:pic>
          <p:nvPicPr>
            <p:cNvPr id="12" name="Picture 11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ABFDDB4A-2D68-3146-AC99-F90C4FE4C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3734" y="5672758"/>
              <a:ext cx="671808" cy="516876"/>
            </a:xfrm>
            <a:prstGeom prst="rect">
              <a:avLst/>
            </a:prstGeom>
          </p:spPr>
        </p:pic>
        <p:pic>
          <p:nvPicPr>
            <p:cNvPr id="13" name="Picture 12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0046F209-F0F7-7749-BD16-20D9EE597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16173" y="2228188"/>
              <a:ext cx="180695" cy="36139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4F7B4-73EA-3B45-8EBE-497DB9631F24}"/>
                </a:ext>
              </a:extLst>
            </p:cNvPr>
            <p:cNvSpPr txBox="1"/>
            <p:nvPr/>
          </p:nvSpPr>
          <p:spPr>
            <a:xfrm>
              <a:off x="9509178" y="2688873"/>
              <a:ext cx="246093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joão@servidor1.com</a:t>
              </a:r>
              <a:endParaRPr lang="pt-BR" sz="1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A4B86C-554B-A540-87C7-70EFE90A29BD}"/>
                </a:ext>
              </a:extLst>
            </p:cNvPr>
            <p:cNvSpPr txBox="1"/>
            <p:nvPr/>
          </p:nvSpPr>
          <p:spPr>
            <a:xfrm>
              <a:off x="9451467" y="6231945"/>
              <a:ext cx="26019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maria@servidor2.com</a:t>
              </a:r>
              <a:endParaRPr lang="pt-BR" sz="1600" b="1" dirty="0"/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2950E4E6-D813-EE41-9227-52A96521E923}"/>
                </a:ext>
              </a:extLst>
            </p:cNvPr>
            <p:cNvCxnSpPr>
              <a:cxnSpLocks/>
              <a:stCxn id="14" idx="2"/>
              <a:endCxn id="12" idx="0"/>
            </p:cNvCxnSpPr>
            <p:nvPr/>
          </p:nvCxnSpPr>
          <p:spPr>
            <a:xfrm rot="5400000">
              <a:off x="9432365" y="4365478"/>
              <a:ext cx="2614553" cy="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B742D1-489E-B046-9A79-9C35191862CB}"/>
              </a:ext>
            </a:extLst>
          </p:cNvPr>
          <p:cNvGrpSpPr/>
          <p:nvPr/>
        </p:nvGrpSpPr>
        <p:grpSpPr>
          <a:xfrm>
            <a:off x="10190414" y="3396066"/>
            <a:ext cx="1211351" cy="1088250"/>
            <a:chOff x="10190414" y="3396066"/>
            <a:chExt cx="1211351" cy="1088250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AA16C49B-6940-1E48-8F08-3B6EC0D24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0190414" y="3670162"/>
              <a:ext cx="529386" cy="52938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64EA254-55CA-824B-8204-F6B3C1983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0857629" y="3954972"/>
              <a:ext cx="529344" cy="52934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C05F15F-1717-0C42-9851-64EADD11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0872379" y="3396066"/>
              <a:ext cx="529386" cy="529386"/>
            </a:xfrm>
            <a:prstGeom prst="rect">
              <a:avLst/>
            </a:prstGeom>
          </p:spPr>
        </p:pic>
      </p:grpSp>
      <p:pic>
        <p:nvPicPr>
          <p:cNvPr id="5" name="Picture 4" descr="A picture containing indoor, table, sitting, computer&#10;&#10;Description automatically generated">
            <a:extLst>
              <a:ext uri="{FF2B5EF4-FFF2-40B4-BE49-F238E27FC236}">
                <a16:creationId xmlns:a16="http://schemas.microsoft.com/office/drawing/2014/main" id="{ACB4243A-2954-A04E-88FB-6F496147AF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238366" y="2577927"/>
            <a:ext cx="516262" cy="516262"/>
          </a:xfrm>
          <a:prstGeom prst="rect">
            <a:avLst/>
          </a:prstGeom>
        </p:spPr>
      </p:pic>
      <p:pic>
        <p:nvPicPr>
          <p:cNvPr id="21" name="Picture 20" descr="A picture containing indoor, table, sitting, computer&#10;&#10;Description automatically generated">
            <a:extLst>
              <a:ext uri="{FF2B5EF4-FFF2-40B4-BE49-F238E27FC236}">
                <a16:creationId xmlns:a16="http://schemas.microsoft.com/office/drawing/2014/main" id="{5A04AA45-20AD-5148-A90F-5DB29A1E25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202339" y="4614095"/>
            <a:ext cx="516262" cy="51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9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36" y="1837566"/>
            <a:ext cx="10949976" cy="4256062"/>
          </a:xfrm>
        </p:spPr>
        <p:txBody>
          <a:bodyPr>
            <a:noAutofit/>
          </a:bodyPr>
          <a:lstStyle/>
          <a:p>
            <a:r>
              <a:rPr lang="pt-BR" sz="2800" dirty="0"/>
              <a:t>[1] </a:t>
            </a:r>
            <a:r>
              <a:rPr lang="pt-BR" sz="2800" dirty="0">
                <a:hlinkClick r:id="rId2"/>
              </a:rPr>
              <a:t>https://xmpp.org</a:t>
            </a:r>
            <a:r>
              <a:rPr lang="pt-BR" sz="2800" dirty="0"/>
              <a:t> </a:t>
            </a:r>
          </a:p>
          <a:p>
            <a:r>
              <a:rPr lang="pt-BR" sz="2800" dirty="0"/>
              <a:t>[2] </a:t>
            </a:r>
            <a:r>
              <a:rPr lang="en-US" sz="2800" dirty="0"/>
              <a:t>Livro "</a:t>
            </a:r>
            <a:r>
              <a:rPr lang="en-US" sz="2800" dirty="0">
                <a:hlinkClick r:id="rId3"/>
              </a:rPr>
              <a:t>XMPP: The Definitive Guide: Building Real-Time Applications with Jabber</a:t>
            </a:r>
            <a:r>
              <a:rPr lang="en-US" sz="2800" dirty="0"/>
              <a:t>”</a:t>
            </a:r>
          </a:p>
          <a:p>
            <a:r>
              <a:rPr lang="en-US" sz="2800" dirty="0"/>
              <a:t>[3] Livro "</a:t>
            </a:r>
            <a:r>
              <a:rPr lang="en-US" sz="2800" dirty="0">
                <a:hlinkClick r:id="rId4"/>
              </a:rPr>
              <a:t>Professional XMPP Programming with JavaScript and jQuery</a:t>
            </a:r>
            <a:r>
              <a:rPr lang="en-US" sz="2800" dirty="0"/>
              <a:t>"</a:t>
            </a:r>
          </a:p>
          <a:p>
            <a:endParaRPr lang="pt-BR" sz="28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/>
              <a:t>eXtensible Messaging and Presense Protocol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7" y="2358886"/>
            <a:ext cx="10905005" cy="3777622"/>
          </a:xfrm>
        </p:spPr>
        <p:txBody>
          <a:bodyPr>
            <a:normAutofit/>
          </a:bodyPr>
          <a:lstStyle/>
          <a:p>
            <a:r>
              <a:rPr lang="pt-BR" sz="2800" dirty="0"/>
              <a:t>Apesar do ”X” significar </a:t>
            </a:r>
            <a:r>
              <a:rPr lang="pt-BR" sz="2800" i="1" dirty="0"/>
              <a:t>eXtensible</a:t>
            </a:r>
            <a:r>
              <a:rPr lang="pt-BR" sz="2800" dirty="0"/>
              <a:t>, ele também lembra que o protocolo usa XML como formato de dados para troca de mensagens</a:t>
            </a:r>
          </a:p>
          <a:p>
            <a:r>
              <a:rPr lang="pt-BR" sz="2800" dirty="0"/>
              <a:t>O “X” em XML também significa </a:t>
            </a:r>
            <a:r>
              <a:rPr lang="pt-BR" sz="2800" i="1" dirty="0"/>
              <a:t>eXtensible</a:t>
            </a:r>
            <a:r>
              <a:rPr lang="pt-BR" sz="2800" dirty="0"/>
              <a:t> 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 descr="XMPP Protocol">
            <a:extLst>
              <a:ext uri="{FF2B5EF4-FFF2-40B4-BE49-F238E27FC236}">
                <a16:creationId xmlns:a16="http://schemas.microsoft.com/office/drawing/2014/main" id="{70514743-058E-1A47-B083-504778B0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347" y="5526424"/>
            <a:ext cx="1255071" cy="12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Alguns Recursos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2358886"/>
            <a:ext cx="10550455" cy="3777622"/>
          </a:xfrm>
        </p:spPr>
        <p:txBody>
          <a:bodyPr>
            <a:normAutofit/>
          </a:bodyPr>
          <a:lstStyle/>
          <a:p>
            <a:r>
              <a:rPr lang="pt-BR" sz="2800" dirty="0"/>
              <a:t>Detecção de presença (controle de status: online, off-line, ausente, etc.)</a:t>
            </a:r>
          </a:p>
          <a:p>
            <a:r>
              <a:rPr lang="pt-BR" sz="2800" dirty="0"/>
              <a:t>Chamadas de vídeo e voz</a:t>
            </a:r>
          </a:p>
          <a:p>
            <a:r>
              <a:rPr lang="pt-BR" sz="2800" dirty="0"/>
              <a:t>Comunicação segura com </a:t>
            </a:r>
            <a:r>
              <a:rPr lang="pt-BR" sz="2800" i="1" dirty="0"/>
              <a:t>Transport Layer Security</a:t>
            </a:r>
            <a:r>
              <a:rPr lang="pt-BR" sz="2800" dirty="0"/>
              <a:t> (TLS): o protocolo de criptografia usado, por exemplo, pelo HTTPS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 descr="XMPP Protocol">
            <a:extLst>
              <a:ext uri="{FF2B5EF4-FFF2-40B4-BE49-F238E27FC236}">
                <a16:creationId xmlns:a16="http://schemas.microsoft.com/office/drawing/2014/main" id="{A8ED3B73-5A8E-BB4C-9B0E-8D4F1D09D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347" y="5526424"/>
            <a:ext cx="1255071" cy="12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749287"/>
            <a:ext cx="10817225" cy="4692021"/>
          </a:xfrm>
        </p:spPr>
        <p:txBody>
          <a:bodyPr>
            <a:normAutofit/>
          </a:bodyPr>
          <a:lstStyle/>
          <a:p>
            <a:r>
              <a:rPr lang="pt-BR" sz="2800" dirty="0"/>
              <a:t>Iniciado em 1999 com o nome de </a:t>
            </a:r>
            <a:r>
              <a:rPr lang="pt-BR" sz="2800" i="1" dirty="0"/>
              <a:t>Jabber</a:t>
            </a:r>
            <a:r>
              <a:rPr lang="pt-BR" sz="2800" dirty="0"/>
              <a:t> (tal nome é usado até hoje, inclusive nas especificações do protocolo)</a:t>
            </a:r>
          </a:p>
          <a:p>
            <a:r>
              <a:rPr lang="pt-BR" sz="2800" dirty="0"/>
              <a:t>A primeira grande empresa a usar o protocolo foi provavelmente a Google em 2005 para o desenvolvimento do GTalk (atualmente Google </a:t>
            </a:r>
            <a:r>
              <a:rPr lang="pt-BR" sz="2800" dirty="0" err="1"/>
              <a:t>Hangout</a:t>
            </a:r>
            <a:r>
              <a:rPr lang="pt-BR" sz="2800" dirty="0"/>
              <a:t>).</a:t>
            </a:r>
          </a:p>
          <a:p>
            <a:r>
              <a:rPr lang="pt-BR" sz="2800" dirty="0"/>
              <a:t>Gigantes como a CISCO fornecem soluções comerciais de comunicação usando XMPP </a:t>
            </a:r>
            <a:r>
              <a:rPr lang="pt-BR" sz="2800" dirty="0">
                <a:hlinkClick r:id="rId2"/>
              </a:rPr>
              <a:t>[1]</a:t>
            </a:r>
            <a:r>
              <a:rPr lang="pt-BR" sz="2800" dirty="0"/>
              <a:t> </a:t>
            </a:r>
            <a:r>
              <a:rPr lang="pt-BR" sz="2800" dirty="0">
                <a:hlinkClick r:id="rId3"/>
              </a:rPr>
              <a:t>[2]</a:t>
            </a:r>
            <a:r>
              <a:rPr lang="pt-BR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2FEF9C6-DA1E-274E-9204-FAB3616FC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569" y="5068958"/>
            <a:ext cx="1789042" cy="1789042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3515DC0A-FF7D-E442-89C2-0D8B7F548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86" y="5068958"/>
            <a:ext cx="1789042" cy="17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1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749288"/>
            <a:ext cx="10817225" cy="2552890"/>
          </a:xfrm>
        </p:spPr>
        <p:txBody>
          <a:bodyPr>
            <a:normAutofit/>
          </a:bodyPr>
          <a:lstStyle/>
          <a:p>
            <a:r>
              <a:rPr lang="pt-BR" sz="2800" dirty="0"/>
              <a:t>Como já podem ter imaginado, atualmente, a </a:t>
            </a:r>
            <a:r>
              <a:rPr lang="pt-BR" sz="2800" dirty="0">
                <a:hlinkClick r:id="rId2"/>
              </a:rPr>
              <a:t>aplicação mais popular usando XMPP é o WhatsApp</a:t>
            </a:r>
            <a:endParaRPr lang="pt-BR" sz="2800" dirty="0"/>
          </a:p>
          <a:p>
            <a:r>
              <a:rPr lang="pt-BR" sz="2800" dirty="0"/>
              <a:t>Na verdade, o WhatApp utiliza uma versão </a:t>
            </a:r>
            <a:r>
              <a:rPr lang="pt-BR" sz="2800" dirty="0">
                <a:hlinkClick r:id="rId3"/>
              </a:rPr>
              <a:t>proprietária, e não publicamente documentada do protocolo</a:t>
            </a:r>
            <a:r>
              <a:rPr lang="pt-BR" sz="2800" dirty="0"/>
              <a:t>, chamada </a:t>
            </a:r>
            <a:r>
              <a:rPr lang="pt-BR" sz="2800" dirty="0">
                <a:hlinkClick r:id="rId4"/>
              </a:rPr>
              <a:t>FunXMPP</a:t>
            </a:r>
            <a:r>
              <a:rPr lang="pt-BR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5950329-3744-BA4B-B2BC-FD69FC636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3016" y="416692"/>
            <a:ext cx="1234016" cy="1234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17A76-AAD1-3946-8EFE-CC4C6B9B5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990" y="4572000"/>
            <a:ext cx="12225702" cy="2305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5D2859-729D-9343-B3D4-98D452EA0303}"/>
              </a:ext>
            </a:extLst>
          </p:cNvPr>
          <p:cNvSpPr txBox="1"/>
          <p:nvPr/>
        </p:nvSpPr>
        <p:spPr>
          <a:xfrm>
            <a:off x="3466531" y="4117512"/>
            <a:ext cx="571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Comparação entre mensagem XMPP e </a:t>
            </a:r>
            <a:r>
              <a:rPr lang="pt-BR" b="1" dirty="0" err="1"/>
              <a:t>FunXMPP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954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8" y="54270"/>
            <a:ext cx="9530038" cy="1164933"/>
          </a:xfrm>
        </p:spPr>
        <p:txBody>
          <a:bodyPr>
            <a:normAutofit/>
          </a:bodyPr>
          <a:lstStyle/>
          <a:p>
            <a:r>
              <a:rPr lang="pt-BR" b="1" i="1" cap="none" dirty="0"/>
              <a:t>WhatsApp </a:t>
            </a:r>
            <a:r>
              <a:rPr lang="pt-BR" b="1" i="1" cap="none" dirty="0" err="1"/>
              <a:t>FunXMPP</a:t>
            </a:r>
            <a:endParaRPr lang="pt-BR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31235"/>
            <a:ext cx="11423374" cy="4917307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Tal versão modificada reduz o tamanho dos dados XML transmitidos, reduzindo consumo de banda e tempo de entrega de mensagens</a:t>
            </a:r>
          </a:p>
          <a:p>
            <a:pPr algn="just"/>
            <a:r>
              <a:rPr lang="pt-BR" sz="2800" dirty="0"/>
              <a:t>Apesar das melhorias, como é um protocolo proprietário e não documentado, isso dificulta que outros desenvolvedores criem soluções para integrar com o WhatsApp</a:t>
            </a:r>
          </a:p>
          <a:p>
            <a:pPr algn="just"/>
            <a:r>
              <a:rPr lang="pt-BR" sz="2800" dirty="0"/>
              <a:t>O uso de uma versão proprietária do XMPP prejudica a interoperabilidade garantida pelo protocolo original: uma app usando XMPP não pode facilmente se comunicar com WhatsApp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8" y="54270"/>
            <a:ext cx="9530038" cy="1164933"/>
          </a:xfrm>
        </p:spPr>
        <p:txBody>
          <a:bodyPr>
            <a:normAutofit/>
          </a:bodyPr>
          <a:lstStyle/>
          <a:p>
            <a:r>
              <a:rPr lang="pt-BR" b="1" i="1" cap="none" dirty="0"/>
              <a:t>WhatsApp </a:t>
            </a:r>
            <a:r>
              <a:rPr lang="pt-BR" b="1" i="1" cap="none" dirty="0" err="1"/>
              <a:t>FunXMPP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31235"/>
            <a:ext cx="11423374" cy="4917307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Aplicações clientes de WhatApp para diferentes plataformas como Linux e Windows são desenvolvidas por meio de “gambiarras” 😲</a:t>
            </a:r>
          </a:p>
          <a:p>
            <a:pPr algn="just"/>
            <a:r>
              <a:rPr lang="pt-BR" sz="2800" dirty="0">
                <a:hlinkClick r:id="rId2"/>
              </a:rPr>
              <a:t>Há uma API para permitir essa integração de apps de terceiros com o WhatsApp</a:t>
            </a:r>
            <a:r>
              <a:rPr lang="pt-BR" sz="2800" dirty="0"/>
              <a:t>, mas o acesso é atualmente limitado à grandes empresas e provavelmente o WhatsApp visa lucro com tal iniciativa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71296-FAEC-1841-89F4-DD20AFBFB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07" y="4627485"/>
            <a:ext cx="50165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2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Outros Apps Famosos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749287"/>
            <a:ext cx="10669725" cy="3917115"/>
          </a:xfrm>
        </p:spPr>
        <p:txBody>
          <a:bodyPr>
            <a:normAutofit/>
          </a:bodyPr>
          <a:lstStyle/>
          <a:p>
            <a:r>
              <a:rPr lang="pt-BR" sz="2800" dirty="0"/>
              <a:t>Se você está se perguntando sobre outros apps como </a:t>
            </a:r>
            <a:r>
              <a:rPr lang="pt-BR" sz="2800" i="1" dirty="0"/>
              <a:t>Facebook Messenger</a:t>
            </a:r>
            <a:r>
              <a:rPr lang="pt-BR" sz="2800" dirty="0"/>
              <a:t> ou </a:t>
            </a:r>
            <a:r>
              <a:rPr lang="pt-BR" sz="2800" i="1" dirty="0"/>
              <a:t>Telegram</a:t>
            </a:r>
            <a:r>
              <a:rPr lang="pt-BR" sz="2800" dirty="0"/>
              <a:t>, eles usam outros protocolos</a:t>
            </a:r>
          </a:p>
          <a:p>
            <a:r>
              <a:rPr lang="pt-BR" sz="2800" dirty="0"/>
              <a:t>O </a:t>
            </a:r>
            <a:r>
              <a:rPr lang="pt-BR" sz="2800" i="1" dirty="0">
                <a:hlinkClick r:id="rId2"/>
              </a:rPr>
              <a:t>Facebok Messenger</a:t>
            </a:r>
            <a:r>
              <a:rPr lang="pt-BR" sz="2800" dirty="0">
                <a:hlinkClick r:id="rId2"/>
              </a:rPr>
              <a:t> iniciou com XMPP</a:t>
            </a:r>
            <a:r>
              <a:rPr lang="pt-BR" sz="2800" dirty="0"/>
              <a:t> mas </a:t>
            </a:r>
            <a:r>
              <a:rPr lang="pt-BR" sz="2800" dirty="0">
                <a:hlinkClick r:id="rId3"/>
              </a:rPr>
              <a:t>migrou para </a:t>
            </a:r>
            <a:r>
              <a:rPr lang="pt-BR" sz="2800" i="1" dirty="0">
                <a:hlinkClick r:id="rId3"/>
              </a:rPr>
              <a:t>Message Queuing Telemetry Transport (MQTT)</a:t>
            </a:r>
            <a:r>
              <a:rPr lang="pt-BR" sz="2800" dirty="0"/>
              <a:t>, também aberto e altamente escalável </a:t>
            </a:r>
            <a:r>
              <a:rPr lang="pt-BR" sz="2800" i="1" dirty="0"/>
              <a:t>(</a:t>
            </a:r>
            <a:r>
              <a:rPr lang="pt-BR" sz="2800" i="1" dirty="0">
                <a:hlinkClick r:id="rId4"/>
              </a:rPr>
              <a:t>mqtt.org</a:t>
            </a:r>
            <a:r>
              <a:rPr lang="pt-BR" sz="2800" i="1" dirty="0"/>
              <a:t>)</a:t>
            </a:r>
            <a:endParaRPr lang="pt-BR" sz="2800" dirty="0"/>
          </a:p>
          <a:p>
            <a:r>
              <a:rPr lang="pt-BR" sz="2800" dirty="0"/>
              <a:t>O Telegram usa o protocolo </a:t>
            </a:r>
            <a:r>
              <a:rPr lang="pt-BR" sz="2800" dirty="0">
                <a:hlinkClick r:id="rId5"/>
              </a:rPr>
              <a:t>MTProto</a:t>
            </a:r>
            <a:r>
              <a:rPr lang="pt-BR" sz="2800" dirty="0"/>
              <a:t>, que não é padronizado mas que aparentemente é bem documentado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C27859-2AD6-B94A-AAB4-42902386A2C3}"/>
              </a:ext>
            </a:extLst>
          </p:cNvPr>
          <p:cNvGrpSpPr/>
          <p:nvPr/>
        </p:nvGrpSpPr>
        <p:grpSpPr>
          <a:xfrm>
            <a:off x="976859" y="5462931"/>
            <a:ext cx="10380254" cy="1341620"/>
            <a:chOff x="976859" y="5492911"/>
            <a:chExt cx="10380254" cy="1341620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A10085-20F8-CE4C-A040-7FA7919AF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859" y="5492911"/>
              <a:ext cx="1341620" cy="134162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169DDC-68BF-FD46-A7C5-CDD76FB57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65517" y="5638092"/>
              <a:ext cx="1191596" cy="1191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17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5 3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5012</TotalTime>
  <Words>1176</Words>
  <Application>Microsoft Macintosh PowerPoint</Application>
  <PresentationFormat>Widescreen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Vapor Trail</vt:lpstr>
      <vt:lpstr>mensagens instantâneas com XMPP:  eXtensible Messaging and Presense Protocol </vt:lpstr>
      <vt:lpstr>XMPP eXtensible Messaging and Presense Protocol</vt:lpstr>
      <vt:lpstr>XMPP eXtensible Messaging and Presense Protocol</vt:lpstr>
      <vt:lpstr>XMPP: Alguns Recursos </vt:lpstr>
      <vt:lpstr>XMPP: Histórico e Uso</vt:lpstr>
      <vt:lpstr>XMPP: Histórico e Uso</vt:lpstr>
      <vt:lpstr>WhatsApp FunXMPP</vt:lpstr>
      <vt:lpstr>WhatsApp FunXMPP</vt:lpstr>
      <vt:lpstr>Outros Apps Famosos</vt:lpstr>
      <vt:lpstr>Exemplos de Extensões do XMPP </vt:lpstr>
      <vt:lpstr>Arquitetura Cliente/Servidor  Descentralizada XMPP</vt:lpstr>
      <vt:lpstr>Arquitetura de uma Rede XMPP</vt:lpstr>
      <vt:lpstr>Arquitetura de uma Rede XMPP</vt:lpstr>
      <vt:lpstr>Arquitetura de uma Rede XMPP</vt:lpstr>
      <vt:lpstr>Comparação com a arquitetura Web</vt:lpstr>
      <vt:lpstr>Comparação com arquitetura de servidores de e-mail</vt:lpstr>
      <vt:lpstr>Comparação das Arquiteturas</vt:lpstr>
      <vt:lpstr>Arquitetura peer-to-peer (p2p, ponto-a-ponto)</vt:lpstr>
      <vt:lpstr>Arquitetura peer-to-peer (p2p, ponto-a-ponto)</vt:lpstr>
      <vt:lpstr>segurança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415</cp:revision>
  <cp:lastPrinted>2018-10-31T18:58:06Z</cp:lastPrinted>
  <dcterms:created xsi:type="dcterms:W3CDTF">2018-10-29T17:43:05Z</dcterms:created>
  <dcterms:modified xsi:type="dcterms:W3CDTF">2019-04-30T20:03:07Z</dcterms:modified>
</cp:coreProperties>
</file>