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9" r:id="rId13"/>
    <p:sldId id="270" r:id="rId14"/>
    <p:sldId id="271" r:id="rId15"/>
    <p:sldId id="272" r:id="rId16"/>
    <p:sldId id="264" r:id="rId17"/>
    <p:sldId id="265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8" y="1696191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5" y="3042257"/>
            <a:ext cx="2927645" cy="24054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8C6919-CB7A-556C-34D1-5732F9BC5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830" y="3094405"/>
            <a:ext cx="3237610" cy="2512597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39A0BDB0-91D7-6B29-682F-D7976F7DA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395" y="3042257"/>
            <a:ext cx="3162435" cy="26168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644" y="3099210"/>
            <a:ext cx="2900751" cy="2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934" y="2345670"/>
            <a:ext cx="9750495" cy="296981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r>
              <a:rPr lang="pt-BR" sz="2800" dirty="0"/>
              <a:t>	- Sistema de níveis</a:t>
            </a:r>
          </a:p>
          <a:p>
            <a:pPr algn="l"/>
            <a:r>
              <a:rPr lang="pt-BR" sz="2800" dirty="0"/>
              <a:t>	- Sistema de ranking</a:t>
            </a:r>
          </a:p>
          <a:p>
            <a:pPr algn="l"/>
            <a:r>
              <a:rPr lang="pt-BR" sz="2800" dirty="0"/>
              <a:t>	- Sistema de modo online</a:t>
            </a:r>
          </a:p>
          <a:p>
            <a:pPr algn="l"/>
            <a:r>
              <a:rPr lang="pt-BR" sz="2800" dirty="0"/>
              <a:t>	- 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29" y="2363741"/>
            <a:ext cx="2897733" cy="34477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236" y="2390630"/>
            <a:ext cx="2591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0679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006425"/>
            <a:ext cx="9750495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51" y="3026068"/>
            <a:ext cx="5779433" cy="2953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7" y="2977573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9072" y="4874254"/>
            <a:ext cx="1618004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37" y="3059393"/>
            <a:ext cx="2340780" cy="2065711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5250724"/>
            <a:ext cx="1846603" cy="10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106" y="2888477"/>
            <a:ext cx="6831375" cy="35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 evasão escolar tem se tornado um problema crescente.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A falta atrativos impacta no aprendizado.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Motivação pessoal: experiência de 2023 sem ferramentas atrativas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 plataformas atrativas o ensino consegue ser mais leve e eficaz.</a:t>
            </a:r>
            <a:endParaRPr lang="pt-BR" sz="28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Pesquisa foca em: </a:t>
            </a:r>
            <a:r>
              <a:rPr lang="pt-BR" sz="3200" b="1" dirty="0"/>
              <a:t>disputa saudável</a:t>
            </a:r>
            <a:r>
              <a:rPr lang="pt-BR" sz="3200" dirty="0"/>
              <a:t>, </a:t>
            </a:r>
            <a:r>
              <a:rPr lang="pt-BR" sz="3200" b="1" dirty="0"/>
              <a:t>interação em tempo real</a:t>
            </a:r>
            <a:r>
              <a:rPr lang="pt-BR" sz="3200" dirty="0"/>
              <a:t>, </a:t>
            </a:r>
            <a:r>
              <a:rPr lang="pt-BR" sz="3200" b="1" dirty="0"/>
              <a:t>feedback imediato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0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6FC1BF15-DE1E-4646-AB16-15EEDECB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3" y="2181089"/>
            <a:ext cx="10841590" cy="42992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Freire (1996) - </a:t>
            </a:r>
            <a:r>
              <a:rPr lang="pt-BR" sz="1800" dirty="0"/>
              <a:t>Educação libertadora; protagonismo do estudante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Moran (2015) - </a:t>
            </a:r>
            <a:r>
              <a:rPr lang="pt-BR" sz="1800" dirty="0"/>
              <a:t>Ambiente digital; dinamicidade e hipermídia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Deci</a:t>
            </a:r>
            <a:r>
              <a:rPr lang="pt-BR" sz="1800" b="1" dirty="0"/>
              <a:t> &amp; Ryan (2000) - </a:t>
            </a:r>
            <a:r>
              <a:rPr lang="pt-BR" sz="1800" dirty="0"/>
              <a:t>Teoria da autodeterminação (autonomia, competência)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Garris, </a:t>
            </a:r>
            <a:r>
              <a:rPr lang="pt-BR" sz="1800" b="1" dirty="0" err="1"/>
              <a:t>Ahlers</a:t>
            </a:r>
            <a:r>
              <a:rPr lang="pt-BR" sz="1800" b="1" dirty="0"/>
              <a:t> &amp; </a:t>
            </a:r>
            <a:r>
              <a:rPr lang="pt-BR" sz="1800" b="1" dirty="0" err="1"/>
              <a:t>Driskell</a:t>
            </a:r>
            <a:r>
              <a:rPr lang="pt-BR" sz="1800" b="1" dirty="0"/>
              <a:t> (2002) - </a:t>
            </a:r>
            <a:r>
              <a:rPr lang="pt-BR" sz="1800" dirty="0"/>
              <a:t>Modelo CARPE (Feedback em jogos)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Bittencourt, </a:t>
            </a:r>
            <a:r>
              <a:rPr lang="pt-BR" sz="1800" b="1" dirty="0" err="1"/>
              <a:t>Cazella</a:t>
            </a:r>
            <a:r>
              <a:rPr lang="pt-BR" sz="1800" b="1" dirty="0"/>
              <a:t> &amp; </a:t>
            </a:r>
            <a:r>
              <a:rPr lang="pt-BR" sz="1800" b="1" dirty="0" err="1"/>
              <a:t>Isotani</a:t>
            </a:r>
            <a:r>
              <a:rPr lang="pt-BR" sz="1800" b="1" dirty="0"/>
              <a:t> (2016) - </a:t>
            </a:r>
            <a:r>
              <a:rPr lang="pt-BR" sz="1800" dirty="0"/>
              <a:t>Ambientes flexíveis e interativos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UNESCO (2021) - </a:t>
            </a:r>
            <a:r>
              <a:rPr lang="pt-BR" sz="1800" dirty="0"/>
              <a:t>Integração de ferramentas digitais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Metaari</a:t>
            </a:r>
            <a:r>
              <a:rPr lang="pt-BR" sz="1800" b="1" dirty="0"/>
              <a:t> (2019–2024) - </a:t>
            </a:r>
            <a:r>
              <a:rPr lang="pt-BR" sz="1800" dirty="0"/>
              <a:t>Crescimento do mercado de gamificação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Carvalho &amp; </a:t>
            </a:r>
            <a:r>
              <a:rPr lang="pt-BR" sz="1800" b="1" dirty="0" err="1"/>
              <a:t>Ishitani</a:t>
            </a:r>
            <a:r>
              <a:rPr lang="pt-BR" sz="1800" b="1" dirty="0"/>
              <a:t> (2012) - </a:t>
            </a:r>
            <a:r>
              <a:rPr lang="pt-BR" sz="1800" dirty="0"/>
              <a:t>Estudos de gamificação no contexto brasileiro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TIPO DE PESQUISA: PESQUISA EXPLORATÓRIA, DESCRITIVA, EXPERIMENTAL, DE REVISÃO BIBLIOGRÁFICA E O ESTUDO DE CASO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COMO VOCÊ COLETOU OS DADOS?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ONDE E COM QUEM FOI REALIZADA A PESQUISA?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35252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Atores</a:t>
            </a:r>
            <a:endParaRPr lang="pt-BR" b="1" dirty="0"/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Aluno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Professor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Diretor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Administrador</a:t>
            </a:r>
            <a:endParaRPr lang="pt-BR" sz="2400" dirty="0"/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6E5CC1-EEC2-CA63-0847-2348B81DF330}"/>
              </a:ext>
            </a:extLst>
          </p:cNvPr>
          <p:cNvSpPr txBox="1"/>
          <p:nvPr/>
        </p:nvSpPr>
        <p:spPr>
          <a:xfrm>
            <a:off x="5716827" y="6537443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Elaborado pelo autor com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PlantUML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406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 Play2Learn</vt:lpstr>
      <vt:lpstr>INTRODUÇÃO</vt:lpstr>
      <vt:lpstr>INTRODUÇÃO</vt:lpstr>
      <vt:lpstr>PROBLEMA DE PESQUISA</vt:lpstr>
      <vt:lpstr>OBJETIVOS</vt:lpstr>
      <vt:lpstr>FUNDAMENTAÇÃO TEÓRICA</vt:lpstr>
      <vt:lpstr>METODOLOGIA</vt:lpstr>
      <vt:lpstr>DESENVOLVIMENTO</vt:lpstr>
      <vt:lpstr>DESENVOLVIMENTO</vt:lpstr>
      <vt:lpstr>DESENVOLVIMENTO</vt:lpstr>
      <vt:lpstr>DESENVOLVIMENTO</vt:lpstr>
      <vt:lpstr>DESENVOLVIMENTO / RESULTADOS</vt:lpstr>
      <vt:lpstr>DESENVOLVIMENTO / RESULTADOS</vt:lpstr>
      <vt:lpstr>DESENVOLVIMENTO / RESULTADOS</vt:lpstr>
      <vt:lpstr>DESENVOLVIMENTO / RESULTADOS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21</cp:revision>
  <dcterms:created xsi:type="dcterms:W3CDTF">2025-05-14T01:36:19Z</dcterms:created>
  <dcterms:modified xsi:type="dcterms:W3CDTF">2025-05-22T12:06:51Z</dcterms:modified>
</cp:coreProperties>
</file>