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79" r:id="rId9"/>
    <p:sldId id="278" r:id="rId10"/>
    <p:sldId id="273" r:id="rId11"/>
    <p:sldId id="274" r:id="rId12"/>
    <p:sldId id="275" r:id="rId13"/>
    <p:sldId id="277" r:id="rId14"/>
    <p:sldId id="263" r:id="rId15"/>
    <p:sldId id="269" r:id="rId16"/>
    <p:sldId id="270" r:id="rId17"/>
    <p:sldId id="271" r:id="rId18"/>
    <p:sldId id="272" r:id="rId19"/>
    <p:sldId id="264" r:id="rId20"/>
    <p:sldId id="265" r:id="rId21"/>
    <p:sldId id="276" r:id="rId22"/>
    <p:sldId id="266" r:id="rId23"/>
    <p:sldId id="26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jpe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35252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Atores</a:t>
            </a:r>
            <a:endParaRPr lang="pt-BR" b="1" dirty="0"/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Aluno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Professor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Diretor</a:t>
            </a:r>
          </a:p>
          <a:p>
            <a:pPr marL="914400" lvl="1" indent="-457200" algn="l">
              <a:buFontTx/>
              <a:buChar char="-"/>
            </a:pPr>
            <a:r>
              <a:rPr lang="pt-BR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Administrador</a:t>
            </a:r>
            <a:endParaRPr lang="pt-BR" sz="2400" dirty="0"/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743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1920358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59" y="1794668"/>
            <a:ext cx="4823105" cy="47555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6E5CC1-EEC2-CA63-0847-2348B81DF330}"/>
              </a:ext>
            </a:extLst>
          </p:cNvPr>
          <p:cNvSpPr txBox="1"/>
          <p:nvPr/>
        </p:nvSpPr>
        <p:spPr>
          <a:xfrm>
            <a:off x="5716827" y="6537443"/>
            <a:ext cx="6097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Elaborado pelo autor com </a:t>
            </a:r>
            <a:r>
              <a:rPr lang="pt-BR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PlantUML</a:t>
            </a:r>
            <a:endParaRPr lang="pt-B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56" y="1766513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65" y="2442869"/>
            <a:ext cx="4964247" cy="40787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21" y="2287936"/>
            <a:ext cx="4964247" cy="42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C7E30-115A-4DEA-7820-4750948A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93" y="1833464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28" y="2446643"/>
            <a:ext cx="5023610" cy="3898650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01" y="2446643"/>
            <a:ext cx="4878670" cy="40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/>
              <a:t>React</a:t>
            </a:r>
            <a:r>
              <a:rPr lang="pt-BR" sz="2800" dirty="0"/>
              <a:t> em </a:t>
            </a:r>
            <a:r>
              <a:rPr lang="pt-BR" sz="2800" dirty="0" err="1"/>
              <a:t>Typescript</a:t>
            </a:r>
            <a:r>
              <a:rPr lang="pt-BR" sz="2800" dirty="0"/>
              <a:t> para o front-</a:t>
            </a:r>
            <a:r>
              <a:rPr lang="pt-BR" sz="2800" dirty="0" err="1"/>
              <a:t>end</a:t>
            </a:r>
            <a:endParaRPr lang="pt-BR" sz="2800" dirty="0"/>
          </a:p>
          <a:p>
            <a:pPr marL="457200" indent="-457200" algn="l">
              <a:buFontTx/>
              <a:buChar char="-"/>
            </a:pPr>
            <a:r>
              <a:rPr lang="pt-BR" sz="2800" dirty="0"/>
              <a:t>Back-</a:t>
            </a:r>
            <a:r>
              <a:rPr lang="pt-BR" sz="2800" dirty="0" err="1"/>
              <a:t>end</a:t>
            </a:r>
            <a:r>
              <a:rPr lang="pt-BR" sz="2800" dirty="0"/>
              <a:t>  </a:t>
            </a:r>
            <a:r>
              <a:rPr lang="pt-BR" sz="2800" dirty="0" err="1"/>
              <a:t>nodejs</a:t>
            </a:r>
            <a:r>
              <a:rPr lang="pt-BR" sz="2800" dirty="0"/>
              <a:t> 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Banco de dados MySql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Comunicação com </a:t>
            </a:r>
            <a:r>
              <a:rPr lang="pt-BR" sz="2800" dirty="0" err="1"/>
              <a:t>socketIO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2" y="4489929"/>
            <a:ext cx="3431810" cy="19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47" y="4396615"/>
            <a:ext cx="2137195" cy="21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8" y="4715902"/>
            <a:ext cx="2505051" cy="10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17" y="4788052"/>
            <a:ext cx="2767748" cy="129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934" y="2345670"/>
            <a:ext cx="9750495" cy="2969814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Gamificação na plataforma</a:t>
            </a:r>
          </a:p>
          <a:p>
            <a:pPr algn="l"/>
            <a:r>
              <a:rPr lang="pt-BR" sz="2800" dirty="0"/>
              <a:t>	- Sistema de níveis</a:t>
            </a:r>
          </a:p>
          <a:p>
            <a:pPr algn="l"/>
            <a:r>
              <a:rPr lang="pt-BR" sz="2800" dirty="0"/>
              <a:t>	- Sistema de ranking</a:t>
            </a:r>
          </a:p>
          <a:p>
            <a:pPr algn="l"/>
            <a:r>
              <a:rPr lang="pt-BR" sz="2800" dirty="0"/>
              <a:t>	- Sistema de modo online</a:t>
            </a:r>
          </a:p>
          <a:p>
            <a:pPr algn="l"/>
            <a:r>
              <a:rPr lang="pt-BR" sz="2800" dirty="0"/>
              <a:t>	- 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729" y="2363741"/>
            <a:ext cx="2897733" cy="34477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236" y="2390630"/>
            <a:ext cx="259116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0679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5" y="2006425"/>
            <a:ext cx="9750495" cy="540868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99" y="2443839"/>
            <a:ext cx="7482994" cy="42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(offline)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51" y="3026068"/>
            <a:ext cx="5779433" cy="29534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7" y="2977573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19072" y="4874254"/>
            <a:ext cx="1618004" cy="8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(online)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37" y="3059393"/>
            <a:ext cx="2340780" cy="2065711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5250724"/>
            <a:ext cx="1846603" cy="10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106" y="2888477"/>
            <a:ext cx="6831375" cy="35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A evasão escolar tem se tornado um problema crescente.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A falta atrativos impacta no aprendizado.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/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Integração de </a:t>
            </a:r>
            <a:r>
              <a:rPr lang="pt-BR" sz="3600" dirty="0" err="1"/>
              <a:t>analytics</a:t>
            </a:r>
            <a:r>
              <a:rPr lang="pt-BR" sz="3600" dirty="0"/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Motivação pessoal: experiência de 2023 sem ferramentas atrativas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 plataformas atrativas o ensino consegue ser mais leve e eficaz.</a:t>
            </a:r>
            <a:endParaRPr lang="pt-BR" sz="28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49713"/>
            <a:ext cx="9144000" cy="2869973"/>
          </a:xfrm>
        </p:spPr>
        <p:txBody>
          <a:bodyPr>
            <a:no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Queda de engajamento e aumento da evasão no Ensino Médio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Como tornar o estudo mais atrativo e competitivo?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Pesquisa foca em: </a:t>
            </a:r>
            <a:r>
              <a:rPr lang="pt-BR" sz="3200" b="1" dirty="0"/>
              <a:t>disputa saudável</a:t>
            </a:r>
            <a:r>
              <a:rPr lang="pt-BR" sz="3200" dirty="0"/>
              <a:t>, </a:t>
            </a:r>
            <a:r>
              <a:rPr lang="pt-BR" sz="3200" b="1" dirty="0"/>
              <a:t>interação em tempo real</a:t>
            </a:r>
            <a:r>
              <a:rPr lang="pt-BR" sz="3200" dirty="0"/>
              <a:t>, </a:t>
            </a:r>
            <a:r>
              <a:rPr lang="pt-BR" sz="3200" b="1" dirty="0"/>
              <a:t>feedback imediato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4015"/>
            <a:ext cx="9144000" cy="33980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b="1" dirty="0"/>
              <a:t>Geral:</a:t>
            </a:r>
            <a:r>
              <a:rPr lang="pt-BR" sz="3200" dirty="0"/>
              <a:t> Desenvolver a plataforma web Play2Learn</a:t>
            </a:r>
          </a:p>
          <a:p>
            <a:pPr marL="457200" indent="-457200" algn="l">
              <a:buFontTx/>
              <a:buChar char="-"/>
            </a:pPr>
            <a:r>
              <a:rPr lang="pt-BR" sz="3200" b="1" dirty="0"/>
              <a:t>Específicos</a:t>
            </a:r>
            <a:r>
              <a:rPr lang="pt-BR" sz="3200" dirty="0"/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Sistema de ranking por sala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Divisões de elos por disciplina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Modo multiplayer em tempo real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0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6FC1BF15-DE1E-4646-AB16-15EEDECB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843" y="2181089"/>
            <a:ext cx="10841590" cy="42992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Freire (1996) - </a:t>
            </a:r>
            <a:r>
              <a:rPr lang="pt-BR" sz="1800" dirty="0"/>
              <a:t>Educação libertadora; protagonismo do estudante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Moran (2015) - </a:t>
            </a:r>
            <a:r>
              <a:rPr lang="pt-BR" sz="1800" dirty="0"/>
              <a:t>Ambiente digital; dinamicidade e hipermídia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 err="1"/>
              <a:t>Deci</a:t>
            </a:r>
            <a:r>
              <a:rPr lang="pt-BR" sz="1800" b="1" dirty="0"/>
              <a:t> &amp; Ryan (2000) - </a:t>
            </a:r>
            <a:r>
              <a:rPr lang="pt-BR" sz="1800" dirty="0"/>
              <a:t>Teoria da autodeterminação (autonomia, competência)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Garris, </a:t>
            </a:r>
            <a:r>
              <a:rPr lang="pt-BR" sz="1800" b="1" dirty="0" err="1"/>
              <a:t>Ahlers</a:t>
            </a:r>
            <a:r>
              <a:rPr lang="pt-BR" sz="1800" b="1" dirty="0"/>
              <a:t> &amp; </a:t>
            </a:r>
            <a:r>
              <a:rPr lang="pt-BR" sz="1800" b="1" dirty="0" err="1"/>
              <a:t>Driskell</a:t>
            </a:r>
            <a:r>
              <a:rPr lang="pt-BR" sz="1800" b="1" dirty="0"/>
              <a:t> (2002) - </a:t>
            </a:r>
            <a:r>
              <a:rPr lang="pt-BR" sz="1800" dirty="0"/>
              <a:t>Modelo CARPE (Feedback em jogos)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Bittencourt, </a:t>
            </a:r>
            <a:r>
              <a:rPr lang="pt-BR" sz="1800" b="1" dirty="0" err="1"/>
              <a:t>Cazella</a:t>
            </a:r>
            <a:r>
              <a:rPr lang="pt-BR" sz="1800" b="1" dirty="0"/>
              <a:t> &amp; </a:t>
            </a:r>
            <a:r>
              <a:rPr lang="pt-BR" sz="1800" b="1" dirty="0" err="1"/>
              <a:t>Isotani</a:t>
            </a:r>
            <a:r>
              <a:rPr lang="pt-BR" sz="1800" b="1" dirty="0"/>
              <a:t> (2016) - </a:t>
            </a:r>
            <a:r>
              <a:rPr lang="pt-BR" sz="1800" dirty="0"/>
              <a:t>Ambientes flexíveis e interativos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UNESCO (2021) - </a:t>
            </a:r>
            <a:r>
              <a:rPr lang="pt-BR" sz="1800" dirty="0"/>
              <a:t>Integração de ferramentas digitais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 err="1"/>
              <a:t>Metaari</a:t>
            </a:r>
            <a:r>
              <a:rPr lang="pt-BR" sz="1800" b="1" dirty="0"/>
              <a:t> (2019–2024) - </a:t>
            </a:r>
            <a:r>
              <a:rPr lang="pt-BR" sz="1800" dirty="0"/>
              <a:t>Crescimento do mercado de gamificação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800" b="1" dirty="0"/>
              <a:t>Carvalho &amp; </a:t>
            </a:r>
            <a:r>
              <a:rPr lang="pt-BR" sz="1800" b="1" dirty="0" err="1"/>
              <a:t>Ishitani</a:t>
            </a:r>
            <a:r>
              <a:rPr lang="pt-BR" sz="1800" b="1" dirty="0"/>
              <a:t> (2012) - </a:t>
            </a:r>
            <a:r>
              <a:rPr lang="pt-BR" sz="1800" dirty="0"/>
              <a:t>Estudos de gamificação no contexto brasileiro</a:t>
            </a:r>
            <a:endParaRPr lang="pt-BR" sz="1800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29337"/>
            <a:ext cx="9995731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(Tipo de Pesquisa)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018" y="2384694"/>
            <a:ext cx="9750495" cy="3347114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Revisão Bibliográfica</a:t>
            </a:r>
            <a:br>
              <a:rPr lang="pt-BR" sz="2800" dirty="0"/>
            </a:br>
            <a:r>
              <a:rPr lang="pt-BR" sz="2800" dirty="0"/>
              <a:t>Levantamento sistemático de artigos e livros sobre gamificação na educação (Google Acadêmico, bases científicas).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Pesquisa Descritiva</a:t>
            </a:r>
            <a:br>
              <a:rPr lang="pt-BR" sz="2800" dirty="0"/>
            </a:br>
            <a:r>
              <a:rPr lang="pt-BR" sz="2800" dirty="0"/>
              <a:t>Mapeamento das características da plataforma (funcionalidades, tecnologia, fluxo de usuário).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Estudo de Caso</a:t>
            </a:r>
            <a:br>
              <a:rPr lang="pt-BR" sz="2800" dirty="0"/>
            </a:br>
            <a:r>
              <a:rPr lang="pt-BR" sz="2800" dirty="0"/>
              <a:t>Exame do projeto-piloto Play2Learn como um caso de aplicação de gamificação no Ensino Médio.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Pesquisa Exploratória</a:t>
            </a:r>
            <a:br>
              <a:rPr lang="pt-BR" sz="2800" dirty="0"/>
            </a:br>
            <a:r>
              <a:rPr lang="pt-BR" sz="2800" dirty="0"/>
              <a:t>Investigação inicial para identificar problemas de evasão e engajamento em materiais teóricos e relatórios do IBGE e Instituto Ayrton Senna.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D09A0-52C1-CBDE-4D7B-B8645266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04910"/>
            <a:ext cx="9750495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(Coleta de Dados)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E3163-D9C6-5887-3A44-B81034BF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404207"/>
            <a:ext cx="9750495" cy="33214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Revisão de Literatura</a:t>
            </a:r>
            <a:br>
              <a:rPr lang="pt-BR" sz="1600" dirty="0"/>
            </a:br>
            <a:r>
              <a:rPr lang="pt-BR" sz="2000" dirty="0"/>
              <a:t>Seleção de artigos, teses e relatórios sobre gamificação e engajamento escolar.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Entrevistas pessoais</a:t>
            </a:r>
            <a:br>
              <a:rPr lang="pt-BR" sz="2000" dirty="0"/>
            </a:br>
            <a:r>
              <a:rPr lang="pt-BR" sz="2000" dirty="0"/>
              <a:t>Foram realizadas entrevistas informais com conhecidos que ainda fazem pare do Ensino Médio, para mapear hábitos de estudo e motivação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Fontes Secundárias</a:t>
            </a:r>
            <a:br>
              <a:rPr lang="pt-BR" sz="1600" dirty="0"/>
            </a:br>
            <a:r>
              <a:rPr lang="pt-BR" sz="2000" dirty="0"/>
              <a:t>Estatísticas de evasão e desempenho (IBGE, INEP, publicações institucionais)</a:t>
            </a:r>
          </a:p>
          <a:p>
            <a:pPr marL="457200" indent="-457200" algn="l">
              <a:buFontTx/>
              <a:buChar char="-"/>
            </a:pP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E7EB5-C947-3A8E-EC23-1FED5749F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7" y="1638197"/>
            <a:ext cx="10777105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(Local e Participantes)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F158D-A03D-2A3A-60A0-023DB6C5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766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Local</a:t>
            </a:r>
            <a:r>
              <a:rPr lang="pt-BR" sz="2800" dirty="0"/>
              <a:t>:</a:t>
            </a:r>
            <a:br>
              <a:rPr lang="pt-BR" sz="2000" dirty="0"/>
            </a:br>
            <a:r>
              <a:rPr lang="pt-BR" sz="2000" dirty="0"/>
              <a:t>Liceu Santista (Santos/SP) — laboratórios de informática e salas de aula.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Participantes:</a:t>
            </a:r>
            <a:br>
              <a:rPr lang="pt-BR" sz="2800" dirty="0"/>
            </a:br>
            <a:r>
              <a:rPr lang="pt-BR" sz="2000" dirty="0"/>
              <a:t>Alunos: turma-piloto de 2ª série (n≈10), selecionados por conveniência.</a:t>
            </a:r>
          </a:p>
          <a:p>
            <a:pPr marL="457200" indent="-457200" algn="l">
              <a:buFontTx/>
              <a:buChar char="-"/>
            </a:pPr>
            <a:r>
              <a:rPr lang="pt-BR" sz="3000" b="1" dirty="0"/>
              <a:t>Período:</a:t>
            </a:r>
            <a:br>
              <a:rPr lang="pt-BR" sz="2000" dirty="0"/>
            </a:br>
            <a:r>
              <a:rPr lang="pt-BR" sz="2000" dirty="0"/>
              <a:t>Dia 28 de maio de 2025, durante o período da tarde, teste em laboratório de informática</a:t>
            </a:r>
          </a:p>
          <a:p>
            <a:pPr algn="l"/>
            <a:r>
              <a:rPr lang="pt-BR" sz="2000" dirty="0"/>
              <a:t>	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591</Words>
  <Application>Microsoft Office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 Play2Learn</vt:lpstr>
      <vt:lpstr>INTRODUÇÃO</vt:lpstr>
      <vt:lpstr>INTRODUÇÃO</vt:lpstr>
      <vt:lpstr>PROBLEMA DE PESQUISA</vt:lpstr>
      <vt:lpstr>OBJETIVOS</vt:lpstr>
      <vt:lpstr>FUNDAMENTAÇÃO TEÓRICA</vt:lpstr>
      <vt:lpstr>METODOLOGIA (Tipo de Pesquisa)</vt:lpstr>
      <vt:lpstr>METODOLOGIA (Coleta de Dados)</vt:lpstr>
      <vt:lpstr>METODOLOGIA (Local e Participantes)</vt:lpstr>
      <vt:lpstr>DESENVOLVIMENTO</vt:lpstr>
      <vt:lpstr>DESENVOLVIMENTO</vt:lpstr>
      <vt:lpstr>DESENVOLVIMENTO</vt:lpstr>
      <vt:lpstr>DESENVOLVIMENTO</vt:lpstr>
      <vt:lpstr>DESENVOLVIMENTO</vt:lpstr>
      <vt:lpstr>DESENVOLVIMENTO / RESULTADOS</vt:lpstr>
      <vt:lpstr>DESENVOLVIMENTO / RESULTADOS</vt:lpstr>
      <vt:lpstr>DESENVOLVIMENTO / RESULTADOS</vt:lpstr>
      <vt:lpstr>DESENVOLVIMENTO / RESULTADOS</vt:lpstr>
      <vt:lpstr>DISCUSSÃO</vt:lpstr>
      <vt:lpstr>CONCLUSÃO</vt:lpstr>
      <vt:lpstr>TRABALHOS FUTUROS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dan vaz</cp:lastModifiedBy>
  <cp:revision>22</cp:revision>
  <dcterms:created xsi:type="dcterms:W3CDTF">2025-05-14T01:36:19Z</dcterms:created>
  <dcterms:modified xsi:type="dcterms:W3CDTF">2025-05-22T16:27:53Z</dcterms:modified>
</cp:coreProperties>
</file>