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87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784C-7122-485F-8BC7-E99E888B41F8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esdoc.unesco.org/ark:/48223/pf00003748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FE767-39BB-F236-0931-39FAD271ABAA}"/>
              </a:ext>
            </a:extLst>
          </p:cNvPr>
          <p:cNvSpPr/>
          <p:nvPr/>
        </p:nvSpPr>
        <p:spPr>
          <a:xfrm>
            <a:off x="1862409" y="11910317"/>
            <a:ext cx="13949091" cy="9620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EB12AE-E3A2-4975-F8E0-8F9D6196283C}"/>
              </a:ext>
            </a:extLst>
          </p:cNvPr>
          <p:cNvSpPr/>
          <p:nvPr/>
        </p:nvSpPr>
        <p:spPr>
          <a:xfrm>
            <a:off x="1948409" y="26439719"/>
            <a:ext cx="13949091" cy="988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METODOLOGIA E METODOS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7FD091-7D5B-D580-B8C8-D490F8B2DA89}"/>
              </a:ext>
            </a:extLst>
          </p:cNvPr>
          <p:cNvSpPr/>
          <p:nvPr/>
        </p:nvSpPr>
        <p:spPr>
          <a:xfrm>
            <a:off x="1862409" y="18982035"/>
            <a:ext cx="13949091" cy="988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A77494-7CB8-88FF-9BC2-3E5611B609CC}"/>
              </a:ext>
            </a:extLst>
          </p:cNvPr>
          <p:cNvSpPr/>
          <p:nvPr/>
        </p:nvSpPr>
        <p:spPr>
          <a:xfrm>
            <a:off x="16623442" y="15924945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RESULTADOS E DICUSSÃO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FA7AE5-9A82-9626-D9B1-26B2A3906D9F}"/>
              </a:ext>
            </a:extLst>
          </p:cNvPr>
          <p:cNvSpPr/>
          <p:nvPr/>
        </p:nvSpPr>
        <p:spPr>
          <a:xfrm>
            <a:off x="16573497" y="26224997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CONSIDERAÇÕES FINAIS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324C67-5735-CB3E-2711-C5BD21C0E3B0}"/>
              </a:ext>
            </a:extLst>
          </p:cNvPr>
          <p:cNvSpPr/>
          <p:nvPr/>
        </p:nvSpPr>
        <p:spPr>
          <a:xfrm>
            <a:off x="16623442" y="32530953"/>
            <a:ext cx="13520588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REFERÊNCIAS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191AEA-6D16-CBE9-3B4B-DEC07F3AF926}"/>
              </a:ext>
            </a:extLst>
          </p:cNvPr>
          <p:cNvSpPr/>
          <p:nvPr/>
        </p:nvSpPr>
        <p:spPr>
          <a:xfrm>
            <a:off x="1591654" y="9152286"/>
            <a:ext cx="29215980" cy="2525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5800" dirty="0"/>
              <a:t>ESTUDANTE: Danilo Vaz de Oliveira Bogue</a:t>
            </a:r>
          </a:p>
          <a:p>
            <a:r>
              <a:rPr lang="pt-BR" sz="5800" dirty="0"/>
              <a:t>ORIENTADOR(A): Davi de Carvalho</a:t>
            </a:r>
          </a:p>
          <a:p>
            <a:r>
              <a:rPr lang="pt-BR" sz="5800" dirty="0"/>
              <a:t>ESCOLA: Liceu Santista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58938C1-197C-297B-18FB-131E454560C9}"/>
              </a:ext>
            </a:extLst>
          </p:cNvPr>
          <p:cNvSpPr/>
          <p:nvPr/>
        </p:nvSpPr>
        <p:spPr>
          <a:xfrm>
            <a:off x="1591654" y="7020437"/>
            <a:ext cx="29215980" cy="189962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Play2Learn: Plataforma Web Gamificada como Ferramenta Pedagógica para o Ensino Médio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0B5DC0-965C-4D60-43F2-7AC667F02856}"/>
              </a:ext>
            </a:extLst>
          </p:cNvPr>
          <p:cNvSpPr txBox="1"/>
          <p:nvPr/>
        </p:nvSpPr>
        <p:spPr>
          <a:xfrm>
            <a:off x="1862409" y="12857397"/>
            <a:ext cx="139490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Desde 2020, o cenário educacional brasileiro tem enfrentado desafios crescentes de evasão e desmotivação: em 2023, cerca de 9,1 milhões de jovens (15–29 anos) não concluíram o ensino básico (IBGE, 2023). A pandemia de COVID-19 escancarou a urgência de metodologias que dialoguem com a geração “nativa digital” (UNESCO, 2021). Moran (2015) defende que a aprendizagem contemporânea só se torna significativa quando utiliza recursos interativos e personalizados. Nesse contexto, a gamificação — aplicação de mecânicas de jogos como pontuação, níveis e rankings — mostra-se capaz de engajar alunos, oferecendo feedback imediato e promovendo protagonismo estudantil (Bittencourt, Cazella &amp; Isotani, 2016).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4E912E-7EAA-7AC6-2D16-DCB352B7919B}"/>
              </a:ext>
            </a:extLst>
          </p:cNvPr>
          <p:cNvSpPr txBox="1"/>
          <p:nvPr/>
        </p:nvSpPr>
        <p:spPr>
          <a:xfrm>
            <a:off x="1862409" y="20081320"/>
            <a:ext cx="139490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t-BR" sz="3600" dirty="0"/>
              <a:t>O objetivo geral deste trabalho é desenvolver a aplicação web </a:t>
            </a:r>
            <a:r>
              <a:rPr lang="pt-BR" sz="3600" b="1" dirty="0"/>
              <a:t>Play2Learn</a:t>
            </a:r>
            <a:r>
              <a:rPr lang="pt-BR" sz="3600" dirty="0"/>
              <a:t>, destinada a oferecer um ambiente gamificado de aprendizagem para alunos do ensino médio. Especificamente, pretende-se: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Implementar </a:t>
            </a:r>
            <a:r>
              <a:rPr lang="pt-BR" sz="3600" dirty="0" err="1"/>
              <a:t>quizzes</a:t>
            </a:r>
            <a:r>
              <a:rPr lang="pt-BR" sz="3600" dirty="0"/>
              <a:t> adaptativos que ajustem automaticamente a dificuldade ao nível do estudante;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Criar um sistema de pontos, </a:t>
            </a:r>
            <a:r>
              <a:rPr lang="pt-BR" sz="3600" dirty="0" err="1"/>
              <a:t>badges</a:t>
            </a:r>
            <a:r>
              <a:rPr lang="pt-BR" sz="3600" dirty="0"/>
              <a:t> e rankings que estimule a competição saudável;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Integrar comunicação em tempo real via Socket.IO para partidas multiplayer;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Disponibilizar um dashboard analítico para acompanhamento de desempenho por disciplina e turma</a:t>
            </a:r>
            <a:r>
              <a:rPr lang="pt-BR" sz="4000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EFA1F-3CF3-8887-DEB8-6ABC37E45BB2}"/>
              </a:ext>
            </a:extLst>
          </p:cNvPr>
          <p:cNvSpPr txBox="1"/>
          <p:nvPr/>
        </p:nvSpPr>
        <p:spPr>
          <a:xfrm>
            <a:off x="1862409" y="27616291"/>
            <a:ext cx="1394909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adotou o método científico em suas etapas clássicas (observação, questionamento, formulação de hipóteses, experimentação e análise), mas focou na validação prática do protótipo Play2Learn por meio de um piloto de campo. Durante um dia, uma turma de 16 alunos do 2º ano do Liceu Santista utilizou o aplicativo em duas modalidades: (a) </a:t>
            </a:r>
            <a:r>
              <a:rPr lang="pt-BR" sz="3600" dirty="0" err="1"/>
              <a:t>quizzes</a:t>
            </a:r>
            <a:r>
              <a:rPr lang="pt-BR" sz="3600" dirty="0"/>
              <a:t> offline de seis questões adaptadas ao elo de cada estudante e (b) partidas multiplayer via Socket.IO. Imediatamente após a sessão, foi enviado aos alunos um formulário anônimo no Google Forms, contendo: </a:t>
            </a:r>
            <a:r>
              <a:rPr lang="pt-BR" sz="3600" b="1" dirty="0"/>
              <a:t>Métricas quantitativas: </a:t>
            </a:r>
            <a:r>
              <a:rPr lang="pt-BR" sz="3600" dirty="0"/>
              <a:t>taxa de acertos por quiz, tempo médio de conclusão (em minutos) e satisfação geral em escala </a:t>
            </a:r>
            <a:r>
              <a:rPr lang="pt-BR" sz="3600" dirty="0" err="1"/>
              <a:t>Likert</a:t>
            </a:r>
            <a:r>
              <a:rPr lang="pt-BR" sz="3600" dirty="0"/>
              <a:t> (1–5).   </a:t>
            </a:r>
            <a:r>
              <a:rPr lang="pt-BR" sz="3600" b="1" dirty="0"/>
              <a:t>Feedback qualitativo: </a:t>
            </a:r>
            <a:r>
              <a:rPr lang="pt-BR" sz="3600" dirty="0"/>
              <a:t>perguntas abertas sobre motivação, usabilidade da interface e sugestões de melhoria. </a:t>
            </a:r>
          </a:p>
          <a:p>
            <a:pPr algn="just">
              <a:buNone/>
            </a:pPr>
            <a:r>
              <a:rPr lang="pt-BR" sz="3600" dirty="0"/>
              <a:t>A análise dos dados incluiu estatística descritiva (médias, percentuais) para avaliar desempenho e dedicação, bem como análise de conteúdo das respostas textuais para identificar percepções sobre gamificação, feedback imediato e competitividade saudável. Esse desenho misto permitiu mensurar tanto o impacto numérico do Play2Learn quanto compreender, na voz dos próprios alunos, os pontos fortes e áreas a aperfeiçoar.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0D404C-ED4D-6C32-3CA1-E57B2EB1E292}"/>
              </a:ext>
            </a:extLst>
          </p:cNvPr>
          <p:cNvSpPr txBox="1"/>
          <p:nvPr/>
        </p:nvSpPr>
        <p:spPr>
          <a:xfrm>
            <a:off x="16501789" y="27273757"/>
            <a:ext cx="135487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A pesquisa preliminar indica que a gamificação via Play2Learn pode aumentar significativamente o engajamento e o desempenho de alunos do ensino médio. A combinação tecnológica escolhida (MySQL, Node.js, React, Socket.IO) mostrou-se robusta. Como próximos passos, a implementação de caracterização e estilização dentro do jogo, expansão para outras escolas e testes de longo prazo são esperados . Espera-se que, ao final, o Play2Learn sirva como referência de práticas gamificadas e transforme positivamente o processo de ensino-aprendizagem.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2617AB-9A7D-F19E-F211-E24EEA22DD32}"/>
              </a:ext>
            </a:extLst>
          </p:cNvPr>
          <p:cNvSpPr txBox="1"/>
          <p:nvPr/>
        </p:nvSpPr>
        <p:spPr>
          <a:xfrm>
            <a:off x="16587790" y="17089816"/>
            <a:ext cx="1353447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3600" dirty="0"/>
              <a:t>O protótipo Play2Learn foi testado em um único dia com uma turma de 2º ano do Liceu Santista, composta por 16 alunos, que responderam a </a:t>
            </a:r>
            <a:r>
              <a:rPr lang="pt-BR" sz="3600" dirty="0" err="1"/>
              <a:t>quizzes</a:t>
            </a:r>
            <a:r>
              <a:rPr lang="pt-BR" sz="3600" dirty="0"/>
              <a:t> e participaram de partidas multiplayer. Em seguida, todos preencheram um formulário anônimo no Google Forms para avaliar usabilidade, motivação e percepção de aprendizagem. Cerca de 88 % dois alunos atribuíram nota ≥ 4 (em escala de 1 a 5) à experiência, ressaltando interface intuitiva e elementos motivacionais (pontuação, </a:t>
            </a:r>
            <a:r>
              <a:rPr lang="pt-BR" sz="3600" dirty="0" err="1"/>
              <a:t>badges</a:t>
            </a:r>
            <a:r>
              <a:rPr lang="pt-BR" sz="3600" dirty="0"/>
              <a:t> e rankings).81 % declararam sentir-se “mais engajados” com a modalidade gamificada. E os professores relataram como “fácil de usar” e “útil para identificar rapidamente pontos fracos da turma” por 100 % dos docentes envolvidos.</a:t>
            </a:r>
          </a:p>
          <a:p>
            <a:pPr algn="just"/>
            <a:r>
              <a:rPr lang="pt-BR" sz="3600" dirty="0"/>
              <a:t>Os dados qualitativos evidenciaram que os mecanismos de competição saudável (rankings de sala) e o feedback imediato foram cruciais para manter o interesse dos estudantes. Alguns alunos sugeriram diversificar os tipos de desafios (por exemplo, incluir questões dissertativas rápidas), o que pode orientar futuras melhorias.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EE8758-C87A-F55F-7FAB-70BD168D40A5}"/>
              </a:ext>
            </a:extLst>
          </p:cNvPr>
          <p:cNvSpPr txBox="1"/>
          <p:nvPr/>
        </p:nvSpPr>
        <p:spPr>
          <a:xfrm>
            <a:off x="16501789" y="33695824"/>
            <a:ext cx="136204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BITTENCOURT, I. I.; CAZELLA, P. 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IBGE. Um em cada cinco brasileiros com 15 a 29 anos não estudava e nem estava ocupado em 2022. Agência de Notícias IBGE, Rio de Janeiro, 16 fev. 2023. Disponível em: https://agenciadenoticias.ibge.gov.br/agencia-noticias/30651-um-em-cada-cinco-brasileiros-com-15-a-29-anos-nao-estudava-e-nem-estava-ocupado-em-2022. Acesso em: 13 maio 2025.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ONU. UNESCO. Global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Monitoring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 2021/2: Non-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actors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Paris: UNESCO, 2021. Disponível em: 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https://unesdoc.unesco.org/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ark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:/48223/pf0000374881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Acesso em: 13 maio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pt-BR" dirty="0"/>
            </a:br>
            <a:endParaRPr lang="pt-BR" dirty="0"/>
          </a:p>
        </p:txBody>
      </p:sp>
      <p:pic>
        <p:nvPicPr>
          <p:cNvPr id="31" name="Imagem 30" descr="Logotipo&#10;&#10;O conteúdo gerado por IA pode estar incorreto.">
            <a:extLst>
              <a:ext uri="{FF2B5EF4-FFF2-40B4-BE49-F238E27FC236}">
                <a16:creationId xmlns:a16="http://schemas.microsoft.com/office/drawing/2014/main" id="{2363EC67-E67D-F0B3-DABC-9ACAE425F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354" y="11075298"/>
            <a:ext cx="12357836" cy="54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5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903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Costa Ferro Neto</dc:creator>
  <cp:lastModifiedBy>admin</cp:lastModifiedBy>
  <cp:revision>7</cp:revision>
  <dcterms:created xsi:type="dcterms:W3CDTF">2025-05-21T18:39:12Z</dcterms:created>
  <dcterms:modified xsi:type="dcterms:W3CDTF">2025-05-30T00:17:52Z</dcterms:modified>
</cp:coreProperties>
</file>