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2"/>
    <p:sldId id="257" r:id="rId3"/>
    <p:sldId id="258" r:id="rId4"/>
    <p:sldId id="260" r:id="rId5"/>
    <p:sldId id="261" r:id="rId6"/>
    <p:sldId id="262" r:id="rId7"/>
    <p:sldId id="263" r:id="rId8"/>
    <p:sldId id="264" r:id="rId9"/>
    <p:sldId id="265" r:id="rId10"/>
    <p:sldId id="267" r:id="rId11"/>
    <p:sldId id="268" r:id="rId12"/>
    <p:sldId id="269" r:id="rId13"/>
    <p:sldId id="25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pt-BR"/>
              <a:t>Clique para editar o título Mestre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4/16/2024</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‹nº›</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4/16/2024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4/16/2024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pt-BR"/>
              <a:t>Clique para editar o título Mestre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4/16/2024</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‹nº›</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4/16/2024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4/16/2024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4/16/2024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4/16/2024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pt-BR"/>
              <a:t>Clique para editar o título Mestre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8" name="Date Placeholder 7"/>
          <p:cNvSpPr>
            <a:spLocks noGrp="1"/>
          </p:cNvSpPr>
          <p:nvPr>
            <p:ph type="dt" sz="half" idx="10"/>
          </p:nvPr>
        </p:nvSpPr>
        <p:spPr/>
        <p:txBody>
          <a:bodyPr/>
          <a:lstStyle/>
          <a:p>
            <a:fld id="{1CF131DD-A141-4471-BCF9-C6073EDD7E20}" type="datetimeFigureOut">
              <a:rPr lang="en-US" dirty="0"/>
              <a:t>4/16/2024</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‹nº›</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de texto Mestres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4/16/2024</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‹nº›</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4/16/2024</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ECC834-258A-467F-9D20-9C5BF68F4602}"/>
              </a:ext>
            </a:extLst>
          </p:cNvPr>
          <p:cNvSpPr>
            <a:spLocks noGrp="1"/>
          </p:cNvSpPr>
          <p:nvPr>
            <p:ph type="ctrTitle"/>
          </p:nvPr>
        </p:nvSpPr>
        <p:spPr/>
        <p:txBody>
          <a:bodyPr/>
          <a:lstStyle/>
          <a:p>
            <a:r>
              <a:rPr lang="pt-BR" dirty="0"/>
              <a:t>Cloud computing</a:t>
            </a:r>
          </a:p>
        </p:txBody>
      </p:sp>
      <p:sp>
        <p:nvSpPr>
          <p:cNvPr id="3" name="Subtítulo 2">
            <a:extLst>
              <a:ext uri="{FF2B5EF4-FFF2-40B4-BE49-F238E27FC236}">
                <a16:creationId xmlns:a16="http://schemas.microsoft.com/office/drawing/2014/main" id="{7A4BFE6D-857B-41C3-BFB1-89116E177AE7}"/>
              </a:ext>
            </a:extLst>
          </p:cNvPr>
          <p:cNvSpPr>
            <a:spLocks noGrp="1"/>
          </p:cNvSpPr>
          <p:nvPr>
            <p:ph type="subTitle" idx="1"/>
          </p:nvPr>
        </p:nvSpPr>
        <p:spPr/>
        <p:txBody>
          <a:bodyPr/>
          <a:lstStyle/>
          <a:p>
            <a:r>
              <a:rPr lang="pt-BR" dirty="0"/>
              <a:t>Danilo Vaz</a:t>
            </a:r>
          </a:p>
        </p:txBody>
      </p:sp>
    </p:spTree>
    <p:extLst>
      <p:ext uri="{BB962C8B-B14F-4D97-AF65-F5344CB8AC3E}">
        <p14:creationId xmlns:p14="http://schemas.microsoft.com/office/powerpoint/2010/main" val="207679971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5146E2-107E-4EF5-BED4-12706FF3A900}"/>
              </a:ext>
            </a:extLst>
          </p:cNvPr>
          <p:cNvSpPr>
            <a:spLocks noGrp="1"/>
          </p:cNvSpPr>
          <p:nvPr>
            <p:ph type="title"/>
          </p:nvPr>
        </p:nvSpPr>
        <p:spPr>
          <a:xfrm>
            <a:off x="1066800" y="731520"/>
            <a:ext cx="10058400" cy="1371600"/>
          </a:xfrm>
        </p:spPr>
        <p:txBody>
          <a:bodyPr>
            <a:normAutofit fontScale="90000"/>
          </a:bodyPr>
          <a:lstStyle/>
          <a:p>
            <a:r>
              <a:rPr lang="pt-BR" dirty="0"/>
              <a:t>Infraestrutura como servidor (IaaS)</a:t>
            </a:r>
            <a:br>
              <a:rPr lang="pt-BR" dirty="0"/>
            </a:br>
            <a:endParaRPr lang="pt-BR" dirty="0"/>
          </a:p>
        </p:txBody>
      </p:sp>
      <p:sp>
        <p:nvSpPr>
          <p:cNvPr id="3" name="Espaço Reservado para Conteúdo 2">
            <a:extLst>
              <a:ext uri="{FF2B5EF4-FFF2-40B4-BE49-F238E27FC236}">
                <a16:creationId xmlns:a16="http://schemas.microsoft.com/office/drawing/2014/main" id="{3F8A1E85-ED7E-4CBF-9A9E-3EFB9FA3505A}"/>
              </a:ext>
            </a:extLst>
          </p:cNvPr>
          <p:cNvSpPr>
            <a:spLocks noGrp="1"/>
          </p:cNvSpPr>
          <p:nvPr>
            <p:ph idx="1"/>
          </p:nvPr>
        </p:nvSpPr>
        <p:spPr/>
        <p:txBody>
          <a:bodyPr/>
          <a:lstStyle/>
          <a:p>
            <a:r>
              <a:rPr lang="pt-BR" b="0" i="0" dirty="0">
                <a:solidFill>
                  <a:srgbClr val="C00000"/>
                </a:solidFill>
                <a:effectLst/>
                <a:latin typeface="AmazonEmberLight"/>
              </a:rPr>
              <a:t>IaaS contém os componentes básicos de TI na nuvem. Normalmente, o IaaS fornece acesso a recursos de rede, computadores (hardware virtual ou dedicado) e espaço de armazenamento de dados. IaaS fornece o mais alto nível de flexibilidade e controle de gerenciamento sobre recursos de TI. É o tipo de computação que mais se assemelha aos recursos de TI existentes, conhecidos por vários departamentos e desenvolvedores de TI.</a:t>
            </a:r>
            <a:endParaRPr lang="pt-BR" dirty="0">
              <a:solidFill>
                <a:srgbClr val="C00000"/>
              </a:solidFill>
            </a:endParaRPr>
          </a:p>
        </p:txBody>
      </p:sp>
      <p:pic>
        <p:nvPicPr>
          <p:cNvPr id="8194" name="Picture 2" descr="IaaS vs PaaS: Qual é a Diferença? - Kinsta®">
            <a:extLst>
              <a:ext uri="{FF2B5EF4-FFF2-40B4-BE49-F238E27FC236}">
                <a16:creationId xmlns:a16="http://schemas.microsoft.com/office/drawing/2014/main" id="{A7AB6203-CC53-4764-86D9-62E4C8A7E2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0875" y="3790121"/>
            <a:ext cx="3784325" cy="2522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3239611"/>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5146E2-107E-4EF5-BED4-12706FF3A900}"/>
              </a:ext>
            </a:extLst>
          </p:cNvPr>
          <p:cNvSpPr>
            <a:spLocks noGrp="1"/>
          </p:cNvSpPr>
          <p:nvPr>
            <p:ph type="title"/>
          </p:nvPr>
        </p:nvSpPr>
        <p:spPr>
          <a:xfrm>
            <a:off x="1066800" y="731520"/>
            <a:ext cx="10058400" cy="1371600"/>
          </a:xfrm>
        </p:spPr>
        <p:txBody>
          <a:bodyPr>
            <a:normAutofit fontScale="90000"/>
          </a:bodyPr>
          <a:lstStyle/>
          <a:p>
            <a:r>
              <a:rPr lang="pt-BR" dirty="0"/>
              <a:t>Plataforma como serviço software como serviço (PaaS)</a:t>
            </a:r>
            <a:br>
              <a:rPr lang="pt-BR" dirty="0"/>
            </a:br>
            <a:endParaRPr lang="pt-BR" dirty="0"/>
          </a:p>
        </p:txBody>
      </p:sp>
      <p:sp>
        <p:nvSpPr>
          <p:cNvPr id="3" name="Espaço Reservado para Conteúdo 2">
            <a:extLst>
              <a:ext uri="{FF2B5EF4-FFF2-40B4-BE49-F238E27FC236}">
                <a16:creationId xmlns:a16="http://schemas.microsoft.com/office/drawing/2014/main" id="{3F8A1E85-ED7E-4CBF-9A9E-3EFB9FA3505A}"/>
              </a:ext>
            </a:extLst>
          </p:cNvPr>
          <p:cNvSpPr>
            <a:spLocks noGrp="1"/>
          </p:cNvSpPr>
          <p:nvPr>
            <p:ph idx="1"/>
          </p:nvPr>
        </p:nvSpPr>
        <p:spPr/>
        <p:txBody>
          <a:bodyPr/>
          <a:lstStyle/>
          <a:p>
            <a:r>
              <a:rPr lang="pt-BR" b="0" i="0" dirty="0">
                <a:solidFill>
                  <a:srgbClr val="C00000"/>
                </a:solidFill>
                <a:effectLst/>
                <a:latin typeface="AmazonEmberLight"/>
              </a:rPr>
              <a:t>Com o PaaS, você não precisa mais gerenciar a infraestrutura subjacente (geralmente, hardware e sistemas operacionais) e pode manter o foco na implantação e no gerenciamento de aplicativos. Dessa forma, você fica mais eficiente, pois não precisa se preocupar com aquisição de recursos, planejamento de capacidade, manutenção de software, correções ou qualquer outro tipo de trabalho genérico repetitivo necessário para a execução dos aplicativos. </a:t>
            </a:r>
            <a:endParaRPr lang="pt-BR" dirty="0">
              <a:solidFill>
                <a:srgbClr val="C00000"/>
              </a:solidFill>
            </a:endParaRPr>
          </a:p>
        </p:txBody>
      </p:sp>
      <p:pic>
        <p:nvPicPr>
          <p:cNvPr id="10242" name="Picture 2" descr="IaaS vs PaaS: Qual é a Diferença? - Kinsta®">
            <a:extLst>
              <a:ext uri="{FF2B5EF4-FFF2-40B4-BE49-F238E27FC236}">
                <a16:creationId xmlns:a16="http://schemas.microsoft.com/office/drawing/2014/main" id="{2E87BE2C-52EE-4176-9223-55EBA87EEA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18952" y="3733798"/>
            <a:ext cx="3786809" cy="2524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2200290"/>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95C954-2023-4C01-B157-049C29FD570D}"/>
              </a:ext>
            </a:extLst>
          </p:cNvPr>
          <p:cNvSpPr>
            <a:spLocks noGrp="1"/>
          </p:cNvSpPr>
          <p:nvPr>
            <p:ph type="title"/>
          </p:nvPr>
        </p:nvSpPr>
        <p:spPr>
          <a:xfrm>
            <a:off x="1066800" y="731520"/>
            <a:ext cx="10058400" cy="1371600"/>
          </a:xfrm>
        </p:spPr>
        <p:txBody>
          <a:bodyPr>
            <a:normAutofit fontScale="90000"/>
          </a:bodyPr>
          <a:lstStyle/>
          <a:p>
            <a:r>
              <a:rPr lang="pt-BR" dirty="0"/>
              <a:t>Software como serviço (SaaS)  </a:t>
            </a:r>
            <a:br>
              <a:rPr lang="pt-BR" dirty="0"/>
            </a:br>
            <a:endParaRPr lang="pt-BR" dirty="0"/>
          </a:p>
        </p:txBody>
      </p:sp>
      <p:sp>
        <p:nvSpPr>
          <p:cNvPr id="3" name="Espaço Reservado para Conteúdo 2">
            <a:extLst>
              <a:ext uri="{FF2B5EF4-FFF2-40B4-BE49-F238E27FC236}">
                <a16:creationId xmlns:a16="http://schemas.microsoft.com/office/drawing/2014/main" id="{CDA7035A-BB14-4813-8459-332877D5E716}"/>
              </a:ext>
            </a:extLst>
          </p:cNvPr>
          <p:cNvSpPr>
            <a:spLocks noGrp="1"/>
          </p:cNvSpPr>
          <p:nvPr>
            <p:ph idx="1"/>
          </p:nvPr>
        </p:nvSpPr>
        <p:spPr/>
        <p:txBody>
          <a:bodyPr/>
          <a:lstStyle/>
          <a:p>
            <a:r>
              <a:rPr lang="pt-BR" b="0" i="0" dirty="0">
                <a:solidFill>
                  <a:srgbClr val="C00000"/>
                </a:solidFill>
                <a:effectLst/>
                <a:latin typeface="AmazonEmberLight"/>
              </a:rPr>
              <a:t>O SaaS oferece um produto completo, executado e gerenciado pelo provedor de serviços. Na maioria dos casos, quando as pessoas mencionam SaaS, estão falando de aplicativos de usuários finais (como e-mail baseado na web). Com uma oferta de SaaS, você não precisa pensar sobre a manutenção do serviço ou o gerenciamento da infraestrutura subjacente. Você só precisa se preocupar sobre como utilizará esse software específico. </a:t>
            </a:r>
            <a:endParaRPr lang="pt-BR" dirty="0">
              <a:solidFill>
                <a:srgbClr val="C00000"/>
              </a:solidFill>
            </a:endParaRPr>
          </a:p>
        </p:txBody>
      </p:sp>
      <p:pic>
        <p:nvPicPr>
          <p:cNvPr id="11266" name="Picture 2" descr="Software como Serviço ou SaaS: vantagens desse modelo de negócio - ANOREG-PA">
            <a:extLst>
              <a:ext uri="{FF2B5EF4-FFF2-40B4-BE49-F238E27FC236}">
                <a16:creationId xmlns:a16="http://schemas.microsoft.com/office/drawing/2014/main" id="{517B024E-1B87-4ADC-A1B4-7A6BEB8781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8452" y="3854698"/>
            <a:ext cx="3902765" cy="2477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796616"/>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BF7BD8-04B1-4D29-BBF9-F5DF873F0FD3}"/>
              </a:ext>
            </a:extLst>
          </p:cNvPr>
          <p:cNvSpPr>
            <a:spLocks noGrp="1"/>
          </p:cNvSpPr>
          <p:nvPr>
            <p:ph type="title"/>
          </p:nvPr>
        </p:nvSpPr>
        <p:spPr>
          <a:xfrm>
            <a:off x="1066800" y="617427"/>
            <a:ext cx="10058400" cy="1371600"/>
          </a:xfrm>
        </p:spPr>
        <p:txBody>
          <a:bodyPr/>
          <a:lstStyle/>
          <a:p>
            <a:pPr algn="just"/>
            <a:r>
              <a:rPr lang="pt-BR" dirty="0"/>
              <a:t>                          FIM</a:t>
            </a:r>
          </a:p>
        </p:txBody>
      </p:sp>
      <p:sp>
        <p:nvSpPr>
          <p:cNvPr id="3" name="Espaço Reservado para Conteúdo 2">
            <a:extLst>
              <a:ext uri="{FF2B5EF4-FFF2-40B4-BE49-F238E27FC236}">
                <a16:creationId xmlns:a16="http://schemas.microsoft.com/office/drawing/2014/main" id="{41A571BC-DB71-4663-943F-D2CCCC1590EB}"/>
              </a:ext>
            </a:extLst>
          </p:cNvPr>
          <p:cNvSpPr>
            <a:spLocks noGrp="1"/>
          </p:cNvSpPr>
          <p:nvPr>
            <p:ph idx="1"/>
          </p:nvPr>
        </p:nvSpPr>
        <p:spPr/>
        <p:txBody>
          <a:bodyPr/>
          <a:lstStyle/>
          <a:p>
            <a:r>
              <a:rPr lang="pt-BR" dirty="0"/>
              <a:t>https://aws.amazon.com/pt/what-is-cloud-computing/</a:t>
            </a:r>
          </a:p>
        </p:txBody>
      </p:sp>
      <p:sp>
        <p:nvSpPr>
          <p:cNvPr id="4" name="Botão de Ação: Ir para a Página Inicial 3">
            <a:hlinkClick r:id="" action="ppaction://hlinkshowjump?jump=firstslide" highlightClick="1"/>
            <a:extLst>
              <a:ext uri="{FF2B5EF4-FFF2-40B4-BE49-F238E27FC236}">
                <a16:creationId xmlns:a16="http://schemas.microsoft.com/office/drawing/2014/main" id="{031A3709-FB06-47B6-8B23-09CDD5CC9AD0}"/>
              </a:ext>
            </a:extLst>
          </p:cNvPr>
          <p:cNvSpPr/>
          <p:nvPr/>
        </p:nvSpPr>
        <p:spPr>
          <a:xfrm>
            <a:off x="10561983" y="5221492"/>
            <a:ext cx="728870" cy="529951"/>
          </a:xfrm>
          <a:prstGeom prst="actionButtonHom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362304466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45E51E-CBA5-44F0-A606-AB1D67167862}"/>
              </a:ext>
            </a:extLst>
          </p:cNvPr>
          <p:cNvSpPr>
            <a:spLocks noGrp="1"/>
          </p:cNvSpPr>
          <p:nvPr>
            <p:ph type="title"/>
          </p:nvPr>
        </p:nvSpPr>
        <p:spPr/>
        <p:txBody>
          <a:bodyPr/>
          <a:lstStyle/>
          <a:p>
            <a:r>
              <a:rPr lang="pt-BR" dirty="0"/>
              <a:t>Oque é?</a:t>
            </a:r>
          </a:p>
        </p:txBody>
      </p:sp>
      <p:sp>
        <p:nvSpPr>
          <p:cNvPr id="3" name="Espaço Reservado para Conteúdo 2">
            <a:extLst>
              <a:ext uri="{FF2B5EF4-FFF2-40B4-BE49-F238E27FC236}">
                <a16:creationId xmlns:a16="http://schemas.microsoft.com/office/drawing/2014/main" id="{1521CED5-D3E6-4C35-93FC-AE2EA661717F}"/>
              </a:ext>
            </a:extLst>
          </p:cNvPr>
          <p:cNvSpPr>
            <a:spLocks noGrp="1"/>
          </p:cNvSpPr>
          <p:nvPr>
            <p:ph idx="1"/>
          </p:nvPr>
        </p:nvSpPr>
        <p:spPr/>
        <p:txBody>
          <a:bodyPr/>
          <a:lstStyle/>
          <a:p>
            <a:r>
              <a:rPr lang="pt-BR" b="0" i="0" dirty="0">
                <a:solidFill>
                  <a:srgbClr val="C00000"/>
                </a:solidFill>
                <a:effectLst/>
                <a:latin typeface="AmazonEmberLight"/>
              </a:rPr>
              <a:t>A computação em nuvem é a entrega de recursos de TI pela Internet com base no pagamento conforme o uso. Em vez de comprar, possuir e manter data centers e servidores físicos, você pode usar um provedor de nuvem como </a:t>
            </a:r>
            <a:r>
              <a:rPr lang="pt-BR" b="0" i="0" dirty="0" err="1">
                <a:solidFill>
                  <a:srgbClr val="C00000"/>
                </a:solidFill>
                <a:effectLst/>
                <a:latin typeface="AmazonEmberLight"/>
              </a:rPr>
              <a:t>Amazon</a:t>
            </a:r>
            <a:r>
              <a:rPr lang="pt-BR" b="0" i="0" dirty="0">
                <a:solidFill>
                  <a:srgbClr val="C00000"/>
                </a:solidFill>
                <a:effectLst/>
                <a:latin typeface="AmazonEmberLight"/>
              </a:rPr>
              <a:t> Web Services (AWS) para acessar serviços de tecnologia como capacidade de computação, armazenamento e bancos de dados, conforme necessário.</a:t>
            </a:r>
            <a:endParaRPr lang="pt-BR" dirty="0">
              <a:solidFill>
                <a:srgbClr val="C00000"/>
              </a:solidFill>
            </a:endParaRPr>
          </a:p>
        </p:txBody>
      </p:sp>
      <p:pic>
        <p:nvPicPr>
          <p:cNvPr id="1028" name="Picture 4" descr="As vantagens dos serviços de Cloud Computing sob medida">
            <a:extLst>
              <a:ext uri="{FF2B5EF4-FFF2-40B4-BE49-F238E27FC236}">
                <a16:creationId xmlns:a16="http://schemas.microsoft.com/office/drawing/2014/main" id="{945B32FD-6FAD-4799-AAF2-82B33BF667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389" y="4080343"/>
            <a:ext cx="3923756" cy="20436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6881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E02FBE-1D6C-490D-9298-ABDD9DACDEC2}"/>
              </a:ext>
            </a:extLst>
          </p:cNvPr>
          <p:cNvSpPr>
            <a:spLocks noGrp="1"/>
          </p:cNvSpPr>
          <p:nvPr>
            <p:ph type="title"/>
          </p:nvPr>
        </p:nvSpPr>
        <p:spPr/>
        <p:txBody>
          <a:bodyPr/>
          <a:lstStyle/>
          <a:p>
            <a:r>
              <a:rPr lang="pt-BR" dirty="0"/>
              <a:t>Quem usa?</a:t>
            </a:r>
          </a:p>
        </p:txBody>
      </p:sp>
      <p:sp>
        <p:nvSpPr>
          <p:cNvPr id="3" name="Espaço Reservado para Conteúdo 2">
            <a:extLst>
              <a:ext uri="{FF2B5EF4-FFF2-40B4-BE49-F238E27FC236}">
                <a16:creationId xmlns:a16="http://schemas.microsoft.com/office/drawing/2014/main" id="{A9431D77-2FBB-4FDE-A9EE-791460707E94}"/>
              </a:ext>
            </a:extLst>
          </p:cNvPr>
          <p:cNvSpPr>
            <a:spLocks noGrp="1"/>
          </p:cNvSpPr>
          <p:nvPr>
            <p:ph idx="1"/>
          </p:nvPr>
        </p:nvSpPr>
        <p:spPr/>
        <p:txBody>
          <a:bodyPr/>
          <a:lstStyle/>
          <a:p>
            <a:r>
              <a:rPr lang="pt-BR" b="0" i="0" dirty="0">
                <a:solidFill>
                  <a:srgbClr val="C00000"/>
                </a:solidFill>
                <a:effectLst/>
                <a:latin typeface="AmazonEmberLight"/>
              </a:rPr>
              <a:t>Organizações de todos os tipos, tamanhos e setores usam a nuvem para diversos casos de uso, como backup de dados, recuperação de desastres, e-mail, desktops virtuais, desenvolvimento e teste de software, análise de big data e aplicativos web voltados para o cliente. Por exemplo, as empresas do setor de saúde utilizam a nuvem para desenvolver tratamentos mais personalizados para os pacientes. As empresas de serviços financeiros usam a nuvem como base para detectar e prevenir fraudes em tempo real. Os fabricantes de videogames usam a nuvem para entregar jogos online a milhões de jogadores em todo o mundo.</a:t>
            </a:r>
            <a:endParaRPr lang="pt-BR" dirty="0">
              <a:solidFill>
                <a:srgbClr val="C00000"/>
              </a:solidFill>
            </a:endParaRPr>
          </a:p>
        </p:txBody>
      </p:sp>
      <p:pic>
        <p:nvPicPr>
          <p:cNvPr id="2050" name="Picture 2" descr="Empresas que utilizam Cloud Computing - Serviços de Cloud Computing">
            <a:extLst>
              <a:ext uri="{FF2B5EF4-FFF2-40B4-BE49-F238E27FC236}">
                <a16:creationId xmlns:a16="http://schemas.microsoft.com/office/drawing/2014/main" id="{DE8B18EA-1498-46D8-914A-E6FF485B1D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0460" y="4205175"/>
            <a:ext cx="3887773" cy="2010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301300"/>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BAAF6F-26BE-4C8E-BFCB-54B5769DA677}"/>
              </a:ext>
            </a:extLst>
          </p:cNvPr>
          <p:cNvSpPr>
            <a:spLocks noGrp="1"/>
          </p:cNvSpPr>
          <p:nvPr>
            <p:ph type="title"/>
          </p:nvPr>
        </p:nvSpPr>
        <p:spPr/>
        <p:txBody>
          <a:bodyPr/>
          <a:lstStyle/>
          <a:p>
            <a:r>
              <a:rPr lang="pt-BR" dirty="0"/>
              <a:t>Quais os benefícios?</a:t>
            </a:r>
          </a:p>
        </p:txBody>
      </p:sp>
      <p:sp>
        <p:nvSpPr>
          <p:cNvPr id="3" name="Espaço Reservado para Conteúdo 2">
            <a:extLst>
              <a:ext uri="{FF2B5EF4-FFF2-40B4-BE49-F238E27FC236}">
                <a16:creationId xmlns:a16="http://schemas.microsoft.com/office/drawing/2014/main" id="{5EABE7F0-006B-43EC-A964-0770587DF498}"/>
              </a:ext>
            </a:extLst>
          </p:cNvPr>
          <p:cNvSpPr>
            <a:spLocks noGrp="1"/>
          </p:cNvSpPr>
          <p:nvPr>
            <p:ph idx="1"/>
          </p:nvPr>
        </p:nvSpPr>
        <p:spPr/>
        <p:txBody>
          <a:bodyPr/>
          <a:lstStyle/>
          <a:p>
            <a:r>
              <a:rPr lang="pt-BR" dirty="0"/>
              <a:t>Agilidade</a:t>
            </a:r>
          </a:p>
          <a:p>
            <a:r>
              <a:rPr lang="pt-BR" dirty="0"/>
              <a:t>Elasticidade</a:t>
            </a:r>
          </a:p>
          <a:p>
            <a:r>
              <a:rPr lang="pt-BR" dirty="0"/>
              <a:t>Economia de custo</a:t>
            </a:r>
          </a:p>
          <a:p>
            <a:r>
              <a:rPr lang="pt-BR" dirty="0"/>
              <a:t>Implantação global em questão de minutos </a:t>
            </a:r>
          </a:p>
        </p:txBody>
      </p:sp>
      <p:pic>
        <p:nvPicPr>
          <p:cNvPr id="3074" name="Picture 2" descr="11 Benefícios da Computação em Nuvem">
            <a:extLst>
              <a:ext uri="{FF2B5EF4-FFF2-40B4-BE49-F238E27FC236}">
                <a16:creationId xmlns:a16="http://schemas.microsoft.com/office/drawing/2014/main" id="{0E50687C-59F1-4DBC-AB20-BB6212AC0D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8453" y="2083165"/>
            <a:ext cx="4366592" cy="41322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58132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8685DD-3983-4D89-B09D-E3EE042EA60E}"/>
              </a:ext>
            </a:extLst>
          </p:cNvPr>
          <p:cNvSpPr>
            <a:spLocks noGrp="1"/>
          </p:cNvSpPr>
          <p:nvPr>
            <p:ph type="title"/>
          </p:nvPr>
        </p:nvSpPr>
        <p:spPr/>
        <p:txBody>
          <a:bodyPr/>
          <a:lstStyle/>
          <a:p>
            <a:r>
              <a:rPr lang="pt-BR" dirty="0"/>
              <a:t>Agilidade</a:t>
            </a:r>
          </a:p>
        </p:txBody>
      </p:sp>
      <p:sp>
        <p:nvSpPr>
          <p:cNvPr id="3" name="Espaço Reservado para Conteúdo 2">
            <a:extLst>
              <a:ext uri="{FF2B5EF4-FFF2-40B4-BE49-F238E27FC236}">
                <a16:creationId xmlns:a16="http://schemas.microsoft.com/office/drawing/2014/main" id="{54606910-418D-40B8-B6D7-9CA14791499E}"/>
              </a:ext>
            </a:extLst>
          </p:cNvPr>
          <p:cNvSpPr>
            <a:spLocks noGrp="1"/>
          </p:cNvSpPr>
          <p:nvPr>
            <p:ph idx="1"/>
          </p:nvPr>
        </p:nvSpPr>
        <p:spPr/>
        <p:txBody>
          <a:bodyPr/>
          <a:lstStyle/>
          <a:p>
            <a:pPr algn="l"/>
            <a:r>
              <a:rPr lang="pt-BR" b="0" i="0" dirty="0">
                <a:solidFill>
                  <a:srgbClr val="C00000"/>
                </a:solidFill>
                <a:effectLst/>
                <a:latin typeface="AmazonEmberLight"/>
              </a:rPr>
              <a:t>A nuvem oferece acesso fácil a uma variedade de tecnologias, para que você possa inovar com mais rapidez e criar quase tudo que imaginar. Você pode gerar rapidamente recursos sob demanda, desde serviços de infraestrutura como computação, armazenamento e bancos de dados até </a:t>
            </a:r>
            <a:r>
              <a:rPr lang="pt-BR" b="0" i="0" dirty="0" err="1">
                <a:solidFill>
                  <a:srgbClr val="C00000"/>
                </a:solidFill>
                <a:effectLst/>
                <a:latin typeface="AmazonEmberLight"/>
              </a:rPr>
              <a:t>IoT</a:t>
            </a:r>
            <a:r>
              <a:rPr lang="pt-BR" b="0" i="0" dirty="0">
                <a:solidFill>
                  <a:srgbClr val="C00000"/>
                </a:solidFill>
                <a:effectLst/>
                <a:latin typeface="AmazonEmberLight"/>
              </a:rPr>
              <a:t>, aprendizado de máquina, data </a:t>
            </a:r>
            <a:r>
              <a:rPr lang="pt-BR" b="0" i="0" dirty="0" err="1">
                <a:solidFill>
                  <a:srgbClr val="C00000"/>
                </a:solidFill>
                <a:effectLst/>
                <a:latin typeface="AmazonEmberLight"/>
              </a:rPr>
              <a:t>lakes</a:t>
            </a:r>
            <a:r>
              <a:rPr lang="pt-BR" b="0" i="0" dirty="0">
                <a:solidFill>
                  <a:srgbClr val="C00000"/>
                </a:solidFill>
                <a:effectLst/>
                <a:latin typeface="AmazonEmberLight"/>
              </a:rPr>
              <a:t>, análises e muito mais.</a:t>
            </a:r>
          </a:p>
          <a:p>
            <a:pPr algn="l"/>
            <a:r>
              <a:rPr lang="pt-BR" b="0" i="0" dirty="0">
                <a:solidFill>
                  <a:srgbClr val="C00000"/>
                </a:solidFill>
                <a:effectLst/>
                <a:latin typeface="AmazonEmberLight"/>
              </a:rPr>
              <a:t>Você pode implantar serviços de tecnologia em minutos e passar da ideia à implementação com muito mais agilidade do que nunca. Isso lhe dá liberdade para experimentar, testar novas ideias para diferenciar a experiência do cliente e transformar sua empresa.</a:t>
            </a:r>
            <a:endParaRPr lang="pt-BR" dirty="0"/>
          </a:p>
        </p:txBody>
      </p:sp>
      <p:pic>
        <p:nvPicPr>
          <p:cNvPr id="4098" name="Picture 2" descr="Conceito de Agilidade «Definição e o que é»">
            <a:extLst>
              <a:ext uri="{FF2B5EF4-FFF2-40B4-BE49-F238E27FC236}">
                <a16:creationId xmlns:a16="http://schemas.microsoft.com/office/drawing/2014/main" id="{38C3408D-AF77-4FB7-A781-C30C4F3071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14008" y="4426225"/>
            <a:ext cx="1548019" cy="2087217"/>
          </a:xfrm>
          <a:prstGeom prst="rect">
            <a:avLst/>
          </a:prstGeom>
          <a:noFill/>
          <a:extLst>
            <a:ext uri="{909E8E84-426E-40DD-AFC4-6F175D3DCCD1}">
              <a14:hiddenFill xmlns:a14="http://schemas.microsoft.com/office/drawing/2010/main">
                <a:solidFill>
                  <a:srgbClr val="FFFFFF"/>
                </a:solidFill>
              </a14:hiddenFill>
            </a:ext>
          </a:extLst>
        </p:spPr>
      </p:pic>
      <p:sp>
        <p:nvSpPr>
          <p:cNvPr id="4" name="CaixaDeTexto 3">
            <a:extLst>
              <a:ext uri="{FF2B5EF4-FFF2-40B4-BE49-F238E27FC236}">
                <a16:creationId xmlns:a16="http://schemas.microsoft.com/office/drawing/2014/main" id="{69A21B31-66C9-44DF-9625-7623E5C0CA4D}"/>
              </a:ext>
            </a:extLst>
          </p:cNvPr>
          <p:cNvSpPr txBox="1"/>
          <p:nvPr/>
        </p:nvSpPr>
        <p:spPr>
          <a:xfrm>
            <a:off x="9262027" y="5285167"/>
            <a:ext cx="2703443" cy="369332"/>
          </a:xfrm>
          <a:prstGeom prst="rect">
            <a:avLst/>
          </a:prstGeom>
          <a:noFill/>
        </p:spPr>
        <p:txBody>
          <a:bodyPr wrap="square" rtlCol="0">
            <a:spAutoFit/>
          </a:bodyPr>
          <a:lstStyle/>
          <a:p>
            <a:r>
              <a:rPr lang="pt-BR" dirty="0">
                <a:sym typeface="Wingdings" panose="05000000000000000000" pitchFamily="2" charset="2"/>
              </a:rPr>
              <a:t> </a:t>
            </a:r>
            <a:r>
              <a:rPr lang="pt-BR" dirty="0"/>
              <a:t>Cloud Computing</a:t>
            </a:r>
          </a:p>
        </p:txBody>
      </p:sp>
    </p:spTree>
    <p:extLst>
      <p:ext uri="{BB962C8B-B14F-4D97-AF65-F5344CB8AC3E}">
        <p14:creationId xmlns:p14="http://schemas.microsoft.com/office/powerpoint/2010/main" val="1376844108"/>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1B2CD3-1555-4179-8F3F-BA7CF8FBE956}"/>
              </a:ext>
            </a:extLst>
          </p:cNvPr>
          <p:cNvSpPr>
            <a:spLocks noGrp="1"/>
          </p:cNvSpPr>
          <p:nvPr>
            <p:ph type="title"/>
          </p:nvPr>
        </p:nvSpPr>
        <p:spPr/>
        <p:txBody>
          <a:bodyPr/>
          <a:lstStyle/>
          <a:p>
            <a:r>
              <a:rPr lang="pt-BR" dirty="0"/>
              <a:t>Elasticidade</a:t>
            </a:r>
          </a:p>
        </p:txBody>
      </p:sp>
      <p:sp>
        <p:nvSpPr>
          <p:cNvPr id="3" name="Espaço Reservado para Conteúdo 2">
            <a:extLst>
              <a:ext uri="{FF2B5EF4-FFF2-40B4-BE49-F238E27FC236}">
                <a16:creationId xmlns:a16="http://schemas.microsoft.com/office/drawing/2014/main" id="{4E457E68-1ECC-44E9-BF99-780A77210F15}"/>
              </a:ext>
            </a:extLst>
          </p:cNvPr>
          <p:cNvSpPr>
            <a:spLocks noGrp="1"/>
          </p:cNvSpPr>
          <p:nvPr>
            <p:ph idx="1"/>
          </p:nvPr>
        </p:nvSpPr>
        <p:spPr/>
        <p:txBody>
          <a:bodyPr/>
          <a:lstStyle/>
          <a:p>
            <a:r>
              <a:rPr lang="pt-BR" b="0" i="0" dirty="0">
                <a:solidFill>
                  <a:srgbClr val="C00000"/>
                </a:solidFill>
                <a:effectLst/>
                <a:latin typeface="AmazonEmberLight"/>
              </a:rPr>
              <a:t>Com a computação em nuvem, você não precisa provisionar recursos em excesso para absorver picos de atividades empresariais no futuro. Em vez disso, você provisiona a quantidade de recursos realmente necessária. Você pode aumentar ou diminuir instantaneamente a escala desses recursos para ajustar a capacidade de acordo com a evolução das necessidades empresariais.</a:t>
            </a:r>
            <a:endParaRPr lang="pt-BR" dirty="0">
              <a:solidFill>
                <a:srgbClr val="C00000"/>
              </a:solidFill>
            </a:endParaRPr>
          </a:p>
        </p:txBody>
      </p:sp>
      <p:pic>
        <p:nvPicPr>
          <p:cNvPr id="7170" name="Picture 2">
            <a:extLst>
              <a:ext uri="{FF2B5EF4-FFF2-40B4-BE49-F238E27FC236}">
                <a16:creationId xmlns:a16="http://schemas.microsoft.com/office/drawing/2014/main" id="{E3647355-A768-4969-9E61-FACD697562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7922" y="3957762"/>
            <a:ext cx="2077278" cy="2077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3234569"/>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25E5BF-8AA2-4897-9F74-EC1BA0FA781E}"/>
              </a:ext>
            </a:extLst>
          </p:cNvPr>
          <p:cNvSpPr>
            <a:spLocks noGrp="1"/>
          </p:cNvSpPr>
          <p:nvPr>
            <p:ph type="title"/>
          </p:nvPr>
        </p:nvSpPr>
        <p:spPr/>
        <p:txBody>
          <a:bodyPr/>
          <a:lstStyle/>
          <a:p>
            <a:r>
              <a:rPr lang="pt-BR" dirty="0"/>
              <a:t>Economia de custo</a:t>
            </a:r>
          </a:p>
        </p:txBody>
      </p:sp>
      <p:sp>
        <p:nvSpPr>
          <p:cNvPr id="3" name="Espaço Reservado para Conteúdo 2">
            <a:extLst>
              <a:ext uri="{FF2B5EF4-FFF2-40B4-BE49-F238E27FC236}">
                <a16:creationId xmlns:a16="http://schemas.microsoft.com/office/drawing/2014/main" id="{3FC715DE-FE1A-4E77-B7E5-BF5BD905AC50}"/>
              </a:ext>
            </a:extLst>
          </p:cNvPr>
          <p:cNvSpPr>
            <a:spLocks noGrp="1"/>
          </p:cNvSpPr>
          <p:nvPr>
            <p:ph idx="1"/>
          </p:nvPr>
        </p:nvSpPr>
        <p:spPr/>
        <p:txBody>
          <a:bodyPr/>
          <a:lstStyle/>
          <a:p>
            <a:r>
              <a:rPr lang="pt-BR" b="0" i="0" dirty="0">
                <a:solidFill>
                  <a:srgbClr val="C00000"/>
                </a:solidFill>
                <a:effectLst/>
                <a:latin typeface="AmazonEmberLight"/>
              </a:rPr>
              <a:t>A nuvem permite que você troque despesas fixas (datacenters e servidores físicos) por despesas variáveis e pague apenas pela TI consumida. Além disso, as despesas variáveis são muito menores do que as que você pagaria por conta própria devido às economias de escala. </a:t>
            </a:r>
            <a:endParaRPr lang="pt-BR" dirty="0">
              <a:solidFill>
                <a:srgbClr val="C00000"/>
              </a:solidFill>
            </a:endParaRPr>
          </a:p>
        </p:txBody>
      </p:sp>
      <p:pic>
        <p:nvPicPr>
          <p:cNvPr id="6146" name="Picture 2" descr="5 dicas de economia de custos para distribuidores - Sidicom">
            <a:extLst>
              <a:ext uri="{FF2B5EF4-FFF2-40B4-BE49-F238E27FC236}">
                <a16:creationId xmlns:a16="http://schemas.microsoft.com/office/drawing/2014/main" id="{0E498A73-8C93-49E2-B880-76059A1680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12259" y="3429000"/>
            <a:ext cx="3290213" cy="29643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8129"/>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793EB9-FFA5-4D12-BE96-D2513A9E9AD8}"/>
              </a:ext>
            </a:extLst>
          </p:cNvPr>
          <p:cNvSpPr>
            <a:spLocks noGrp="1"/>
          </p:cNvSpPr>
          <p:nvPr>
            <p:ph type="title"/>
          </p:nvPr>
        </p:nvSpPr>
        <p:spPr/>
        <p:txBody>
          <a:bodyPr/>
          <a:lstStyle/>
          <a:p>
            <a:r>
              <a:rPr lang="pt-BR" dirty="0"/>
              <a:t>Implementação global </a:t>
            </a:r>
          </a:p>
        </p:txBody>
      </p:sp>
      <p:sp>
        <p:nvSpPr>
          <p:cNvPr id="3" name="Espaço Reservado para Conteúdo 2">
            <a:extLst>
              <a:ext uri="{FF2B5EF4-FFF2-40B4-BE49-F238E27FC236}">
                <a16:creationId xmlns:a16="http://schemas.microsoft.com/office/drawing/2014/main" id="{CD32D278-53F9-4C90-B9E4-57B66A1342BA}"/>
              </a:ext>
            </a:extLst>
          </p:cNvPr>
          <p:cNvSpPr>
            <a:spLocks noGrp="1"/>
          </p:cNvSpPr>
          <p:nvPr>
            <p:ph idx="1"/>
          </p:nvPr>
        </p:nvSpPr>
        <p:spPr/>
        <p:txBody>
          <a:bodyPr/>
          <a:lstStyle/>
          <a:p>
            <a:r>
              <a:rPr lang="pt-BR" b="0" i="0" dirty="0">
                <a:solidFill>
                  <a:srgbClr val="C00000"/>
                </a:solidFill>
                <a:effectLst/>
                <a:latin typeface="AmazonEmberLight"/>
              </a:rPr>
              <a:t>Com a nuvem, você pode expandir suas campanhas para novas regiões e implantá-las globalmente em minutos. A AWS, por exemplo, possui infraestrutura em todo o mundo e pode implantar aplicações em vários locais físicos com apenas alguns cliques. Aproximar os aplicativos dos usuários finais reduz a latência e melhora a experiência desses usuários.</a:t>
            </a:r>
            <a:endParaRPr lang="pt-BR" dirty="0">
              <a:solidFill>
                <a:srgbClr val="C00000"/>
              </a:solidFill>
            </a:endParaRPr>
          </a:p>
        </p:txBody>
      </p:sp>
      <p:pic>
        <p:nvPicPr>
          <p:cNvPr id="5122" name="Picture 2">
            <a:extLst>
              <a:ext uri="{FF2B5EF4-FFF2-40B4-BE49-F238E27FC236}">
                <a16:creationId xmlns:a16="http://schemas.microsoft.com/office/drawing/2014/main" id="{F543F2AC-19B8-4037-8AD1-699E50A5EA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6840" y="4052900"/>
            <a:ext cx="3622856" cy="20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277907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396539F-A1FD-4EEE-B9F3-99D6CF21BB83}"/>
              </a:ext>
            </a:extLst>
          </p:cNvPr>
          <p:cNvSpPr>
            <a:spLocks noGrp="1"/>
          </p:cNvSpPr>
          <p:nvPr>
            <p:ph type="title"/>
          </p:nvPr>
        </p:nvSpPr>
        <p:spPr/>
        <p:txBody>
          <a:bodyPr>
            <a:normAutofit fontScale="90000"/>
          </a:bodyPr>
          <a:lstStyle/>
          <a:p>
            <a:r>
              <a:rPr lang="pt-BR" dirty="0"/>
              <a:t>Tipos de computação em nuvem</a:t>
            </a:r>
          </a:p>
        </p:txBody>
      </p:sp>
      <p:sp>
        <p:nvSpPr>
          <p:cNvPr id="3" name="Espaço Reservado para Conteúdo 2">
            <a:extLst>
              <a:ext uri="{FF2B5EF4-FFF2-40B4-BE49-F238E27FC236}">
                <a16:creationId xmlns:a16="http://schemas.microsoft.com/office/drawing/2014/main" id="{5C7602FE-5738-4452-BDD9-25C40C3172CE}"/>
              </a:ext>
            </a:extLst>
          </p:cNvPr>
          <p:cNvSpPr>
            <a:spLocks noGrp="1"/>
          </p:cNvSpPr>
          <p:nvPr>
            <p:ph idx="1"/>
          </p:nvPr>
        </p:nvSpPr>
        <p:spPr/>
        <p:txBody>
          <a:bodyPr/>
          <a:lstStyle/>
          <a:p>
            <a:r>
              <a:rPr lang="pt-BR" dirty="0"/>
              <a:t>Infraestrutura como servidor</a:t>
            </a:r>
          </a:p>
          <a:p>
            <a:r>
              <a:rPr lang="pt-BR" dirty="0"/>
              <a:t>Plataforma como serviço software como serviço</a:t>
            </a:r>
          </a:p>
          <a:p>
            <a:r>
              <a:rPr lang="pt-BR" dirty="0"/>
              <a:t>Software como serviço  </a:t>
            </a:r>
          </a:p>
        </p:txBody>
      </p:sp>
      <p:pic>
        <p:nvPicPr>
          <p:cNvPr id="9220" name="Picture 4" descr="What are the IaaS, PaaS, and SaaS Cloud Service Models?">
            <a:extLst>
              <a:ext uri="{FF2B5EF4-FFF2-40B4-BE49-F238E27FC236}">
                <a16:creationId xmlns:a16="http://schemas.microsoft.com/office/drawing/2014/main" id="{8FDA7BCE-5ABD-452B-AA42-8243805227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4197" y="3048000"/>
            <a:ext cx="5345268" cy="3395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3913830"/>
      </p:ext>
    </p:extLst>
  </p:cSld>
  <p:clrMapOvr>
    <a:masterClrMapping/>
  </p:clrMapOvr>
  <p:transition spd="slow">
    <p:randomBar dir="vert"/>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53</TotalTime>
  <Words>762</Words>
  <Application>Microsoft Office PowerPoint</Application>
  <PresentationFormat>Widescreen</PresentationFormat>
  <Paragraphs>33</Paragraphs>
  <Slides>13</Slides>
  <Notes>0</Notes>
  <HiddenSlides>0</HiddenSlides>
  <MMClips>0</MMClips>
  <ScaleCrop>false</ScaleCrop>
  <HeadingPairs>
    <vt:vector size="6" baseType="variant">
      <vt:variant>
        <vt:lpstr>Fontes usadas</vt:lpstr>
      </vt:variant>
      <vt:variant>
        <vt:i4>4</vt:i4>
      </vt:variant>
      <vt:variant>
        <vt:lpstr>Tema</vt:lpstr>
      </vt:variant>
      <vt:variant>
        <vt:i4>1</vt:i4>
      </vt:variant>
      <vt:variant>
        <vt:lpstr>Títulos de slides</vt:lpstr>
      </vt:variant>
      <vt:variant>
        <vt:i4>13</vt:i4>
      </vt:variant>
    </vt:vector>
  </HeadingPairs>
  <TitlesOfParts>
    <vt:vector size="18" baseType="lpstr">
      <vt:lpstr>AmazonEmberLight</vt:lpstr>
      <vt:lpstr>Century Gothic</vt:lpstr>
      <vt:lpstr>Garamond</vt:lpstr>
      <vt:lpstr>Wingdings</vt:lpstr>
      <vt:lpstr>Savon</vt:lpstr>
      <vt:lpstr>Cloud computing</vt:lpstr>
      <vt:lpstr>Oque é?</vt:lpstr>
      <vt:lpstr>Quem usa?</vt:lpstr>
      <vt:lpstr>Quais os benefícios?</vt:lpstr>
      <vt:lpstr>Agilidade</vt:lpstr>
      <vt:lpstr>Elasticidade</vt:lpstr>
      <vt:lpstr>Economia de custo</vt:lpstr>
      <vt:lpstr>Implementação global </vt:lpstr>
      <vt:lpstr>Tipos de computação em nuvem</vt:lpstr>
      <vt:lpstr>Infraestrutura como servidor (IaaS) </vt:lpstr>
      <vt:lpstr>Plataforma como serviço software como serviço (PaaS) </vt:lpstr>
      <vt:lpstr>Software como serviço (SaaS)   </vt:lpstr>
      <vt:lpstr>                          FIM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Cloud computing</dc:title>
  <dc:creator>Danilo Vaz de Oliveira</dc:creator>
  <cp:lastModifiedBy>DANILO VAZ DE OLIVEIRA BOGUE</cp:lastModifiedBy>
  <cp:revision>6</cp:revision>
  <dcterms:created xsi:type="dcterms:W3CDTF">2024-04-10T00:56:07Z</dcterms:created>
  <dcterms:modified xsi:type="dcterms:W3CDTF">2024-04-16T15:00:36Z</dcterms:modified>
</cp:coreProperties>
</file>