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63" r:id="rId12"/>
    <p:sldId id="269" r:id="rId13"/>
    <p:sldId id="270" r:id="rId14"/>
    <p:sldId id="271" r:id="rId15"/>
    <p:sldId id="272" r:id="rId16"/>
    <p:sldId id="264" r:id="rId17"/>
    <p:sldId id="265" r:id="rId18"/>
    <p:sldId id="276" r:id="rId19"/>
    <p:sldId id="266" r:id="rId20"/>
    <p:sldId id="26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21/05/2025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21/05/2025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148" y="1696191"/>
            <a:ext cx="9750495" cy="6966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85" y="3042257"/>
            <a:ext cx="2927645" cy="24054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8C6919-CB7A-556C-34D1-5732F9BC5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830" y="3094405"/>
            <a:ext cx="3237610" cy="2512597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39A0BDB0-91D7-6B29-682F-D7976F7DA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395" y="3042257"/>
            <a:ext cx="3162435" cy="26168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644" y="3099210"/>
            <a:ext cx="2900751" cy="2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/>
              <a:t>React</a:t>
            </a:r>
            <a:r>
              <a:rPr lang="pt-BR" sz="2800" dirty="0"/>
              <a:t> em </a:t>
            </a:r>
            <a:r>
              <a:rPr lang="pt-BR" sz="2800" dirty="0" err="1"/>
              <a:t>Typescript</a:t>
            </a:r>
            <a:r>
              <a:rPr lang="pt-BR" sz="2800" dirty="0"/>
              <a:t> para o front-</a:t>
            </a:r>
            <a:r>
              <a:rPr lang="pt-BR" sz="2800" dirty="0" err="1"/>
              <a:t>end</a:t>
            </a:r>
            <a:endParaRPr lang="pt-BR" sz="2800" dirty="0"/>
          </a:p>
          <a:p>
            <a:pPr marL="457200" indent="-457200" algn="l">
              <a:buFontTx/>
              <a:buChar char="-"/>
            </a:pPr>
            <a:r>
              <a:rPr lang="pt-BR" sz="2800" dirty="0"/>
              <a:t>Back-</a:t>
            </a:r>
            <a:r>
              <a:rPr lang="pt-BR" sz="2800" dirty="0" err="1"/>
              <a:t>end</a:t>
            </a:r>
            <a:r>
              <a:rPr lang="pt-BR" sz="2800" dirty="0"/>
              <a:t>  </a:t>
            </a:r>
            <a:r>
              <a:rPr lang="pt-BR" sz="2800" dirty="0" err="1"/>
              <a:t>nodejs</a:t>
            </a:r>
            <a:r>
              <a:rPr lang="pt-BR" sz="2800" dirty="0"/>
              <a:t> 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Banco de dados MySql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Comunicação com </a:t>
            </a:r>
            <a:r>
              <a:rPr lang="pt-BR" sz="2800" dirty="0" err="1"/>
              <a:t>socketIO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2" y="4489929"/>
            <a:ext cx="3431810" cy="19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47" y="4396615"/>
            <a:ext cx="2137195" cy="21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8" y="4715902"/>
            <a:ext cx="2505051" cy="107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17" y="4788052"/>
            <a:ext cx="2767748" cy="129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Gamificação na plataforma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0679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35" y="2006425"/>
            <a:ext cx="9750495" cy="540868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99" y="2443839"/>
            <a:ext cx="7482994" cy="42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(offline)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(online)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COMPARAÇÃO DOS RESULTADOS COM A TEORIA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QUE FOI DESCOBERTO OU CONSTRUÍDO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RETOMADA DOS OBJETIVOS E SE FORAM ALCANÇADOS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CONSIDERAÇÕES FINAIS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/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Integração de </a:t>
            </a:r>
            <a:r>
              <a:rPr lang="pt-BR" sz="3600" dirty="0" err="1"/>
              <a:t>analytics</a:t>
            </a:r>
            <a:r>
              <a:rPr lang="pt-BR" sz="3600" dirty="0"/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4632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9957"/>
            <a:ext cx="9144000" cy="269902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A evasão escolar tem se tornado um problema crescente.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A falta atrativos impacta no aprendizado.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  <a:p>
            <a:pPr algn="l"/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/>
              <a:t>AGRADECIMENTOS À FAMÍLIA, PROFESSORES, COLEGAS, ETC)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4632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09957"/>
            <a:ext cx="9144000" cy="269902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Motivação pessoal: experiência de 2023 sem ferramentas atrativas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Com plataformas atrativas o ensino consegue ser mais leve e eficaz.</a:t>
            </a:r>
            <a:endParaRPr lang="pt-BR" sz="2800" dirty="0"/>
          </a:p>
          <a:p>
            <a:pPr algn="l"/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49713"/>
            <a:ext cx="9144000" cy="2869973"/>
          </a:xfrm>
        </p:spPr>
        <p:txBody>
          <a:bodyPr>
            <a:no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Queda de engajamento e aumento da evasão no Ensino Médio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Como tornar o estudo mais atrativo e competitivo?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Pesquisa foca em: </a:t>
            </a:r>
            <a:r>
              <a:rPr lang="pt-BR" sz="3200" b="1" dirty="0"/>
              <a:t>disputa saudável</a:t>
            </a:r>
            <a:r>
              <a:rPr lang="pt-BR" sz="3200" dirty="0"/>
              <a:t>, </a:t>
            </a:r>
            <a:r>
              <a:rPr lang="pt-BR" sz="3200" b="1" dirty="0"/>
              <a:t>interação em tempo real</a:t>
            </a:r>
            <a:r>
              <a:rPr lang="pt-BR" sz="3200" dirty="0"/>
              <a:t>, </a:t>
            </a:r>
            <a:r>
              <a:rPr lang="pt-BR" sz="3200" b="1" dirty="0"/>
              <a:t>feedback imediato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4015"/>
            <a:ext cx="9144000" cy="339807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b="1" dirty="0"/>
              <a:t>Geral:</a:t>
            </a:r>
            <a:r>
              <a:rPr lang="pt-BR" sz="3200" dirty="0"/>
              <a:t> Desenvolver a plataforma web Play2Learn</a:t>
            </a:r>
          </a:p>
          <a:p>
            <a:pPr marL="457200" indent="-457200" algn="l">
              <a:buFontTx/>
              <a:buChar char="-"/>
            </a:pPr>
            <a:r>
              <a:rPr lang="pt-BR" sz="3200" b="1" dirty="0"/>
              <a:t>Específicos</a:t>
            </a:r>
            <a:r>
              <a:rPr lang="pt-BR" sz="3200" dirty="0"/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Sistema de ranking por sala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Divisões de elos por disciplina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Modo multiplayer em tempo real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10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6FC1BF15-DE1E-4646-AB16-15EEDECB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843" y="2181089"/>
            <a:ext cx="10841590" cy="42992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Freire (1996) - </a:t>
            </a:r>
            <a:r>
              <a:rPr lang="pt-BR" sz="1800" dirty="0"/>
              <a:t>Educação libertadora; protagonismo do estudante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Moran (2015) - </a:t>
            </a:r>
            <a:r>
              <a:rPr lang="pt-BR" sz="1800" dirty="0"/>
              <a:t>Ambiente digital; dinamicidade e hipermídia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 err="1"/>
              <a:t>Deci</a:t>
            </a:r>
            <a:r>
              <a:rPr lang="pt-BR" sz="1800" b="1" dirty="0"/>
              <a:t> &amp; Ryan (2000) - </a:t>
            </a:r>
            <a:r>
              <a:rPr lang="pt-BR" sz="1800" dirty="0"/>
              <a:t>Teoria da autodeterminação (autonomia, competência)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Skinner (1938) - </a:t>
            </a:r>
            <a:r>
              <a:rPr lang="pt-BR" sz="1800" dirty="0"/>
              <a:t>Condicionamento operante; reforços positivos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Piaget (1972) &amp; Vygotsky (1978) - </a:t>
            </a:r>
            <a:r>
              <a:rPr lang="pt-BR" sz="1800" dirty="0"/>
              <a:t>Construtivismo; Zona de Desenvolvimento Proximal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Garris, </a:t>
            </a:r>
            <a:r>
              <a:rPr lang="pt-BR" sz="1800" b="1" dirty="0" err="1"/>
              <a:t>Ahlers</a:t>
            </a:r>
            <a:r>
              <a:rPr lang="pt-BR" sz="1800" b="1" dirty="0"/>
              <a:t> &amp; </a:t>
            </a:r>
            <a:r>
              <a:rPr lang="pt-BR" sz="1800" b="1" dirty="0" err="1"/>
              <a:t>Driskell</a:t>
            </a:r>
            <a:r>
              <a:rPr lang="pt-BR" sz="1800" b="1" dirty="0"/>
              <a:t> (2002) - </a:t>
            </a:r>
            <a:r>
              <a:rPr lang="pt-BR" sz="1800" dirty="0"/>
              <a:t>Modelo CARPE (Feedback em jogos)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Bittencourt, </a:t>
            </a:r>
            <a:r>
              <a:rPr lang="pt-BR" sz="1800" b="1" dirty="0" err="1"/>
              <a:t>Cazella</a:t>
            </a:r>
            <a:r>
              <a:rPr lang="pt-BR" sz="1800" b="1" dirty="0"/>
              <a:t> &amp; </a:t>
            </a:r>
            <a:r>
              <a:rPr lang="pt-BR" sz="1800" b="1" dirty="0" err="1"/>
              <a:t>Isotani</a:t>
            </a:r>
            <a:r>
              <a:rPr lang="pt-BR" sz="1800" b="1" dirty="0"/>
              <a:t> (2016) - </a:t>
            </a:r>
            <a:r>
              <a:rPr lang="pt-BR" sz="1800" dirty="0"/>
              <a:t>Ambientes flexíveis e interativos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UNESCO (2021) - </a:t>
            </a:r>
            <a:r>
              <a:rPr lang="pt-BR" sz="1800" dirty="0"/>
              <a:t>Integração de ferramentas digitais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 err="1"/>
              <a:t>Metaari</a:t>
            </a:r>
            <a:r>
              <a:rPr lang="pt-BR" sz="1800" b="1" dirty="0"/>
              <a:t> (2019–2024) - </a:t>
            </a:r>
            <a:r>
              <a:rPr lang="pt-BR" sz="1800" dirty="0"/>
              <a:t>Crescimento do mercado de gamificação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Carvalho &amp; </a:t>
            </a:r>
            <a:r>
              <a:rPr lang="pt-BR" sz="1800" b="1" dirty="0" err="1"/>
              <a:t>Ishitani</a:t>
            </a:r>
            <a:r>
              <a:rPr lang="pt-BR" sz="1800" b="1" dirty="0"/>
              <a:t> (2012) - </a:t>
            </a:r>
            <a:r>
              <a:rPr lang="pt-BR" sz="1800" dirty="0"/>
              <a:t>Estudos de gamificação no contexto brasileiro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 fontScale="92500"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TIPO DE PESQUISA: PESQUISA EXPLORATÓRIA, DESCRITIVA, EXPERIMENTAL, DE REVISÃO BIBLIOGRÁFICA E O ESTUDO DE CASO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COMO VOCÊ COLETOU OS DADOS?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ONDE E COM QUEM FOI REALIZADA A PESQUISA?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35252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Atores</a:t>
            </a:r>
            <a:endParaRPr lang="pt-BR" b="1" dirty="0"/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Aluno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Professor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Diretor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Administrador</a:t>
            </a:r>
            <a:endParaRPr lang="pt-BR" sz="2400" dirty="0"/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743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1920358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 de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B550CFC9-D36F-B621-311A-377D52F5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59" y="1794668"/>
            <a:ext cx="4823105" cy="47555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6E5CC1-EEC2-CA63-0847-2348B81DF330}"/>
              </a:ext>
            </a:extLst>
          </p:cNvPr>
          <p:cNvSpPr txBox="1"/>
          <p:nvPr/>
        </p:nvSpPr>
        <p:spPr>
          <a:xfrm>
            <a:off x="5716827" y="6537443"/>
            <a:ext cx="6097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Elaborado pelo autor com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PlantUML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411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 Play2Learn</vt:lpstr>
      <vt:lpstr>INTRODUÇÃO</vt:lpstr>
      <vt:lpstr>INTRODUÇÃO</vt:lpstr>
      <vt:lpstr>PROBLEMA DE PESQUISA</vt:lpstr>
      <vt:lpstr>OBJETIVOS</vt:lpstr>
      <vt:lpstr>FUNDAMENTAÇÃO TEÓRICA</vt:lpstr>
      <vt:lpstr>METODOLOGIA</vt:lpstr>
      <vt:lpstr>DESENVOLVIMENTO</vt:lpstr>
      <vt:lpstr>DESENVOLVIMENTO</vt:lpstr>
      <vt:lpstr>DESENVOLVIMENTO</vt:lpstr>
      <vt:lpstr>DESENVOLVIMENTO</vt:lpstr>
      <vt:lpstr>DESENVOLVIMENTO / RESULTADOS</vt:lpstr>
      <vt:lpstr>DESENVOLVIMENTO / RESULTADOS</vt:lpstr>
      <vt:lpstr>DESENVOLVIMENTO / RESULTADOS</vt:lpstr>
      <vt:lpstr>DESENVOLVIMENTO / RESULTADOS</vt:lpstr>
      <vt:lpstr>DISCUSSÃO</vt:lpstr>
      <vt:lpstr>CONCLUSÃO</vt:lpstr>
      <vt:lpstr>TRABALHOS FUTUROS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dan vaz</cp:lastModifiedBy>
  <cp:revision>20</cp:revision>
  <dcterms:created xsi:type="dcterms:W3CDTF">2025-05-14T01:36:19Z</dcterms:created>
  <dcterms:modified xsi:type="dcterms:W3CDTF">2025-05-21T13:03:46Z</dcterms:modified>
</cp:coreProperties>
</file>