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6" r:id="rId4"/>
    <p:sldId id="287" r:id="rId5"/>
    <p:sldId id="284" r:id="rId6"/>
    <p:sldId id="281" r:id="rId7"/>
    <p:sldId id="257" r:id="rId8"/>
    <p:sldId id="291" r:id="rId9"/>
    <p:sldId id="285" r:id="rId10"/>
    <p:sldId id="288" r:id="rId11"/>
    <p:sldId id="289" r:id="rId12"/>
    <p:sldId id="290" r:id="rId13"/>
    <p:sldId id="29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ePad" initials="w" lastIdx="1" clrIdx="0">
    <p:extLst>
      <p:ext uri="{19B8F6BF-5375-455C-9EA6-DF929625EA0E}">
        <p15:presenceInfo xmlns:p15="http://schemas.microsoft.com/office/powerpoint/2012/main" userId="wine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114" d="100"/>
          <a:sy n="114" d="100"/>
        </p:scale>
        <p:origin x="7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B37C54E-485C-4A8B-A5C6-7B3FF83782A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CFB6C6-F392-4980-9B7D-2036787DFAA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</a:t>
            </a:r>
            <a:r>
              <a:rPr lang="en-US" dirty="0" smtClean="0"/>
              <a:t>Catalog</a:t>
            </a:r>
            <a:r>
              <a:rPr lang="de-DE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ommox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Author</a:t>
            </a:r>
            <a:r>
              <a:rPr lang="de-DE" dirty="0" smtClean="0"/>
              <a:t> </a:t>
            </a:r>
            <a:r>
              <a:rPr lang="de-DE" dirty="0" smtClean="0"/>
              <a:t>Maxim </a:t>
            </a:r>
            <a:r>
              <a:rPr lang="de-DE" dirty="0" err="1" smtClean="0"/>
              <a:t>Danilov</a:t>
            </a:r>
            <a:r>
              <a:rPr lang="de-DE" dirty="0" smtClean="0"/>
              <a:t>.</a:t>
            </a:r>
          </a:p>
          <a:p>
            <a:r>
              <a:rPr lang="de-DE" dirty="0" smtClean="0"/>
              <a:t>Tech </a:t>
            </a:r>
            <a:r>
              <a:rPr lang="de-DE" dirty="0" smtClean="0"/>
              <a:t>Task </a:t>
            </a:r>
            <a:r>
              <a:rPr lang="de-DE" dirty="0" smtClean="0"/>
              <a:t>was </a:t>
            </a:r>
            <a:r>
              <a:rPr lang="en-US" dirty="0" smtClean="0"/>
              <a:t>received</a:t>
            </a:r>
            <a:r>
              <a:rPr lang="de-DE" dirty="0" smtClean="0"/>
              <a:t> </a:t>
            </a:r>
            <a:r>
              <a:rPr lang="it-IT" dirty="0" smtClean="0"/>
              <a:t>via Codility link.</a:t>
            </a:r>
          </a:p>
          <a:p>
            <a:r>
              <a:rPr lang="it-IT" dirty="0" smtClean="0"/>
              <a:t>Started 21.10.2023. </a:t>
            </a:r>
          </a:p>
          <a:p>
            <a:r>
              <a:rPr lang="en-US" dirty="0" smtClean="0"/>
              <a:t>Invested</a:t>
            </a:r>
            <a:r>
              <a:rPr lang="de-AT" dirty="0" smtClean="0"/>
              <a:t> </a:t>
            </a:r>
            <a:r>
              <a:rPr lang="de-AT" dirty="0" smtClean="0"/>
              <a:t>Time:</a:t>
            </a:r>
            <a:r>
              <a:rPr lang="it-IT" dirty="0" smtClean="0"/>
              <a:t> ~ 2hour documentation</a:t>
            </a:r>
            <a:r>
              <a:rPr lang="it-IT" smtClean="0"/>
              <a:t>, </a:t>
            </a:r>
            <a:r>
              <a:rPr lang="it-IT" smtClean="0"/>
              <a:t>~3 </a:t>
            </a:r>
            <a:r>
              <a:rPr lang="it-IT" dirty="0" smtClean="0"/>
              <a:t>hour prototyping.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of a product are always treated as new products.</a:t>
            </a:r>
          </a:p>
          <a:p>
            <a:r>
              <a:rPr lang="en-US" dirty="0"/>
              <a:t>High-weight indexing of tables.</a:t>
            </a:r>
          </a:p>
          <a:p>
            <a:r>
              <a:rPr lang="en-US" dirty="0"/>
              <a:t>A highly flexible system for setting up properties, which can be misused.</a:t>
            </a:r>
          </a:p>
          <a:p>
            <a:r>
              <a:rPr lang="en-US" dirty="0"/>
              <a:t>Additional data type converters can be a source of hard-to-find errors.</a:t>
            </a:r>
          </a:p>
          <a:p>
            <a:r>
              <a:rPr lang="en-US" dirty="0"/>
              <a:t>Not a popular solution against the modern hype about NoSQL databases.</a:t>
            </a:r>
          </a:p>
          <a:p>
            <a:r>
              <a:rPr lang="en-US" dirty="0" err="1"/>
              <a:t>GraphQL</a:t>
            </a:r>
            <a:r>
              <a:rPr lang="en-US" dirty="0"/>
              <a:t> is not friendly to traditional data schemas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34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900" dirty="0"/>
              <a:t>Can be realized in every programming language. I prefer Python because I specialize in it, and I offer a Python-oriented solution</a:t>
            </a:r>
            <a:r>
              <a:rPr lang="en-US" sz="1900" dirty="0" smtClean="0"/>
              <a:t>.</a:t>
            </a:r>
          </a:p>
          <a:p>
            <a:endParaRPr lang="en-US" sz="1900" dirty="0"/>
          </a:p>
          <a:p>
            <a:r>
              <a:rPr lang="en-US" sz="1900" dirty="0" smtClean="0"/>
              <a:t>Micro-services </a:t>
            </a:r>
            <a:r>
              <a:rPr lang="en-US" sz="1900" dirty="0"/>
              <a:t>can be implemented easily. For example, entry points to export data for different data consumers.</a:t>
            </a:r>
          </a:p>
          <a:p>
            <a:endParaRPr lang="en-US" sz="1900" dirty="0" smtClean="0"/>
          </a:p>
          <a:p>
            <a:r>
              <a:rPr lang="en-US" sz="1900" dirty="0" smtClean="0"/>
              <a:t>An any </a:t>
            </a:r>
            <a:r>
              <a:rPr lang="en-US" sz="1900" dirty="0"/>
              <a:t>caching system is needed; I recommend using it primarily for high-frequency search requests and for full data export of highly requested products.</a:t>
            </a:r>
          </a:p>
          <a:p>
            <a:endParaRPr lang="en-US" sz="1900" dirty="0" smtClean="0"/>
          </a:p>
          <a:p>
            <a:r>
              <a:rPr lang="en-US" sz="1900" dirty="0" smtClean="0"/>
              <a:t>If </a:t>
            </a:r>
            <a:r>
              <a:rPr lang="en-US" sz="1900" dirty="0"/>
              <a:t>Python is chosen, Django offers a good possibility to create and operate with models and database tables easily. For prototyping, Django covers all parts of realization.</a:t>
            </a:r>
          </a:p>
          <a:p>
            <a:endParaRPr lang="en-US" sz="1900" dirty="0" smtClean="0"/>
          </a:p>
          <a:p>
            <a:r>
              <a:rPr lang="en-US" sz="1900" dirty="0" smtClean="0"/>
              <a:t>For </a:t>
            </a:r>
            <a:r>
              <a:rPr lang="en-US" sz="1900" dirty="0" smtClean="0"/>
              <a:t>Micro-services</a:t>
            </a:r>
            <a:r>
              <a:rPr lang="en-US" sz="1900" dirty="0"/>
              <a:t>, </a:t>
            </a:r>
            <a:r>
              <a:rPr lang="en-US" sz="1900" dirty="0" smtClean="0"/>
              <a:t>it can be used </a:t>
            </a:r>
            <a:r>
              <a:rPr lang="en-US" sz="1900" dirty="0"/>
              <a:t>the </a:t>
            </a:r>
            <a:r>
              <a:rPr lang="en-US" sz="1900" dirty="0" err="1"/>
              <a:t>Sanic</a:t>
            </a:r>
            <a:r>
              <a:rPr lang="en-US" sz="1900" dirty="0"/>
              <a:t> web framework, marshmallow </a:t>
            </a:r>
            <a:r>
              <a:rPr lang="en-US" sz="1900" dirty="0" err="1" smtClean="0"/>
              <a:t>serializers</a:t>
            </a:r>
            <a:r>
              <a:rPr lang="en-US" sz="1900" dirty="0" smtClean="0"/>
              <a:t>, </a:t>
            </a:r>
            <a:r>
              <a:rPr lang="en-US" sz="1900" dirty="0"/>
              <a:t>and any </a:t>
            </a:r>
            <a:r>
              <a:rPr lang="en-US" sz="1900" dirty="0" err="1"/>
              <a:t>async</a:t>
            </a:r>
            <a:r>
              <a:rPr lang="en-US" sz="1900" dirty="0"/>
              <a:t> ORM to connect to the database. This combination works two times faster than, for example, </a:t>
            </a:r>
            <a:r>
              <a:rPr lang="en-US" sz="1900" dirty="0" err="1"/>
              <a:t>FastAPI</a:t>
            </a:r>
            <a:r>
              <a:rPr lang="en-US" sz="1900" dirty="0"/>
              <a:t>, </a:t>
            </a:r>
            <a:r>
              <a:rPr lang="en-US" sz="1900" dirty="0" err="1"/>
              <a:t>Pydantic</a:t>
            </a:r>
            <a:r>
              <a:rPr lang="en-US" sz="1900" dirty="0"/>
              <a:t>, and ORM</a:t>
            </a:r>
            <a:r>
              <a:rPr lang="en-US" sz="1900" dirty="0" smtClean="0"/>
              <a:t>.</a:t>
            </a:r>
            <a:endParaRPr lang="de-AT" sz="1900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14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690048" cy="1154097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Not </a:t>
            </a:r>
            <a:r>
              <a:rPr lang="de-AT" dirty="0" err="1" smtClean="0"/>
              <a:t>completely</a:t>
            </a:r>
            <a:r>
              <a:rPr lang="de-AT" dirty="0" smtClean="0"/>
              <a:t> </a:t>
            </a:r>
            <a:r>
              <a:rPr lang="de-AT" dirty="0" err="1" smtClean="0"/>
              <a:t>realized</a:t>
            </a:r>
            <a:r>
              <a:rPr lang="de-AT" dirty="0" smtClean="0"/>
              <a:t>, </a:t>
            </a:r>
            <a:r>
              <a:rPr lang="de-AT" dirty="0" err="1" smtClean="0"/>
              <a:t>because</a:t>
            </a:r>
            <a:r>
              <a:rPr lang="de-AT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not clear which goals are achieved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to products/attributes must be communicated in real-time to </a:t>
            </a:r>
            <a:r>
              <a:rPr lang="en-US" dirty="0" smtClean="0"/>
              <a:t>consumers.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 be done through an event-driven connection like </a:t>
            </a:r>
            <a:r>
              <a:rPr lang="en-US" dirty="0" err="1"/>
              <a:t>WebSockets</a:t>
            </a:r>
            <a:r>
              <a:rPr lang="en-US" dirty="0"/>
              <a:t>. A change event of a product/attribute/property should trigger message sending to all subscribers</a:t>
            </a:r>
            <a:r>
              <a:rPr lang="en-US" dirty="0" smtClean="0"/>
              <a:t>.</a:t>
            </a:r>
            <a:endParaRPr lang="de-AT" dirty="0" smtClean="0"/>
          </a:p>
          <a:p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03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</a:t>
            </a:r>
            <a:r>
              <a:rPr lang="en-US" dirty="0"/>
              <a:t>was fascinating and very interesting to solve!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Task: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Catalogue contain </a:t>
            </a:r>
            <a:r>
              <a:rPr lang="en-US" dirty="0" smtClean="0"/>
              <a:t>fashion products ~</a:t>
            </a:r>
            <a:r>
              <a:rPr lang="en-US" dirty="0" smtClean="0"/>
              <a:t>50mln</a:t>
            </a:r>
            <a:endParaRPr lang="en-US" dirty="0" smtClean="0"/>
          </a:p>
          <a:p>
            <a:endParaRPr lang="en-GB" b="1" dirty="0" smtClean="0"/>
          </a:p>
          <a:p>
            <a:r>
              <a:rPr lang="en-GB" b="1" dirty="0" smtClean="0"/>
              <a:t>Application is a </a:t>
            </a:r>
            <a:r>
              <a:rPr lang="en-US" dirty="0" smtClean="0"/>
              <a:t>single </a:t>
            </a:r>
            <a:r>
              <a:rPr lang="en-US" dirty="0"/>
              <a:t>point of reference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whole company </a:t>
            </a:r>
            <a:r>
              <a:rPr lang="en-US" dirty="0"/>
              <a:t>(for marketing, logistics, marketplaces, pricing, etc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r>
              <a:rPr lang="en-US" dirty="0" smtClean="0"/>
              <a:t>Catalogue </a:t>
            </a:r>
            <a:r>
              <a:rPr lang="en-US" dirty="0"/>
              <a:t>contains, </a:t>
            </a:r>
            <a:r>
              <a:rPr lang="en-US" dirty="0" smtClean="0"/>
              <a:t>products</a:t>
            </a:r>
            <a:r>
              <a:rPr lang="en-US" dirty="0"/>
              <a:t>, </a:t>
            </a:r>
            <a:r>
              <a:rPr lang="en-US" dirty="0" smtClean="0"/>
              <a:t>attributes, a lists </a:t>
            </a:r>
            <a:r>
              <a:rPr lang="en-US" dirty="0"/>
              <a:t>of mandatory attributes </a:t>
            </a:r>
            <a:r>
              <a:rPr lang="en-US" dirty="0" smtClean="0"/>
              <a:t>(so consumers </a:t>
            </a:r>
            <a:r>
              <a:rPr lang="en-US" dirty="0"/>
              <a:t>are aware of which attributes a </a:t>
            </a:r>
            <a:r>
              <a:rPr lang="en-US" dirty="0" smtClean="0"/>
              <a:t>concrete type of product </a:t>
            </a:r>
            <a:r>
              <a:rPr lang="en-US" dirty="0"/>
              <a:t>must </a:t>
            </a:r>
            <a:r>
              <a:rPr lang="en-US" dirty="0" smtClean="0"/>
              <a:t>have).</a:t>
            </a:r>
          </a:p>
          <a:p>
            <a:r>
              <a:rPr lang="en-GB" dirty="0"/>
              <a:t>Products can be added/changed/removed</a:t>
            </a:r>
          </a:p>
          <a:p>
            <a:r>
              <a:rPr lang="en-US" dirty="0" smtClean="0"/>
              <a:t>Attributes </a:t>
            </a:r>
            <a:r>
              <a:rPr lang="en-US" dirty="0"/>
              <a:t>can be added/changed/removed </a:t>
            </a:r>
            <a:r>
              <a:rPr lang="en-US" dirty="0" smtClean="0"/>
              <a:t>by products</a:t>
            </a:r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/>
              <a:t>must provide an interface </a:t>
            </a:r>
            <a:r>
              <a:rPr lang="en-US" dirty="0" smtClean="0"/>
              <a:t>to fetch products</a:t>
            </a:r>
            <a:endParaRPr lang="en-US" dirty="0"/>
          </a:p>
          <a:p>
            <a:r>
              <a:rPr lang="en-US" dirty="0" smtClean="0"/>
              <a:t>Scalability up to 60 </a:t>
            </a:r>
            <a:r>
              <a:rPr lang="en-US" dirty="0" err="1" smtClean="0"/>
              <a:t>mln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7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Analyse: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Fixed quantity of elements (up to 60 </a:t>
            </a:r>
            <a:r>
              <a:rPr lang="en-US" dirty="0" err="1" smtClean="0"/>
              <a:t>mlo</a:t>
            </a:r>
            <a:r>
              <a:rPr lang="en-US" dirty="0" smtClean="0"/>
              <a:t>, but not grows)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consistansy</a:t>
            </a:r>
            <a:r>
              <a:rPr lang="en-US" dirty="0" smtClean="0"/>
              <a:t> in priority.</a:t>
            </a:r>
          </a:p>
          <a:p>
            <a:endParaRPr lang="en-US" dirty="0" smtClean="0"/>
          </a:p>
          <a:p>
            <a:r>
              <a:rPr lang="en-US" dirty="0" smtClean="0"/>
              <a:t>Many read/search, low write actions.</a:t>
            </a:r>
          </a:p>
          <a:p>
            <a:endParaRPr lang="en-US" dirty="0" smtClean="0"/>
          </a:p>
          <a:p>
            <a:r>
              <a:rPr lang="en-US" dirty="0" smtClean="0"/>
              <a:t>Different customers – data consume in different types. Logistical service need other data than Marketing Service –different data export schemas.</a:t>
            </a:r>
          </a:p>
          <a:p>
            <a:endParaRPr lang="en-US" dirty="0" smtClean="0"/>
          </a:p>
          <a:p>
            <a:r>
              <a:rPr lang="en-US" dirty="0" smtClean="0"/>
              <a:t>"Consumer" or "Customer" - in this case, any data consumer from the app.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1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Suggestion: </a:t>
            </a:r>
            <a:r>
              <a:rPr lang="en-US" dirty="0" smtClean="0"/>
              <a:t>RDBMS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sz="2300" dirty="0"/>
              <a:t>Based on the requirements </a:t>
            </a:r>
            <a:r>
              <a:rPr lang="en-US" sz="2300" dirty="0" smtClean="0"/>
              <a:t>I consider </a:t>
            </a:r>
            <a:r>
              <a:rPr lang="en-US" sz="2300" dirty="0"/>
              <a:t>using a</a:t>
            </a:r>
            <a:r>
              <a:rPr lang="en-US" sz="3400" dirty="0"/>
              <a:t> </a:t>
            </a:r>
            <a:r>
              <a:rPr lang="en-US" sz="3400" b="1" dirty="0"/>
              <a:t>relational database management system</a:t>
            </a:r>
            <a:r>
              <a:rPr lang="en-US" sz="3400" dirty="0"/>
              <a:t> </a:t>
            </a:r>
            <a:r>
              <a:rPr lang="en-US" sz="2300" dirty="0" smtClean="0"/>
              <a:t>like </a:t>
            </a:r>
            <a:r>
              <a:rPr lang="en-US" sz="2300" dirty="0"/>
              <a:t>PostgreSQL or MySQL</a:t>
            </a:r>
            <a:r>
              <a:rPr lang="en-US" sz="3400" dirty="0"/>
              <a:t>. </a:t>
            </a:r>
            <a:endParaRPr lang="en-US" sz="3400" dirty="0" smtClean="0"/>
          </a:p>
          <a:p>
            <a:endParaRPr lang="en-US" b="1" dirty="0" smtClean="0"/>
          </a:p>
          <a:p>
            <a:r>
              <a:rPr lang="en-US" b="1" dirty="0" smtClean="0"/>
              <a:t>Fixed </a:t>
            </a:r>
            <a:r>
              <a:rPr lang="en-US" b="1" dirty="0"/>
              <a:t>Quantity of Elements: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RDBMS can handle this scale effectively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Data Consistency:</a:t>
            </a:r>
            <a:r>
              <a:rPr lang="en-US" dirty="0"/>
              <a:t> RDBMSs are known for their strong data consistency and transaction support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Many Read/Search, Low Write Actions:</a:t>
            </a:r>
            <a:r>
              <a:rPr lang="en-US" dirty="0"/>
              <a:t> RDBMSs are well-suited for scenarios where you have many read/search operations and relatively fewer write operations. Their indexing capabilities can optimize search queries.</a:t>
            </a:r>
          </a:p>
          <a:p>
            <a:endParaRPr lang="en-US" b="1" dirty="0" smtClean="0"/>
          </a:p>
          <a:p>
            <a:r>
              <a:rPr lang="en-US" b="1" dirty="0" smtClean="0"/>
              <a:t>Different </a:t>
            </a:r>
            <a:r>
              <a:rPr lang="en-US" b="1" dirty="0"/>
              <a:t>Customers and Data Export Schemas:</a:t>
            </a:r>
            <a:r>
              <a:rPr lang="en-US" dirty="0"/>
              <a:t> RDBMSs </a:t>
            </a:r>
            <a:r>
              <a:rPr lang="en-US" dirty="0" smtClean="0"/>
              <a:t>allows to </a:t>
            </a:r>
            <a:r>
              <a:rPr lang="en-US" dirty="0"/>
              <a:t>define and enforce different schemas for different customers. </a:t>
            </a:r>
            <a:r>
              <a:rPr lang="en-US" dirty="0" smtClean="0"/>
              <a:t>We can create </a:t>
            </a:r>
            <a:r>
              <a:rPr lang="en-US" dirty="0"/>
              <a:t>separate </a:t>
            </a:r>
            <a:r>
              <a:rPr lang="en-US" dirty="0" smtClean="0"/>
              <a:t>views </a:t>
            </a:r>
            <a:r>
              <a:rPr lang="en-US" dirty="0"/>
              <a:t>to represent the data differently for </a:t>
            </a:r>
            <a:r>
              <a:rPr lang="en-US" dirty="0" smtClean="0"/>
              <a:t>different data consumers.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0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 ideas of Data Storage: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200" dirty="0" smtClean="0"/>
              <a:t>"</a:t>
            </a:r>
            <a:r>
              <a:rPr lang="en-US" sz="2200" b="1" dirty="0"/>
              <a:t>Product</a:t>
            </a:r>
            <a:r>
              <a:rPr lang="en-US" sz="2200" dirty="0"/>
              <a:t>" - a simple container that accumulates links to its own properties. It also contains links to images and information about which template was used when adding this product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b="1" dirty="0"/>
              <a:t>"Property"</a:t>
            </a:r>
            <a:r>
              <a:rPr lang="en-US" sz="2200" dirty="0"/>
              <a:t> - a single parameter of a concrete product. It </a:t>
            </a:r>
            <a:r>
              <a:rPr lang="en-US" sz="2200" dirty="0" smtClean="0"/>
              <a:t>contains value</a:t>
            </a:r>
            <a:r>
              <a:rPr lang="en-US" sz="2200" dirty="0"/>
              <a:t>, </a:t>
            </a:r>
            <a:r>
              <a:rPr lang="en-US" sz="2200" dirty="0" smtClean="0"/>
              <a:t>has </a:t>
            </a:r>
            <a:r>
              <a:rPr lang="en-US" sz="2200" dirty="0"/>
              <a:t>links to the product, </a:t>
            </a:r>
            <a:r>
              <a:rPr lang="en-US" sz="2200" dirty="0" smtClean="0"/>
              <a:t>attribute, </a:t>
            </a:r>
            <a:r>
              <a:rPr lang="en-US" sz="2200" dirty="0"/>
              <a:t>and additional information about the value. It probably also has an ordering number within the product.</a:t>
            </a:r>
          </a:p>
          <a:p>
            <a:endParaRPr lang="en-US" sz="2200" dirty="0" smtClean="0"/>
          </a:p>
          <a:p>
            <a:r>
              <a:rPr lang="en-US" sz="2200" b="1" dirty="0" smtClean="0"/>
              <a:t>"</a:t>
            </a:r>
            <a:r>
              <a:rPr lang="en-US" sz="2200" b="1" dirty="0"/>
              <a:t>Attribute"</a:t>
            </a:r>
            <a:r>
              <a:rPr lang="en-US" sz="2200" dirty="0"/>
              <a:t> - a container for common data about values of its own type and information on how the concrete value should be transformed for different parts of computation.</a:t>
            </a:r>
          </a:p>
          <a:p>
            <a:endParaRPr lang="en-US" sz="2200" dirty="0" smtClean="0"/>
          </a:p>
          <a:p>
            <a:r>
              <a:rPr lang="en-US" sz="2200" b="1" dirty="0" smtClean="0"/>
              <a:t>"</a:t>
            </a:r>
            <a:r>
              <a:rPr lang="en-US" sz="2200" b="1" dirty="0"/>
              <a:t>Product Template" </a:t>
            </a:r>
            <a:r>
              <a:rPr lang="en-US" sz="2200" dirty="0"/>
              <a:t>- a collection of links to mandatory attributes for a concrete product that will be created. The template for shoes may have different attributes than the template for shirts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b="1" dirty="0" smtClean="0"/>
              <a:t>"Additional information" </a:t>
            </a:r>
            <a:r>
              <a:rPr lang="en-US" sz="2200" dirty="0"/>
              <a:t>– any additional information about the related object (image, description, titles, </a:t>
            </a:r>
            <a:r>
              <a:rPr lang="en-US" sz="2200" dirty="0" smtClean="0"/>
              <a:t>multilingual </a:t>
            </a:r>
            <a:r>
              <a:rPr lang="en-US" sz="2200" dirty="0"/>
              <a:t>information etc.), may be realized in other art of </a:t>
            </a:r>
            <a:r>
              <a:rPr lang="en-US" sz="2200" dirty="0" smtClean="0"/>
              <a:t>data storage </a:t>
            </a:r>
            <a:r>
              <a:rPr lang="en-US" sz="2200" dirty="0"/>
              <a:t>like Document-oriented </a:t>
            </a:r>
            <a:r>
              <a:rPr lang="en-US" sz="2200" dirty="0" smtClean="0"/>
              <a:t>database.</a:t>
            </a:r>
          </a:p>
          <a:p>
            <a:endParaRPr lang="en-US" sz="2200" dirty="0"/>
          </a:p>
          <a:p>
            <a:r>
              <a:rPr lang="en-US" sz="2200" dirty="0" smtClean="0"/>
              <a:t>"Media storage" – contains additional resources, like a Video or Images. </a:t>
            </a:r>
            <a:r>
              <a:rPr lang="en-US" sz="2200" dirty="0"/>
              <a:t>may be realized in other art of data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4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38372" y="4978450"/>
            <a:ext cx="1872208" cy="12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</a:p>
          <a:p>
            <a:pPr algn="ctr"/>
            <a:r>
              <a:rPr lang="en-US" dirty="0" smtClean="0"/>
              <a:t>"Producer"</a:t>
            </a:r>
          </a:p>
          <a:p>
            <a:pPr algn="ctr"/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28957" y="2906757"/>
            <a:ext cx="237626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05221" y="3762177"/>
            <a:ext cx="747938" cy="5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0524" y="4150070"/>
            <a:ext cx="777460" cy="79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98495" y="4161440"/>
            <a:ext cx="1746851" cy="35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adidas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230350" y="5778038"/>
            <a:ext cx="1232227" cy="41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084168" y="3961836"/>
            <a:ext cx="2520279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 Info </a:t>
            </a:r>
          </a:p>
          <a:p>
            <a:pPr algn="ctr"/>
            <a:r>
              <a:rPr lang="en-US" dirty="0" smtClean="0"/>
              <a:t>about </a:t>
            </a:r>
            <a:r>
              <a:rPr lang="en-US" dirty="0" err="1" smtClean="0"/>
              <a:t>adidas</a:t>
            </a:r>
            <a:r>
              <a:rPr lang="en-US" dirty="0" smtClean="0"/>
              <a:t> original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5145346" y="4336958"/>
            <a:ext cx="936104" cy="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8496" y="3689563"/>
            <a:ext cx="1749568" cy="35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98496" y="3290300"/>
            <a:ext cx="1749568" cy="35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women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5778" y="2864551"/>
            <a:ext cx="1749568" cy="35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38,4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868144" y="1612622"/>
            <a:ext cx="1872208" cy="12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</a:p>
          <a:p>
            <a:pPr algn="ctr"/>
            <a:r>
              <a:rPr lang="en-US" dirty="0" smtClean="0"/>
              <a:t>"Category"</a:t>
            </a:r>
          </a:p>
          <a:p>
            <a:pPr algn="ctr"/>
            <a:endParaRPr lang="en-US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6188134" y="2411752"/>
            <a:ext cx="1232227" cy="41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9" name="Straight Arrow Connector 8"/>
          <p:cNvCxnSpPr>
            <a:stCxn id="13" idx="3"/>
          </p:cNvCxnSpPr>
          <p:nvPr/>
        </p:nvCxnSpPr>
        <p:spPr>
          <a:xfrm flipV="1">
            <a:off x="5148064" y="2854730"/>
            <a:ext cx="720080" cy="101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3"/>
          </p:cNvCxnSpPr>
          <p:nvPr/>
        </p:nvCxnSpPr>
        <p:spPr>
          <a:xfrm flipV="1">
            <a:off x="5148064" y="2411752"/>
            <a:ext cx="687839" cy="10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195734" y="1252582"/>
            <a:ext cx="1872208" cy="12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</a:p>
          <a:p>
            <a:pPr algn="ctr"/>
            <a:r>
              <a:rPr lang="en-US" dirty="0" smtClean="0"/>
              <a:t>"Size"</a:t>
            </a:r>
          </a:p>
          <a:p>
            <a:pPr algn="ctr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89199" y="1990876"/>
            <a:ext cx="1285277" cy="46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decimal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79912" y="2504512"/>
            <a:ext cx="19102" cy="35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1"/>
          </p:cNvCxnSpPr>
          <p:nvPr/>
        </p:nvCxnSpPr>
        <p:spPr>
          <a:xfrm flipH="1" flipV="1">
            <a:off x="2728959" y="3626837"/>
            <a:ext cx="669537" cy="2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</p:cNvCxnSpPr>
          <p:nvPr/>
        </p:nvCxnSpPr>
        <p:spPr>
          <a:xfrm flipH="1" flipV="1">
            <a:off x="2728959" y="3465817"/>
            <a:ext cx="669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1"/>
          </p:cNvCxnSpPr>
          <p:nvPr/>
        </p:nvCxnSpPr>
        <p:spPr>
          <a:xfrm flipH="1">
            <a:off x="2728959" y="3040069"/>
            <a:ext cx="666819" cy="25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02558" y="4900875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Product:</a:t>
            </a:r>
          </a:p>
          <a:p>
            <a:r>
              <a:rPr lang="en-US" dirty="0" smtClean="0"/>
              <a:t>Handball Special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38,4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producer Adidas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60369" y="4739050"/>
            <a:ext cx="2828830" cy="171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Media – Data:</a:t>
            </a:r>
          </a:p>
          <a:p>
            <a:pPr algn="ctr"/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46850" r="9051" b="17451"/>
          <a:stretch/>
        </p:blipFill>
        <p:spPr>
          <a:xfrm>
            <a:off x="804942" y="5254363"/>
            <a:ext cx="1424294" cy="6208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42650" r="9051" b="16401"/>
          <a:stretch/>
        </p:blipFill>
        <p:spPr>
          <a:xfrm>
            <a:off x="2051720" y="5558691"/>
            <a:ext cx="1298536" cy="6330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305103" y="76352"/>
            <a:ext cx="7315200" cy="1154097"/>
          </a:xfrm>
        </p:spPr>
        <p:txBody>
          <a:bodyPr/>
          <a:lstStyle/>
          <a:p>
            <a:r>
              <a:rPr lang="en-US" dirty="0" smtClean="0"/>
              <a:t>Data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2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293592"/>
          </a:xfrm>
        </p:spPr>
        <p:txBody>
          <a:bodyPr>
            <a:normAutofit/>
          </a:bodyPr>
          <a:lstStyle/>
          <a:p>
            <a:r>
              <a:rPr lang="en-US" dirty="0" smtClean="0"/>
              <a:t>Tables in DB (Models)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043608" y="1196752"/>
            <a:ext cx="7315200" cy="1098439"/>
          </a:xfrm>
        </p:spPr>
        <p:txBody>
          <a:bodyPr/>
          <a:lstStyle/>
          <a:p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99405" y="273088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Media-Data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99592" y="4020546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 smtClean="0"/>
          </a:p>
        </p:txBody>
      </p:sp>
      <p:sp>
        <p:nvSpPr>
          <p:cNvPr id="19" name="Скругленный прямоугольник 13"/>
          <p:cNvSpPr/>
          <p:nvPr/>
        </p:nvSpPr>
        <p:spPr>
          <a:xfrm>
            <a:off x="3203848" y="4020546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 smtClean="0"/>
          </a:p>
        </p:txBody>
      </p:sp>
      <p:sp>
        <p:nvSpPr>
          <p:cNvPr id="20" name="Скругленный прямоугольник 13"/>
          <p:cNvSpPr/>
          <p:nvPr/>
        </p:nvSpPr>
        <p:spPr>
          <a:xfrm>
            <a:off x="5508104" y="4020546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 smtClean="0"/>
          </a:p>
        </p:txBody>
      </p:sp>
      <p:sp>
        <p:nvSpPr>
          <p:cNvPr id="21" name="Скругленный прямоугольник 13"/>
          <p:cNvSpPr/>
          <p:nvPr/>
        </p:nvSpPr>
        <p:spPr>
          <a:xfrm>
            <a:off x="2195736" y="273088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</a:t>
            </a:r>
          </a:p>
          <a:p>
            <a:pPr algn="ctr"/>
            <a:r>
              <a:rPr lang="en-US" dirty="0" smtClean="0"/>
              <a:t>Information</a:t>
            </a:r>
            <a:endParaRPr lang="en-US" dirty="0" smtClean="0"/>
          </a:p>
        </p:txBody>
      </p:sp>
      <p:sp>
        <p:nvSpPr>
          <p:cNvPr id="12" name="Скругленный прямоугольник 13"/>
          <p:cNvSpPr/>
          <p:nvPr/>
        </p:nvSpPr>
        <p:spPr>
          <a:xfrm>
            <a:off x="3238777" y="5257489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templates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20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293592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043608" y="1196752"/>
            <a:ext cx="7315200" cy="1098439"/>
          </a:xfrm>
        </p:spPr>
        <p:txBody>
          <a:bodyPr/>
          <a:lstStyle/>
          <a:p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85293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Webserver / Balance loader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2853615"/>
            <a:ext cx="187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Authentication Middleware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2095688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CRUD Interfaces for Data Managing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91781" y="4815269"/>
            <a:ext cx="136806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Caching Layer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68124" y="2319543"/>
            <a:ext cx="1584086" cy="101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4230" y="364502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Subscription System for data changing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21087" y="4757114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Sets of </a:t>
            </a:r>
            <a:r>
              <a:rPr lang="en-US" dirty="0" err="1" smtClean="0"/>
              <a:t>Api</a:t>
            </a:r>
            <a:r>
              <a:rPr lang="en-US" dirty="0" smtClean="0"/>
              <a:t>- to export data in different schemas.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00182" y="828061"/>
            <a:ext cx="18722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CDN, cached media-Storages Publisher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650333" y="3668082"/>
            <a:ext cx="1803603" cy="72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Cached Media Storages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1835696" y="3176101"/>
            <a:ext cx="288032" cy="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79912" y="2996952"/>
            <a:ext cx="216114" cy="17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6136" y="2852936"/>
            <a:ext cx="578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18156" y="1826891"/>
            <a:ext cx="0" cy="30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60232" y="3306329"/>
            <a:ext cx="0" cy="33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75956" y="3296017"/>
            <a:ext cx="2305002" cy="146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6136" y="3086526"/>
            <a:ext cx="578094" cy="84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49353" y="3458371"/>
            <a:ext cx="1298712" cy="1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36861" y="5013176"/>
            <a:ext cx="374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521233" y="5278900"/>
            <a:ext cx="359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491880" y="3475676"/>
            <a:ext cx="648162" cy="4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1"/>
          </p:cNvCxnSpPr>
          <p:nvPr/>
        </p:nvCxnSpPr>
        <p:spPr>
          <a:xfrm flipH="1" flipV="1">
            <a:off x="359532" y="5301208"/>
            <a:ext cx="2632249" cy="5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59532" y="4008088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2201" y="4395362"/>
            <a:ext cx="6042029" cy="98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246438" y="1826892"/>
            <a:ext cx="718050" cy="162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68344" y="4757114"/>
            <a:ext cx="1355061" cy="140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Setup-able </a:t>
            </a:r>
          </a:p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524328" y="2852936"/>
            <a:ext cx="578183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605463" y="3509791"/>
            <a:ext cx="0" cy="11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828684" y="5357279"/>
            <a:ext cx="791073" cy="103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555776" y="4653137"/>
            <a:ext cx="6588224" cy="180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Micro Service aligned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Easy search</a:t>
            </a:r>
          </a:p>
          <a:p>
            <a:r>
              <a:rPr lang="en-US" dirty="0"/>
              <a:t>Easy attribute export and import</a:t>
            </a:r>
          </a:p>
          <a:p>
            <a:r>
              <a:rPr lang="en-US" dirty="0"/>
              <a:t>Lightweight table structure</a:t>
            </a:r>
          </a:p>
          <a:p>
            <a:r>
              <a:rPr lang="en-US" dirty="0"/>
              <a:t>Ready for text translation (corpus of texts in one table)</a:t>
            </a:r>
          </a:p>
          <a:p>
            <a:r>
              <a:rPr lang="en-US" dirty="0"/>
              <a:t>Media ready for CDN deployment</a:t>
            </a:r>
          </a:p>
          <a:p>
            <a:r>
              <a:rPr lang="en-US" dirty="0"/>
              <a:t>Infinite parameters per product</a:t>
            </a:r>
          </a:p>
          <a:p>
            <a:r>
              <a:rPr lang="en-US" dirty="0"/>
              <a:t>Infinite categories per product, with composite category capability</a:t>
            </a:r>
          </a:p>
          <a:p>
            <a:r>
              <a:rPr lang="en-US" dirty="0"/>
              <a:t>Infinite product templates, easy setup of mandatory attributes for every new product</a:t>
            </a:r>
          </a:p>
          <a:p>
            <a:r>
              <a:rPr lang="en-US" dirty="0"/>
              <a:t>Easy scalability and table routing</a:t>
            </a:r>
          </a:p>
          <a:p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55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</TotalTime>
  <Words>942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Перспектива</vt:lpstr>
      <vt:lpstr>Online-Catalog mommox</vt:lpstr>
      <vt:lpstr>Tech Task:</vt:lpstr>
      <vt:lpstr>Analyse:</vt:lpstr>
      <vt:lpstr>Suggestion: RDBMS</vt:lpstr>
      <vt:lpstr>Base ideas of Data Storage:</vt:lpstr>
      <vt:lpstr>Data Relations</vt:lpstr>
      <vt:lpstr>Tables in DB (Models)</vt:lpstr>
      <vt:lpstr>Architecture:</vt:lpstr>
      <vt:lpstr>Advantages:</vt:lpstr>
      <vt:lpstr>Disadvantages:</vt:lpstr>
      <vt:lpstr>Realization</vt:lpstr>
      <vt:lpstr>Not completely realized, because it is not clear which goals are achieved</vt:lpstr>
      <vt:lpstr>It was fascinating and very interesting to solve!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</dc:title>
  <dc:creator>Пользователь Windows</dc:creator>
  <cp:lastModifiedBy>winePad</cp:lastModifiedBy>
  <cp:revision>112</cp:revision>
  <dcterms:created xsi:type="dcterms:W3CDTF">2021-04-06T08:24:01Z</dcterms:created>
  <dcterms:modified xsi:type="dcterms:W3CDTF">2023-10-22T21:18:55Z</dcterms:modified>
</cp:coreProperties>
</file>