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58" r:id="rId4"/>
    <p:sldId id="283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99" r:id="rId29"/>
    <p:sldId id="290" r:id="rId30"/>
    <p:sldId id="291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284" r:id="rId50"/>
    <p:sldId id="285" r:id="rId51"/>
    <p:sldId id="286" r:id="rId52"/>
    <p:sldId id="287" r:id="rId53"/>
  </p:sldIdLst>
  <p:sldSz cx="9144000" cy="6858000" type="screen4x3"/>
  <p:notesSz cx="6858000" cy="9144000"/>
  <p:custDataLst>
    <p:tags r:id="rId5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378"/>
    <a:srgbClr val="DFEE4C"/>
    <a:srgbClr val="FFFFFF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67225" autoAdjust="0"/>
  </p:normalViewPr>
  <p:slideViewPr>
    <p:cSldViewPr>
      <p:cViewPr>
        <p:scale>
          <a:sx n="66" d="100"/>
          <a:sy n="66" d="100"/>
        </p:scale>
        <p:origin x="2526" y="2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memory/shared_ptr/use_count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Скопируем img_2 в img_3, где нарисуем диагональный отрезок. Будут созданы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T4 на основе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T2,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T5 на основе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T1,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T6 на основе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T1.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Нарисуем в </a:t>
            </a:r>
            <a:r>
              <a:rPr lang="ru-RU" dirty="0"/>
              <a:t>img_3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ещё один диагональный отрезок.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/>
              <a:t>T6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будет модифицирован без создания его копии, так как он используется в единственном экземпляре.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 программе получилось 3 изображения размером 16x12 пикселей, использующие всего 6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4x4. Даже на таком простом примере можно видеть, как мы сэкономили память в 6 раз. При большем количестве похожих копий можно достичь экономии в десятки и даже сотни раз!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3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оптимизацию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было просто применять, создадим умный указатель </a:t>
            </a:r>
            <a:r>
              <a:rPr lang="ru-RU" dirty="0" err="1"/>
              <a:t>CoW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Внутри он будет хранить </a:t>
            </a:r>
            <a:r>
              <a:rPr lang="ru-RU" dirty="0" err="1"/>
              <a:t>shared_ptr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 счёт этого все копии </a:t>
            </a:r>
            <a:r>
              <a:rPr lang="ru-RU" dirty="0" err="1"/>
              <a:t>CoW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будут использовать один и тот же экземпляр данных.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классе 3 конструктора: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конструктор по умолчанию;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конструктор, создающий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СoW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 путём копирования переданного значения;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конструктор, создающий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 путём перемещения переданного значения.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Конструктор копирования и операцию присваивания писать не нужно, так как с их генерированием справится компилятор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1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Следующим шагом добавим в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операции `*` и `-&gt;`. Они предоставят доступ к данным в режиме чтения: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8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Проверим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в действии. Положим внутрь строку и убедимся, что обе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-копии используют одну и ту же строку: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16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 на запись устроен хитрее. Добавим метод </a:t>
            </a:r>
            <a:r>
              <a:rPr lang="ru-RU" dirty="0" err="1"/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нём удостоверимся, что текущий указатель — единственный владелец данных. Для этого воспользуемся методом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en.cppreference.com/w/cpp/memory/shared_ptr/use_count"/>
              </a:rPr>
              <a:t>shared_ptr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en.cppreference.com/w/cpp/memory/shared_ptr/use_count"/>
              </a:rPr>
              <a:t>::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en.cppreference.com/w/cpp/memory/shared_ptr/use_count"/>
              </a:rPr>
              <a:t>use_count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кроме текущего указателя на данные ссылается кто-то ещё, создадим копию и будем использовать её. В самом конце вызовем переданную нам функцию и передадим туда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неконстантную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ссылку на текущую копию объекта: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7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изменить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-объект, вызовем метод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`. В него передадим лямбда-функцию и внутри неё изменим значение объекта.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0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способ удобен, когда над объектом нужно проделать несколько модифицирующих операций. Но чаще всего требуется вызвать лишь один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неконстантный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 класса или изменить одно из полей. В этом случае эта конструкция будет громоздкой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Подумаем, как сделать это более лаконично.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было бы добавить 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метод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без параметров, который бы вернул ссылку на объект: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изменение объекта сократилось бы до одной строки: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за этой простотой кроется опасность. Пользователь класса может сохранить ссылку, возвращённую методом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`. Затем использует эту ссылку для модификации данных, когда объект уже не будет единоличным владельцем.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86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 данных объекта, полученных у </a:t>
            </a:r>
            <a:r>
              <a:rPr lang="ru-RU" dirty="0"/>
              <a:t>s1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привело к изменению данных объекта </a:t>
            </a:r>
            <a:r>
              <a:rPr lang="ru-RU" dirty="0"/>
              <a:t>s2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Отданная наружу ссылка позволила изменить данные в обход механизмов логики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18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защититься от этого, нужно возвращать пользователю не ссылку, а специальный прокси-объект с операциями </a:t>
            </a:r>
            <a:r>
              <a:rPr lang="ru-RU" dirty="0"/>
              <a:t>*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/>
              <a:t>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защититься от многократного использования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WriteProxy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`, здесь используется перегрузка операций `*` и `-&gt;` для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rvalue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и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lvalue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-ссылок. У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rvalue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-ссылок на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WriteProxy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эти операции есть, а у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lvalue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-ссылок они удалены. Поэтому такой код компилироваться не будет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9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2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одиночные модификации объекта можно выполнить без использования лямбда-функций: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0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оптимизацию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компактного хранения изображений в графическом редакторе.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вы разрабатываете графический редактор наподобие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этой программе пользователь может рисовать на растре различные графические примитивы: линии, окружности, прямоугольники, изменять цвета отдельных пикселей.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2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Растровое изображение — двумерный массив пикселей размером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из обязательных функций любого графического редактора — возможность отмены изменений. Для этого редактор должен сохранять предыдущие версии изображения, чтобы в любой момент можно было переключиться на одну из них. И здесь начинаются сложности.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 «Команда» не очень удобен для манипуляции растровым изображением. Для действия «нарисовать окружность»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антидействием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«Восстановить пиксели, которые были под окружностью». Слишком трудоёмко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размеры картинки, тем больше памяти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памяти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она занимает. Например, иконка 32x32 пикселя с глубиной цвета в 32 бита будет занимать 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32*32*(32/8)=409632∗32∗(32/8)=4096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байт, или 4 килобайта. А фотография размером 4000x3000 пикселей и глубиной цвета 32 бита — уже 48 мегабайт. Если после каждой правки сохранять копию изображения целиком, никакой памяти не хватит!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8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поможет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Воспользуемся тем, что в подобных редакторах большинство действий пользователя изменяют лишь небольшую часть изображения. Например, рисование карандашом или кистью изменяет всего лишь сотни или даже десятки пикселей.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Разобьём всё изображение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прямоугольные кусочки (а чаще, квадратные) фиксированного размера. Каждый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хранить небольшую часть целого изображения.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должны быть слишком маленькими, чтобы накладные расходы, связанные с ним, были незначительными по сравнению с размерами самого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Большое изображение, составленное из слишком маленьких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будет использовать много памяти для хранения служебной информации. Слишком большим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тоже не должен быть, так как память выделяется целыми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тайлами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может быть расточительно.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Типичный размер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от 8x8 до 64x64 пикселей. При глубине цвета в 32 бита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занимать от 1 до 16 килобайт, а служебные данные — несколько десятков байт.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12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размеры изображения не кратны размерам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количество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горизонтали и вертикали округляют вверх и часть области граничных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используют. Например, если используются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4x4, изображение размером 14x11 пикселей потребует 4x3=12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Похожим образом поступают с кафельной плиткой: размеры стены округляют вверх до целого числа плиток, а потом лишние части плитки отрезают.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55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 должно хранить каждый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оптимизацией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Тогда копия изображения будет использовать те же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и оригинал. И только при изменении пикселей изображения будут создаваться модифицированные копии затронутых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экономить память даже при хранении единственного изображения, если все его пиксели одного цвета. А этом случае всю поверхность изображения можно замостить копией одного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работу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тайловым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изображением.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Создадим img_2, копию картинки img_1, и нарисуем внутри img_2 вертикальный отрезок. На основе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T1 будут созданы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T2 и T3. Остальные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изображении img_2 будут использовать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T1.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4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Заместитель</a:t>
            </a:r>
            <a:r>
              <a:rPr lang="en-US" dirty="0"/>
              <a:t> (Proxy)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44624"/>
            <a:ext cx="820891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boost::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noncopyable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make_shared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enable_shared_from_this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предполагаем, что размеры одинаковые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...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123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[=](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strongSelf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weakSelf.lock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loading has failed\n"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has been loaded successfully\n"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 loading indicator\n"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'broken image' icon\n"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01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84784"/>
            <a:ext cx="8964488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size:"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({30, 30},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"img1.png"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75956" y="56604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size:30x30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URL img1.png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been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successfully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Drawing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371007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Удаленный заместитель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403462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name)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"Total fly distance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"km\n"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Опять утки</a:t>
            </a:r>
          </a:p>
        </p:txBody>
      </p:sp>
    </p:spTree>
    <p:extLst>
      <p:ext uri="{BB962C8B-B14F-4D97-AF65-F5344CB8AC3E}">
        <p14:creationId xmlns:p14="http://schemas.microsoft.com/office/powerpoint/2010/main" val="20311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4316"/>
            <a:ext cx="9144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"east"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"north"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"south"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"west"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Quack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am flying %1% %2% km.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удаленное управление утками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Клиентский код располагается на одном компьютере, код управления утками – на другом</a:t>
            </a:r>
          </a:p>
          <a:p>
            <a:r>
              <a:rPr lang="ru-RU" dirty="0"/>
              <a:t>По возможности, клиент-серверное взаимодействие должно остаться прозрачным для клиента</a:t>
            </a:r>
          </a:p>
          <a:p>
            <a:r>
              <a:rPr lang="ru-RU" dirty="0"/>
              <a:t>Решение – Удаленный заместитель</a:t>
            </a:r>
          </a:p>
        </p:txBody>
      </p:sp>
    </p:spTree>
    <p:extLst>
      <p:ext uri="{BB962C8B-B14F-4D97-AF65-F5344CB8AC3E}">
        <p14:creationId xmlns:p14="http://schemas.microsoft.com/office/powerpoint/2010/main" val="26199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" y="1988840"/>
            <a:ext cx="7888388" cy="4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Канал для обмена данными между процессами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76872"/>
            <a:ext cx="9108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data)&gt;;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handler) = 0;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~IOutputPipe() =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«Заместитель»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суррогатный объект, управляющий доступом к другому объекту</a:t>
            </a:r>
          </a:p>
          <a:p>
            <a:r>
              <a:rPr lang="ru-RU" dirty="0"/>
              <a:t>Вводит дополнительный уровень косвенности</a:t>
            </a:r>
          </a:p>
          <a:p>
            <a:pPr lvl="1"/>
            <a:r>
              <a:rPr lang="ru-RU" dirty="0"/>
              <a:t>Поддержка распределенного, управляемого или интеллектуального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016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QUACK_METHOD_ID;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FLY_METHOD_ID;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GET_TOTAL_FLY_DISTANCE_METHOD_ID;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::placeholders;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FLY_METHOD_ID),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~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msg:CDuckStub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60432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(direction), distance);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"Invalid data"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data is expected"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"east"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"south"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"north"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"unknown direction"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::QUACK_METHOD_ID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"Quack"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::FLY_METHOD_ID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"Fly"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::GET_TOTAL_FLY_DISTANCE_METHOD_ID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GetTotalFlyDistance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2097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520" y="0"/>
            <a:ext cx="87484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::QUACK_METHOD_ID),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::FLY_METHOD_ID),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::GET_TOTAL_FLY_DISTANCE_METHOD_ID),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9472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m_receivers.emplace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 receiver has already been registered"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m_receivers.at(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pipe;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stub(pipe,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proxy(pipe,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(proxy);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варианты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Защищающий заместитель</a:t>
            </a:r>
          </a:p>
          <a:p>
            <a:pPr lvl="1"/>
            <a:r>
              <a:rPr lang="ru-RU" dirty="0"/>
              <a:t>Контроль доступа к определенным методам класса</a:t>
            </a:r>
          </a:p>
          <a:p>
            <a:r>
              <a:rPr lang="ru-RU" dirty="0"/>
              <a:t>Умный указатель</a:t>
            </a:r>
          </a:p>
          <a:p>
            <a:pPr lvl="1"/>
            <a:r>
              <a:rPr lang="ru-RU" dirty="0"/>
              <a:t>Управление временем жизни объекта</a:t>
            </a:r>
          </a:p>
          <a:p>
            <a:r>
              <a:rPr lang="ru-RU" dirty="0"/>
              <a:t>Оптимизация </a:t>
            </a:r>
            <a:r>
              <a:rPr lang="en-US" dirty="0"/>
              <a:t>Copy-on-Write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80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</a:t>
            </a:r>
            <a:r>
              <a:rPr lang="en-US" dirty="0"/>
              <a:t>Copy-on-write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Копирование большого и сложного объекта – очень дорогая операция</a:t>
            </a:r>
          </a:p>
          <a:p>
            <a:pPr lvl="1"/>
            <a:r>
              <a:rPr lang="ru-RU" dirty="0"/>
              <a:t>Если объект не изменяется, все его копии - идентичны</a:t>
            </a:r>
          </a:p>
          <a:p>
            <a:pPr lvl="1"/>
            <a:r>
              <a:rPr lang="ru-RU" dirty="0"/>
              <a:t>Копирование можно отложить до момента действительной модификации объекта</a:t>
            </a:r>
          </a:p>
          <a:p>
            <a:r>
              <a:rPr lang="en-US" dirty="0"/>
              <a:t>Proxy</a:t>
            </a:r>
            <a:r>
              <a:rPr lang="ru-RU" dirty="0"/>
              <a:t> ведет подсчет ссылок на объект</a:t>
            </a:r>
          </a:p>
          <a:p>
            <a:pPr lvl="2"/>
            <a:r>
              <a:rPr lang="ru-RU" dirty="0"/>
              <a:t>Копирование </a:t>
            </a:r>
            <a:r>
              <a:rPr lang="en-US" dirty="0"/>
              <a:t>proxy </a:t>
            </a:r>
            <a:r>
              <a:rPr lang="ru-RU" dirty="0"/>
              <a:t>увеличивает счетчик ссылок, разрушение - уменьшает</a:t>
            </a:r>
          </a:p>
          <a:p>
            <a:pPr lvl="2"/>
            <a:r>
              <a:rPr lang="ru-RU" dirty="0"/>
              <a:t>Выполняя операцию, изменяющую субъект, счетчик ссылок которого </a:t>
            </a:r>
            <a:r>
              <a:rPr lang="en-US" dirty="0"/>
              <a:t>&gt; 1</a:t>
            </a:r>
            <a:r>
              <a:rPr lang="ru-RU" dirty="0"/>
              <a:t>, заместитель выполняет копирование объекта и уменьшает счетчик ссылок на оригинал</a:t>
            </a:r>
          </a:p>
          <a:p>
            <a:pPr lvl="2"/>
            <a:r>
              <a:rPr lang="ru-RU" dirty="0"/>
              <a:t>Если счетчик обнулился – объект удаляется</a:t>
            </a:r>
          </a:p>
        </p:txBody>
      </p:sp>
    </p:spTree>
    <p:extLst>
      <p:ext uri="{BB962C8B-B14F-4D97-AF65-F5344CB8AC3E}">
        <p14:creationId xmlns:p14="http://schemas.microsoft.com/office/powerpoint/2010/main" val="1396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</a:t>
            </a:r>
            <a:r>
              <a:rPr lang="ru-RU" dirty="0"/>
              <a:t>в действии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4429124" y="2714620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143240" y="4357694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9" idx="3"/>
            <a:endCxn id="4" idx="1"/>
          </p:cNvCxnSpPr>
          <p:nvPr/>
        </p:nvCxnSpPr>
        <p:spPr>
          <a:xfrm flipV="1">
            <a:off x="4429124" y="2750339"/>
            <a:ext cx="1143008" cy="2035983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57158" y="3071810"/>
            <a:ext cx="107153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428728" y="3214686"/>
            <a:ext cx="785818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728" y="321468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572132" y="4000504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9" idx="3"/>
            <a:endCxn id="45" idx="1"/>
          </p:cNvCxnSpPr>
          <p:nvPr/>
        </p:nvCxnSpPr>
        <p:spPr>
          <a:xfrm flipV="1">
            <a:off x="4429124" y="4750603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000496" y="464344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5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6532E-6 L 0.1434 -0.094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27746E-6 L -0.00069 0.303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96532E-6 L 0.13159 0.2097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00174 0.2891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4948 -0.0081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31" grpId="1" animBg="1"/>
      <p:bldP spid="21" grpId="0" animBg="1"/>
      <p:bldP spid="21" grpId="1" animBg="1"/>
      <p:bldP spid="21" grpId="2" animBg="1"/>
      <p:bldP spid="38" grpId="0"/>
      <p:bldP spid="38" grpId="1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5" grpId="0" animBg="1"/>
      <p:bldP spid="50" grpId="0"/>
      <p:bldP spid="54" grpId="0" animBg="1"/>
      <p:bldP spid="54" grpId="1" animBg="1"/>
      <p:bldP spid="5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6977-83EC-4489-A983-FDDE61F7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on Write Proxy</a:t>
            </a:r>
            <a:endParaRPr lang="ru-RU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AFEEEA3-21EC-4AD8-95F4-0FDA6DF34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772816"/>
            <a:ext cx="89630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EA679-2039-474D-9926-B8DF158C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Copy on Write </a:t>
            </a:r>
            <a:r>
              <a:rPr lang="ru-RU" dirty="0"/>
              <a:t>в графическом редакторе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44B0C-01A6-4E03-831E-2D6AE1902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1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08" y="2385179"/>
            <a:ext cx="6057855" cy="2949665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5338119" y="1628800"/>
            <a:ext cx="3698377" cy="1169551"/>
            <a:chOff x="5338119" y="1628800"/>
            <a:chExt cx="3698377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012160" y="1628800"/>
              <a:ext cx="3024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</a:t>
              </a:r>
              <a:r>
                <a:rPr lang="en-US" sz="1400" dirty="0"/>
                <a:t> Proxy </a:t>
              </a:r>
              <a:r>
                <a:rPr lang="ru-RU" sz="1400" dirty="0"/>
                <a:t>и </a:t>
              </a:r>
              <a:r>
                <a:rPr lang="en-US" sz="1400" dirty="0" err="1"/>
                <a:t>RealSubject</a:t>
              </a:r>
              <a:r>
                <a:rPr lang="en-US" sz="1400" dirty="0"/>
                <a:t> </a:t>
              </a:r>
              <a:r>
                <a:rPr lang="ru-RU" sz="1400" dirty="0"/>
                <a:t>реализуют интерфейс </a:t>
              </a:r>
              <a:r>
                <a:rPr lang="en-US" sz="1400" dirty="0"/>
                <a:t>Subject. </a:t>
              </a:r>
              <a:r>
                <a:rPr lang="ru-RU" sz="1400" dirty="0"/>
                <a:t>Это позволяет клиентам работать с заместителем </a:t>
              </a:r>
              <a:r>
                <a:rPr lang="en-US" sz="1400" dirty="0"/>
                <a:t>Proxy</a:t>
              </a:r>
              <a:r>
                <a:rPr lang="ru-RU" sz="1400" dirty="0"/>
                <a:t> точно так же, как с реальным объектом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5338119" y="1804086"/>
              <a:ext cx="593124" cy="296563"/>
            </a:xfrm>
            <a:custGeom>
              <a:avLst/>
              <a:gdLst>
                <a:gd name="connsiteX0" fmla="*/ 593124 w 593124"/>
                <a:gd name="connsiteY0" fmla="*/ 0 h 296563"/>
                <a:gd name="connsiteX1" fmla="*/ 247135 w 593124"/>
                <a:gd name="connsiteY1" fmla="*/ 135925 h 296563"/>
                <a:gd name="connsiteX2" fmla="*/ 0 w 593124"/>
                <a:gd name="connsiteY2" fmla="*/ 296563 h 29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124" h="296563">
                  <a:moveTo>
                    <a:pt x="593124" y="0"/>
                  </a:moveTo>
                  <a:cubicBezTo>
                    <a:pt x="469556" y="43249"/>
                    <a:pt x="345989" y="86498"/>
                    <a:pt x="247135" y="135925"/>
                  </a:cubicBezTo>
                  <a:cubicBezTo>
                    <a:pt x="148281" y="185352"/>
                    <a:pt x="74140" y="240957"/>
                    <a:pt x="0" y="2965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012160" y="4856205"/>
            <a:ext cx="3024336" cy="1430205"/>
            <a:chOff x="6012160" y="4856205"/>
            <a:chExt cx="3024336" cy="143020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5547746"/>
              <a:ext cx="30243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Proxy </a:t>
              </a:r>
              <a:r>
                <a:rPr lang="ru-RU" sz="1400" dirty="0"/>
                <a:t>хранит ссылку на </a:t>
              </a:r>
              <a:r>
                <a:rPr lang="en-US" sz="1400" dirty="0"/>
                <a:t>Subject</a:t>
              </a:r>
              <a:r>
                <a:rPr lang="ru-RU" sz="1400" dirty="0"/>
                <a:t>, чтобы передавать запросы </a:t>
              </a:r>
              <a:r>
                <a:rPr lang="en-US" sz="1400" dirty="0"/>
                <a:t>Subject</a:t>
              </a:r>
              <a:r>
                <a:rPr lang="ru-RU" sz="1400" dirty="0"/>
                <a:t> по мере надобности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79276" y="4856205"/>
              <a:ext cx="704335" cy="667265"/>
            </a:xfrm>
            <a:custGeom>
              <a:avLst/>
              <a:gdLst>
                <a:gd name="connsiteX0" fmla="*/ 704335 w 704335"/>
                <a:gd name="connsiteY0" fmla="*/ 667265 h 667265"/>
                <a:gd name="connsiteX1" fmla="*/ 469556 w 704335"/>
                <a:gd name="connsiteY1" fmla="*/ 222422 h 667265"/>
                <a:gd name="connsiteX2" fmla="*/ 0 w 704335"/>
                <a:gd name="connsiteY2" fmla="*/ 0 h 66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335" h="667265">
                  <a:moveTo>
                    <a:pt x="704335" y="667265"/>
                  </a:moveTo>
                  <a:cubicBezTo>
                    <a:pt x="645640" y="500449"/>
                    <a:pt x="586945" y="333633"/>
                    <a:pt x="469556" y="222422"/>
                  </a:cubicBezTo>
                  <a:cubicBezTo>
                    <a:pt x="352167" y="111211"/>
                    <a:pt x="176083" y="55605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347864" y="5362048"/>
            <a:ext cx="2448272" cy="961488"/>
            <a:chOff x="3347864" y="5362048"/>
            <a:chExt cx="2448272" cy="961488"/>
          </a:xfrm>
        </p:grpSpPr>
        <p:sp>
          <p:nvSpPr>
            <p:cNvPr id="8" name="TextBox 7"/>
            <p:cNvSpPr txBox="1"/>
            <p:nvPr/>
          </p:nvSpPr>
          <p:spPr>
            <a:xfrm>
              <a:off x="3347864" y="5584872"/>
              <a:ext cx="24482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Заместитель часто создает экземпляры или управляет созданием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995936" y="5362048"/>
              <a:ext cx="1482811" cy="185698"/>
            </a:xfrm>
            <a:custGeom>
              <a:avLst/>
              <a:gdLst>
                <a:gd name="connsiteX0" fmla="*/ 1482811 w 1482811"/>
                <a:gd name="connsiteY0" fmla="*/ 0 h 185698"/>
                <a:gd name="connsiteX1" fmla="*/ 951470 w 1482811"/>
                <a:gd name="connsiteY1" fmla="*/ 185351 h 185698"/>
                <a:gd name="connsiteX2" fmla="*/ 0 w 1482811"/>
                <a:gd name="connsiteY2" fmla="*/ 37070 h 18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811" h="185698">
                  <a:moveTo>
                    <a:pt x="1482811" y="0"/>
                  </a:moveTo>
                  <a:cubicBezTo>
                    <a:pt x="1340708" y="89586"/>
                    <a:pt x="1198605" y="179173"/>
                    <a:pt x="951470" y="185351"/>
                  </a:cubicBezTo>
                  <a:cubicBezTo>
                    <a:pt x="704335" y="191529"/>
                    <a:pt x="352167" y="114299"/>
                    <a:pt x="0" y="3707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51520" y="4893276"/>
            <a:ext cx="2448272" cy="1608577"/>
            <a:chOff x="251520" y="4893276"/>
            <a:chExt cx="2448272" cy="1608577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5547746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RealSubject</a:t>
              </a:r>
              <a:r>
                <a:rPr lang="en-US" sz="1400" dirty="0"/>
                <a:t> – </a:t>
              </a:r>
              <a:r>
                <a:rPr lang="ru-RU" sz="1400" dirty="0"/>
                <a:t>объект, выполняющий фактическую работу</a:t>
              </a:r>
              <a:r>
                <a:rPr lang="en-US" sz="1400" dirty="0"/>
                <a:t>; </a:t>
              </a:r>
              <a:r>
                <a:rPr lang="ru-RU" sz="1400" dirty="0"/>
                <a:t>заместитель управляет доступом к нему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581665" y="4893276"/>
              <a:ext cx="902043" cy="593124"/>
            </a:xfrm>
            <a:custGeom>
              <a:avLst/>
              <a:gdLst>
                <a:gd name="connsiteX0" fmla="*/ 0 w 902043"/>
                <a:gd name="connsiteY0" fmla="*/ 593124 h 593124"/>
                <a:gd name="connsiteX1" fmla="*/ 247135 w 902043"/>
                <a:gd name="connsiteY1" fmla="*/ 197708 h 593124"/>
                <a:gd name="connsiteX2" fmla="*/ 902043 w 902043"/>
                <a:gd name="connsiteY2" fmla="*/ 0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2043" h="593124">
                  <a:moveTo>
                    <a:pt x="0" y="593124"/>
                  </a:moveTo>
                  <a:cubicBezTo>
                    <a:pt x="48397" y="444843"/>
                    <a:pt x="96795" y="296562"/>
                    <a:pt x="247135" y="197708"/>
                  </a:cubicBezTo>
                  <a:cubicBezTo>
                    <a:pt x="397475" y="98854"/>
                    <a:pt x="649759" y="49427"/>
                    <a:pt x="902043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51520" y="1583035"/>
            <a:ext cx="2952328" cy="1123095"/>
            <a:chOff x="251520" y="1583035"/>
            <a:chExt cx="2952328" cy="1123095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1583035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взаимодействует с объектом через интерфейс </a:t>
              </a:r>
              <a:r>
                <a:rPr lang="en-US" sz="1400" dirty="0"/>
                <a:t>Subject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99064" y="2162432"/>
              <a:ext cx="428839" cy="543698"/>
            </a:xfrm>
            <a:custGeom>
              <a:avLst/>
              <a:gdLst>
                <a:gd name="connsiteX0" fmla="*/ 95206 w 428839"/>
                <a:gd name="connsiteY0" fmla="*/ 0 h 543698"/>
                <a:gd name="connsiteX1" fmla="*/ 21066 w 428839"/>
                <a:gd name="connsiteY1" fmla="*/ 345990 h 543698"/>
                <a:gd name="connsiteX2" fmla="*/ 428839 w 428839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39" h="543698">
                  <a:moveTo>
                    <a:pt x="95206" y="0"/>
                  </a:moveTo>
                  <a:cubicBezTo>
                    <a:pt x="30333" y="127687"/>
                    <a:pt x="-34539" y="255374"/>
                    <a:pt x="21066" y="345990"/>
                  </a:cubicBezTo>
                  <a:cubicBezTo>
                    <a:pt x="76671" y="436606"/>
                    <a:pt x="252755" y="490152"/>
                    <a:pt x="428839" y="54369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295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4A3714-7462-4B7A-A563-31F25984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Растровый графический редактор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A3C73-ED46-44D3-8D24-3C4C47F5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66509"/>
            <a:ext cx="6480720" cy="5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1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BB71-5132-4061-A0BE-AD9099EF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Растровое изображение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E7F8B-08FB-4494-A56E-495006A00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466161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4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35D5-C530-43A4-AEF4-85369890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 и повтор действий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241CD-C6BD-4C11-8F03-D2157918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20" y="1675656"/>
            <a:ext cx="5719188" cy="4448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C45E9C-7964-477F-B67B-7A31EEF68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920" y="1828056"/>
            <a:ext cx="5719188" cy="4448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ADE7E-98A1-40A1-8A31-A4C2CF48E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320" y="1980456"/>
            <a:ext cx="5719188" cy="4448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C3831-52C3-4245-A128-4DB02651B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132856"/>
            <a:ext cx="5719188" cy="44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BF11-2C2E-49D9-BBBB-057CD71C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Изображение в виде </a:t>
            </a:r>
            <a:r>
              <a:rPr lang="ru-RU" dirty="0" err="1"/>
              <a:t>тайлов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16CC7-A4A8-41BC-A7E4-9D3C803B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328592" cy="40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778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6615-75B5-49CD-93BD-2EB3950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Изображеине</a:t>
            </a:r>
            <a:r>
              <a:rPr lang="ru-RU" dirty="0"/>
              <a:t> размером, не кратным размеру </a:t>
            </a:r>
            <a:r>
              <a:rPr lang="ru-RU" dirty="0" err="1"/>
              <a:t>тайла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7E9358-13A5-48FD-A05B-BF873EA9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78" y="1728841"/>
            <a:ext cx="5845618" cy="45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3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1C0D-E42A-4D93-BAE1-7478BAF7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Изображение со сплошной заливкой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D3307F-D67E-42DD-A5A2-41FA5963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58" y="2492896"/>
            <a:ext cx="803244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246E92C-84F3-47F0-AF14-A29D13461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82" y="548680"/>
            <a:ext cx="7374438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03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205EE8C-EAB1-47B6-8FBD-7B417041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16" y="116633"/>
            <a:ext cx="5422970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857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BBC30B6-DEB6-4D2C-9356-15DFAB63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8" y="86316"/>
            <a:ext cx="5472606" cy="668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484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34D4F5-9AC6-4AE2-8620-7D3F8C4A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en-US" dirty="0" err="1"/>
              <a:t>CoW</a:t>
            </a:r>
            <a:r>
              <a:rPr lang="en-US" dirty="0"/>
              <a:t>-</a:t>
            </a:r>
            <a:r>
              <a:rPr lang="ru-RU" dirty="0"/>
              <a:t>обёртку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A2371-AD2E-409D-8DEC-51E0B205C0B5}"/>
              </a:ext>
            </a:extLst>
          </p:cNvPr>
          <p:cNvSpPr/>
          <p:nvPr/>
        </p:nvSpPr>
        <p:spPr>
          <a:xfrm>
            <a:off x="479272" y="1556792"/>
            <a:ext cx="792088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Конструируем значение по умолчанию.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Создаём значение за счёт перемещения его из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Создаём значение из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&lt;Value&gt;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Удаленный заместитель (посол)</a:t>
            </a:r>
          </a:p>
          <a:p>
            <a:pPr lvl="1"/>
            <a:r>
              <a:rPr lang="ru-RU" dirty="0"/>
              <a:t>Предоставляет локального представителя вместо объекта в другом адресном пространстве</a:t>
            </a:r>
          </a:p>
          <a:p>
            <a:r>
              <a:rPr lang="ru-RU" dirty="0"/>
              <a:t>Виртуальный заместитель</a:t>
            </a:r>
          </a:p>
          <a:p>
            <a:pPr lvl="1"/>
            <a:r>
              <a:rPr lang="ru-RU" dirty="0"/>
              <a:t>Создание «тяжелых» объектов по требованию</a:t>
            </a:r>
          </a:p>
          <a:p>
            <a:r>
              <a:rPr lang="ru-RU" dirty="0"/>
              <a:t>Защищающий заместитель</a:t>
            </a:r>
          </a:p>
          <a:p>
            <a:pPr lvl="1"/>
            <a:r>
              <a:rPr lang="ru-RU" dirty="0"/>
              <a:t>Контроль доступа к исходному объекту</a:t>
            </a:r>
          </a:p>
          <a:p>
            <a:r>
              <a:rPr lang="ru-RU" dirty="0"/>
              <a:t>Умный указатель</a:t>
            </a:r>
          </a:p>
          <a:p>
            <a:pPr lvl="1"/>
            <a:r>
              <a:rPr lang="ru-RU" dirty="0"/>
              <a:t>Подсчет ссылок, управление временем жизни</a:t>
            </a:r>
          </a:p>
          <a:p>
            <a:pPr lvl="1"/>
            <a:r>
              <a:rPr lang="ru-RU" dirty="0"/>
              <a:t>Загрузка объекта в память при первом обращении к нему</a:t>
            </a:r>
          </a:p>
          <a:p>
            <a:pPr lvl="1"/>
            <a:r>
              <a:rPr lang="ru-RU" dirty="0"/>
              <a:t>Блокировка доступа к объекту при обращении к нему</a:t>
            </a:r>
          </a:p>
        </p:txBody>
      </p:sp>
    </p:spTree>
    <p:extLst>
      <p:ext uri="{BB962C8B-B14F-4D97-AF65-F5344CB8AC3E}">
        <p14:creationId xmlns:p14="http://schemas.microsoft.com/office/powerpoint/2010/main" val="37934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902BF2-C18C-4A41-8DFD-1DCBDF280F97}"/>
              </a:ext>
            </a:extLst>
          </p:cNvPr>
          <p:cNvSpPr/>
          <p:nvPr/>
        </p:nvSpPr>
        <p:spPr>
          <a:xfrm>
            <a:off x="0" y="476672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 разыменования служит для чтения значения.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 -&gt; служит для чтения полей и вызова константных методов.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operator-&gt;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8D414-5043-4C32-B144-1AEF1EB058A9}"/>
              </a:ext>
            </a:extLst>
          </p:cNvPr>
          <p:cNvSpPr/>
          <p:nvPr/>
        </p:nvSpPr>
        <p:spPr>
          <a:xfrm>
            <a:off x="323528" y="188640"/>
            <a:ext cx="8712968" cy="468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literals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s2{s1};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доступа к значению используем операцию разыменования.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*s1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*s2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константных методов служит стрелочка.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Оба указателя ссылаются на одну и ту же строку в памяти.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(&amp;*s1 == &amp;*s2);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&amp;*s1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&amp;*s2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709D69-DF52-4BD6-8643-0364C66CC29A}"/>
              </a:ext>
            </a:extLst>
          </p:cNvPr>
          <p:cNvSpPr/>
          <p:nvPr/>
        </p:nvSpPr>
        <p:spPr>
          <a:xfrm>
            <a:off x="2051720" y="52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3B3B3B"/>
                </a:solidFill>
                <a:latin typeface="Consolas" panose="020B0609020204030204" pitchFamily="49" charset="0"/>
              </a:rPr>
              <a:t>Hello, Hello</a:t>
            </a:r>
          </a:p>
          <a:p>
            <a:r>
              <a:rPr lang="it-IT" dirty="0">
                <a:solidFill>
                  <a:srgbClr val="3B3B3B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it-IT" dirty="0">
                <a:solidFill>
                  <a:srgbClr val="3B3B3B"/>
                </a:solidFill>
                <a:latin typeface="Consolas" panose="020B0609020204030204" pitchFamily="49" charset="0"/>
              </a:rPr>
              <a:t>000001B0C3ED5A30, 000001B0C3ED5A30</a:t>
            </a:r>
            <a:endParaRPr lang="it-I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E6D88-CA88-43FE-9F82-C06EE304AC2A}"/>
              </a:ext>
            </a:extLst>
          </p:cNvPr>
          <p:cNvSpPr/>
          <p:nvPr/>
        </p:nvSpPr>
        <p:spPr>
          <a:xfrm>
            <a:off x="0" y="-1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Write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принимает функцию, в которую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CoW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передаст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неконстантную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ссылку на хранящееся значение.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ModifierFn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ModifierFn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modify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EnsureUnique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_ —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единственный владелец данных.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ModifierFn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)(*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Удостоверяемся, что текущий объект единолично владеет данными.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Если это не так, создаём копию и будем ссылаться на неё.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EnsureUnique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use_count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   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Кроме нас на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_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ссылается кто-то ещё, копируем содержимое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_.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&gt;(*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CC539F-EBAD-4BF2-9C43-59FF7F0144C2}"/>
              </a:ext>
            </a:extLst>
          </p:cNvPr>
          <p:cNvSpPr/>
          <p:nvPr/>
        </p:nvSpPr>
        <p:spPr>
          <a:xfrm>
            <a:off x="179512" y="188641"/>
            <a:ext cx="9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literals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s2{s1};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*s1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*s2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этой функции можно изменить значение,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содержащееся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s2.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Теперь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s2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содержит строку "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World!".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*s1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*s2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19E9A-E238-4696-B122-DC59FCD51099}"/>
              </a:ext>
            </a:extLst>
          </p:cNvPr>
          <p:cNvSpPr/>
          <p:nvPr/>
        </p:nvSpPr>
        <p:spPr>
          <a:xfrm>
            <a:off x="251520" y="1166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5FF3FC-D040-4661-83BA-A60221C052CB}"/>
              </a:ext>
            </a:extLst>
          </p:cNvPr>
          <p:cNvSpPr/>
          <p:nvPr/>
        </p:nvSpPr>
        <p:spPr>
          <a:xfrm>
            <a:off x="211928" y="149826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EnsureUnique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*value_;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B1ED6-7FF3-40A8-94F6-AF901A6F6F21}"/>
              </a:ext>
            </a:extLst>
          </p:cNvPr>
          <p:cNvSpPr/>
          <p:nvPr/>
        </p:nvSpPr>
        <p:spPr>
          <a:xfrm>
            <a:off x="244482" y="5013176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4B4B34-2EFE-4FB0-86A3-E1C6185FC48E}"/>
              </a:ext>
            </a:extLst>
          </p:cNvPr>
          <p:cNvSpPr/>
          <p:nvPr/>
        </p:nvSpPr>
        <p:spPr>
          <a:xfrm>
            <a:off x="1187624" y="148478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data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Hi"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*s1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*s2;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C42CEA-2E96-4C8B-8E4C-0DE4E85D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выведет эта программа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2C027-204A-4F31-A0FB-C082DC734905}"/>
              </a:ext>
            </a:extLst>
          </p:cNvPr>
          <p:cNvSpPr/>
          <p:nvPr/>
        </p:nvSpPr>
        <p:spPr>
          <a:xfrm>
            <a:off x="251520" y="4581128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800000"/>
                </a:solidFill>
                <a:latin typeface="Consolas" panose="020B0609020204030204" pitchFamily="49" charset="0"/>
              </a:rPr>
              <a:t>Hello Hi</a:t>
            </a:r>
            <a:endParaRPr lang="de-DE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800000"/>
                </a:solidFill>
                <a:latin typeface="Consolas" panose="020B0609020204030204" pitchFamily="49" charset="0"/>
              </a:rPr>
              <a:t>Hello </a:t>
            </a:r>
            <a:r>
              <a:rPr lang="de-DE" sz="3200" dirty="0" err="1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endParaRPr lang="de-DE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800000"/>
                </a:solidFill>
                <a:latin typeface="Consolas" panose="020B0609020204030204" pitchFamily="49" charset="0"/>
              </a:rPr>
              <a:t>Hi Hello</a:t>
            </a:r>
            <a:endParaRPr lang="de-DE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800000"/>
                </a:solidFill>
                <a:latin typeface="Consolas" panose="020B0609020204030204" pitchFamily="49" charset="0"/>
              </a:rPr>
              <a:t>Hi </a:t>
            </a:r>
            <a:r>
              <a:rPr lang="de-DE" sz="3200" dirty="0" err="1">
                <a:solidFill>
                  <a:srgbClr val="800000"/>
                </a:solidFill>
                <a:latin typeface="Consolas" panose="020B0609020204030204" pitchFamily="49" charset="0"/>
              </a:rPr>
              <a:t>Hi</a:t>
            </a:r>
            <a:endParaRPr lang="de-DE" sz="3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94A33-D5E7-4E1F-87F9-E34451DCD481}"/>
              </a:ext>
            </a:extLst>
          </p:cNvPr>
          <p:cNvSpPr/>
          <p:nvPr/>
        </p:nvSpPr>
        <p:spPr>
          <a:xfrm>
            <a:off x="640854" y="6067167"/>
            <a:ext cx="1728192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614B4-7CAB-4098-96AA-57486B62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293096"/>
            <a:ext cx="4147170" cy="22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4943C1-FF21-4635-8378-11CE17E69BD8}"/>
              </a:ext>
            </a:extLst>
          </p:cNvPr>
          <p:cNvSpPr/>
          <p:nvPr/>
        </p:nvSpPr>
        <p:spPr>
          <a:xfrm>
            <a:off x="53752" y="9239"/>
            <a:ext cx="797463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Прокси-объект объявлен в приватной области. Поэтому его нельзя создать снаружи класса.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: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value_ptr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_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{ }</a:t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Прокси-объект нельзя копировать и присваивать.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У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ссылок операции разыменования нет.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=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А у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rvalue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ссылок разыменование есть.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[[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value_ptr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Операции -&gt; у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ссылок нет.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operator-&gt;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=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У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rvalue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ссылок операция -&gt; есть.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operator-&gt;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value_ptr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Value*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value_ptr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[[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EnsureUnique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 прокси-объект для модификации данных.</a:t>
            </a:r>
            <a:endParaRPr lang="ru-RU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WriteProxy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41347-3279-4B14-AF27-C8EEDB79ADD6}"/>
              </a:ext>
            </a:extLst>
          </p:cNvPr>
          <p:cNvSpPr/>
          <p:nvPr/>
        </p:nvSpPr>
        <p:spPr>
          <a:xfrm>
            <a:off x="5765350" y="4509120"/>
            <a:ext cx="3312368" cy="1200329"/>
          </a:xfrm>
          <a:prstGeom prst="rect">
            <a:avLst/>
          </a:prstGeom>
          <a:ln>
            <a:solidFill>
              <a:srgbClr val="ED037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::string&gt; s2;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компиляции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b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"!!!"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5457DD-7AFD-46A5-9A8A-6ECA27F2B795}"/>
              </a:ext>
            </a:extLst>
          </p:cNvPr>
          <p:cNvSpPr/>
          <p:nvPr/>
        </p:nvSpPr>
        <p:spPr>
          <a:xfrm>
            <a:off x="0" y="836712"/>
            <a:ext cx="9252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s2{s1};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Чтобы изменить значение, нужно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разыменовать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результат вызова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Write().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+=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Можно вызывать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неконстантные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методы, используя -&gt;.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666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16818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conditional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&amp;&amp;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is_copy_constructible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заместитель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объект, создание которого сопряжено с большими затратами</a:t>
            </a:r>
          </a:p>
          <a:p>
            <a:pPr lvl="1"/>
            <a:r>
              <a:rPr lang="ru-RU" dirty="0"/>
              <a:t>Создание часто откладывается до момента непосредственного использования</a:t>
            </a:r>
          </a:p>
          <a:p>
            <a:r>
              <a:rPr lang="ru-RU" dirty="0"/>
              <a:t>Заместитель выполняет функции суррогатного представителя объекта до и во время его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17616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446" y="0"/>
            <a:ext cx="917944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operator-&gt;()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&amp;&amp;... 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)...))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avoid duplicate object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generate copy, but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11 don't allow this, implement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gcc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operator*()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operator-&gt;()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operator--(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01295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 1)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44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6672"/>
            <a:ext cx="4176464" cy="5906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21" y="3212976"/>
            <a:ext cx="1183798" cy="1625120"/>
          </a:xfrm>
          <a:prstGeom prst="rect">
            <a:avLst/>
          </a:prstGeom>
        </p:spPr>
      </p:pic>
      <p:pic>
        <p:nvPicPr>
          <p:cNvPr id="1026" name="Picture 2" descr="http://preloaders.net/preloaders/712/Floating%20ray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65" y="3137757"/>
            <a:ext cx="808854" cy="8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630" y="3426613"/>
            <a:ext cx="438723" cy="273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t="5190" b="3963"/>
          <a:stretch/>
        </p:blipFill>
        <p:spPr>
          <a:xfrm>
            <a:off x="3131840" y="2735472"/>
            <a:ext cx="2736302" cy="1656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878848"/>
            <a:ext cx="3312368" cy="1813864"/>
          </a:xfrm>
          <a:prstGeom prst="rect">
            <a:avLst/>
          </a:prstGeom>
          <a:solidFill>
            <a:srgbClr val="DFEE4C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08855 -0.06643 C 0.1073 -0.08125 0.13507 -0.08888 0.16407 -0.08888 C 0.19705 -0.08888 0.22344 -0.08125 0.24219 -0.06643 L 0.33091 -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1 -4.81481E-6 L 0.24219 0.03727 C 0.22292 0.04584 0.19532 0.0507 0.16615 0.0507 C 0.13351 0.0507 0.1073 0.04584 0.08802 0.03727 L 0.00018 -4.81481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5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21" y="1846466"/>
            <a:ext cx="5542620" cy="460687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</a:t>
            </a:r>
            <a:r>
              <a:rPr lang="en-US" dirty="0" err="1"/>
              <a:t>CImageProxy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62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4648" y="2241352"/>
            <a:ext cx="441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width(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height(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width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height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2241352"/>
            <a:ext cx="4392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/*data*/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Декодируем изображение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an image\n"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Прочие данные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1041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 изображения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694407"/>
            <a:ext cx="82296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Выполняет загрузку URL-а. Уведомляет об окончании загрузки, вызывая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&gt;&amp;&amp;)&gt;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"Loading image from URL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::binary);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::end);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strm.tellg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::beg);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&gt;(size));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(size &gt; 0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reinterpret_cast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()), size))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26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3fce91ce49d142213e7bd81337227e9db91567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6924</TotalTime>
  <Words>5937</Words>
  <Application>Microsoft Office PowerPoint</Application>
  <PresentationFormat>On-screen Show (4:3)</PresentationFormat>
  <Paragraphs>762</Paragraphs>
  <Slides>52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Заместитель (Proxy)</vt:lpstr>
      <vt:lpstr>Паттерн «Заместитель»</vt:lpstr>
      <vt:lpstr>Структура паттерна</vt:lpstr>
      <vt:lpstr>Применимость</vt:lpstr>
      <vt:lpstr>Виртуальный заместитель</vt:lpstr>
      <vt:lpstr>PowerPoint Presentation</vt:lpstr>
      <vt:lpstr>Виртуальный заместитель CImageProxy</vt:lpstr>
      <vt:lpstr>Реальное изображение</vt:lpstr>
      <vt:lpstr>Загрузчик изображения</vt:lpstr>
      <vt:lpstr>PowerPoint Presentation</vt:lpstr>
      <vt:lpstr>PowerPoint Presentation</vt:lpstr>
      <vt:lpstr>PowerPoint Presentation</vt:lpstr>
      <vt:lpstr>Виртуальный заместитель в действии</vt:lpstr>
      <vt:lpstr>Удаленный заместитель</vt:lpstr>
      <vt:lpstr>Опять утки</vt:lpstr>
      <vt:lpstr>PowerPoint Presentation</vt:lpstr>
      <vt:lpstr>Задача – удаленное управление утками</vt:lpstr>
      <vt:lpstr>Диаграмма классов</vt:lpstr>
      <vt:lpstr>Канал для обмена данными между процессами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Прочие варианты использования</vt:lpstr>
      <vt:lpstr>Оптимизация Copy-on-write</vt:lpstr>
      <vt:lpstr>Copy-on-write в действии</vt:lpstr>
      <vt:lpstr>Copy on Write Proxy</vt:lpstr>
      <vt:lpstr>Применение Copy on Write в графическом редакторе</vt:lpstr>
      <vt:lpstr>Растровый графический редактор</vt:lpstr>
      <vt:lpstr>Растровое изображение</vt:lpstr>
      <vt:lpstr>Отмена и повтор действий</vt:lpstr>
      <vt:lpstr>Изображение в виде тайлов</vt:lpstr>
      <vt:lpstr>Изображеине размером, не кратным размеру тайла</vt:lpstr>
      <vt:lpstr>Изображение со сплошной заливкой</vt:lpstr>
      <vt:lpstr>PowerPoint Presentation</vt:lpstr>
      <vt:lpstr>PowerPoint Presentation</vt:lpstr>
      <vt:lpstr>PowerPoint Presentation</vt:lpstr>
      <vt:lpstr>Пишем CoW-обёртку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Что выведет эта программа?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622</cp:revision>
  <dcterms:created xsi:type="dcterms:W3CDTF">2016-02-02T19:36:42Z</dcterms:created>
  <dcterms:modified xsi:type="dcterms:W3CDTF">2023-11-17T16:12:52Z</dcterms:modified>
</cp:coreProperties>
</file>