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sldIdLst>
    <p:sldId id="286" r:id="rId2"/>
    <p:sldId id="287" r:id="rId3"/>
    <p:sldId id="288" r:id="rId4"/>
    <p:sldId id="289" r:id="rId5"/>
    <p:sldId id="306" r:id="rId6"/>
    <p:sldId id="307" r:id="rId7"/>
    <p:sldId id="308" r:id="rId8"/>
    <p:sldId id="320" r:id="rId9"/>
    <p:sldId id="291" r:id="rId10"/>
    <p:sldId id="321" r:id="rId11"/>
    <p:sldId id="322" r:id="rId12"/>
    <p:sldId id="323" r:id="rId13"/>
    <p:sldId id="293" r:id="rId14"/>
    <p:sldId id="303" r:id="rId15"/>
    <p:sldId id="304" r:id="rId16"/>
    <p:sldId id="294" r:id="rId17"/>
    <p:sldId id="295" r:id="rId18"/>
    <p:sldId id="300" r:id="rId19"/>
    <p:sldId id="301" r:id="rId20"/>
    <p:sldId id="299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</p:sldIdLst>
  <p:sldSz cx="9144000" cy="6858000" type="screen4x3"/>
  <p:notesSz cx="6858000" cy="9144000"/>
  <p:custDataLst>
    <p:tags r:id="rId6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36" autoAdjust="0"/>
    <p:restoredTop sz="94660"/>
  </p:normalViewPr>
  <p:slideViewPr>
    <p:cSldViewPr>
      <p:cViewPr>
        <p:scale>
          <a:sx n="66" d="100"/>
          <a:sy n="66" d="100"/>
        </p:scale>
        <p:origin x="61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/>
            <a:t>ios_base</a:t>
          </a:r>
          <a:r>
            <a:rPr lang="en-US" dirty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4515910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4010406" y="200099"/>
              </a:lnTo>
              <a:lnTo>
                <a:pt x="4010406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7292345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233971" y="200099"/>
              </a:lnTo>
              <a:lnTo>
                <a:pt x="1233971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7246625" y="2461985"/>
          <a:ext cx="91440" cy="293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6058374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1233971" y="0"/>
              </a:moveTo>
              <a:lnTo>
                <a:pt x="1233971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4515910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2776435" y="200099"/>
              </a:lnTo>
              <a:lnTo>
                <a:pt x="2776435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4515910" y="1527252"/>
          <a:ext cx="925478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925478" y="200099"/>
              </a:lnTo>
              <a:lnTo>
                <a:pt x="925478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4207417" y="1527252"/>
          <a:ext cx="308492" cy="293629"/>
        </a:xfrm>
        <a:custGeom>
          <a:avLst/>
          <a:gdLst/>
          <a:ahLst/>
          <a:cxnLst/>
          <a:rect l="0" t="0" r="0" b="0"/>
          <a:pathLst>
            <a:path>
              <a:moveTo>
                <a:pt x="308492" y="0"/>
              </a:moveTo>
              <a:lnTo>
                <a:pt x="308492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2973446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850956" y="200099"/>
              </a:lnTo>
              <a:lnTo>
                <a:pt x="1850956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2973446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616985" y="200099"/>
              </a:lnTo>
              <a:lnTo>
                <a:pt x="616985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356460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616985" y="0"/>
              </a:moveTo>
              <a:lnTo>
                <a:pt x="61698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122489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1850956" y="0"/>
              </a:moveTo>
              <a:lnTo>
                <a:pt x="185095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2973446" y="1527252"/>
          <a:ext cx="1542463" cy="293629"/>
        </a:xfrm>
        <a:custGeom>
          <a:avLst/>
          <a:gdLst/>
          <a:ahLst/>
          <a:cxnLst/>
          <a:rect l="0" t="0" r="0" b="0"/>
          <a:pathLst>
            <a:path>
              <a:moveTo>
                <a:pt x="1542463" y="0"/>
              </a:moveTo>
              <a:lnTo>
                <a:pt x="1542463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1739475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2776435" y="0"/>
              </a:moveTo>
              <a:lnTo>
                <a:pt x="277643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505504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4010406" y="0"/>
              </a:moveTo>
              <a:lnTo>
                <a:pt x="401040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011104" y="886148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4123283" y="992718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0000"/>
              </a:solidFill>
            </a:rPr>
            <a:t>exception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4142060" y="1011495"/>
        <a:ext cx="972058" cy="603550"/>
      </dsp:txXfrm>
    </dsp:sp>
    <dsp:sp modelId="{C7A5C130-C500-4D5B-B87B-C13293C06B18}">
      <dsp:nvSpPr>
        <dsp:cNvPr id="0" name=""/>
        <dsp:cNvSpPr/>
      </dsp:nvSpPr>
      <dsp:spPr>
        <a:xfrm>
          <a:off x="697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12876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ios_base</a:t>
          </a:r>
          <a:r>
            <a:rPr lang="en-US" sz="900" kern="1200" dirty="0"/>
            <a:t>::failure</a:t>
          </a:r>
          <a:endParaRPr lang="ru-RU" sz="900" kern="1200" dirty="0"/>
        </a:p>
      </dsp:txBody>
      <dsp:txXfrm>
        <a:off x="131653" y="1946228"/>
        <a:ext cx="972058" cy="603550"/>
      </dsp:txXfrm>
    </dsp:sp>
    <dsp:sp modelId="{22BD0722-0B72-42E0-8330-B4C3CEEB5001}">
      <dsp:nvSpPr>
        <dsp:cNvPr id="0" name=""/>
        <dsp:cNvSpPr/>
      </dsp:nvSpPr>
      <dsp:spPr>
        <a:xfrm>
          <a:off x="1234668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34684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bad_typeid</a:t>
          </a:r>
          <a:endParaRPr lang="ru-RU" sz="900" kern="1200" dirty="0"/>
        </a:p>
      </dsp:txBody>
      <dsp:txXfrm>
        <a:off x="1365625" y="1946228"/>
        <a:ext cx="972058" cy="603550"/>
      </dsp:txXfrm>
    </dsp:sp>
    <dsp:sp modelId="{2F11B5FF-7555-4546-A79B-A6E4923430BD}">
      <dsp:nvSpPr>
        <dsp:cNvPr id="0" name=""/>
        <dsp:cNvSpPr/>
      </dsp:nvSpPr>
      <dsp:spPr>
        <a:xfrm>
          <a:off x="246864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258081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FF0000"/>
              </a:solidFill>
            </a:rPr>
            <a:t>logic_error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2599596" y="1946228"/>
        <a:ext cx="972058" cy="603550"/>
      </dsp:txXfrm>
    </dsp:sp>
    <dsp:sp modelId="{91F28EF6-A702-405D-9330-610A7233FC3D}">
      <dsp:nvSpPr>
        <dsp:cNvPr id="0" name=""/>
        <dsp:cNvSpPr/>
      </dsp:nvSpPr>
      <dsp:spPr>
        <a:xfrm>
          <a:off x="617683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729862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invalid_argument</a:t>
          </a:r>
          <a:endParaRPr lang="ru-RU" sz="900" kern="1200"/>
        </a:p>
      </dsp:txBody>
      <dsp:txXfrm>
        <a:off x="748639" y="2880961"/>
        <a:ext cx="972058" cy="603550"/>
      </dsp:txXfrm>
    </dsp:sp>
    <dsp:sp modelId="{2C342227-5416-41B1-A4C2-0C0A975393E3}">
      <dsp:nvSpPr>
        <dsp:cNvPr id="0" name=""/>
        <dsp:cNvSpPr/>
      </dsp:nvSpPr>
      <dsp:spPr>
        <a:xfrm>
          <a:off x="1851654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1963833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out_of_range</a:t>
          </a:r>
          <a:endParaRPr lang="ru-RU" sz="900" kern="1200"/>
        </a:p>
      </dsp:txBody>
      <dsp:txXfrm>
        <a:off x="1982610" y="2880961"/>
        <a:ext cx="972058" cy="603550"/>
      </dsp:txXfrm>
    </dsp:sp>
    <dsp:sp modelId="{73A01E18-7F91-4C9E-BC4B-B0885DBDA959}">
      <dsp:nvSpPr>
        <dsp:cNvPr id="0" name=""/>
        <dsp:cNvSpPr/>
      </dsp:nvSpPr>
      <dsp:spPr>
        <a:xfrm>
          <a:off x="3085625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197804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length_error</a:t>
          </a:r>
          <a:endParaRPr lang="ru-RU" sz="900" kern="1200"/>
        </a:p>
      </dsp:txBody>
      <dsp:txXfrm>
        <a:off x="3216581" y="2880961"/>
        <a:ext cx="972058" cy="603550"/>
      </dsp:txXfrm>
    </dsp:sp>
    <dsp:sp modelId="{56F8BE59-2822-4F06-9597-5F91002399D0}">
      <dsp:nvSpPr>
        <dsp:cNvPr id="0" name=""/>
        <dsp:cNvSpPr/>
      </dsp:nvSpPr>
      <dsp:spPr>
        <a:xfrm>
          <a:off x="4319596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4431776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domain_error</a:t>
          </a:r>
          <a:endParaRPr lang="ru-RU" sz="900" kern="1200"/>
        </a:p>
      </dsp:txBody>
      <dsp:txXfrm>
        <a:off x="4450553" y="2880961"/>
        <a:ext cx="972058" cy="603550"/>
      </dsp:txXfrm>
    </dsp:sp>
    <dsp:sp modelId="{EBF8A63C-93C7-4A42-8939-B78EA508637D}">
      <dsp:nvSpPr>
        <dsp:cNvPr id="0" name=""/>
        <dsp:cNvSpPr/>
      </dsp:nvSpPr>
      <dsp:spPr>
        <a:xfrm>
          <a:off x="3702611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3814790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chemeClr val="tx1"/>
              </a:solidFill>
            </a:rPr>
            <a:t>bad_exception</a:t>
          </a:r>
          <a:endParaRPr lang="ru-RU" sz="900" kern="1200" dirty="0">
            <a:solidFill>
              <a:schemeClr val="tx1"/>
            </a:solidFill>
          </a:endParaRPr>
        </a:p>
      </dsp:txBody>
      <dsp:txXfrm>
        <a:off x="3833567" y="1946228"/>
        <a:ext cx="972058" cy="603550"/>
      </dsp:txXfrm>
    </dsp:sp>
    <dsp:sp modelId="{9BB83F59-11B3-4746-97DB-495D832256C1}">
      <dsp:nvSpPr>
        <dsp:cNvPr id="0" name=""/>
        <dsp:cNvSpPr/>
      </dsp:nvSpPr>
      <dsp:spPr>
        <a:xfrm>
          <a:off x="4936582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5048761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FF0000"/>
              </a:solidFill>
            </a:rPr>
            <a:t>bad_alloc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5067538" y="1946228"/>
        <a:ext cx="972058" cy="603550"/>
      </dsp:txXfrm>
    </dsp:sp>
    <dsp:sp modelId="{9A182B59-659E-438A-AA5B-3A6952C28F25}">
      <dsp:nvSpPr>
        <dsp:cNvPr id="0" name=""/>
        <dsp:cNvSpPr/>
      </dsp:nvSpPr>
      <dsp:spPr>
        <a:xfrm>
          <a:off x="6787539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689971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FF0000"/>
              </a:solidFill>
            </a:rPr>
            <a:t>runtime_error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6918495" y="1946228"/>
        <a:ext cx="972058" cy="603550"/>
      </dsp:txXfrm>
    </dsp:sp>
    <dsp:sp modelId="{30F363D5-6A69-4831-836E-177A846ABBE2}">
      <dsp:nvSpPr>
        <dsp:cNvPr id="0" name=""/>
        <dsp:cNvSpPr/>
      </dsp:nvSpPr>
      <dsp:spPr>
        <a:xfrm>
          <a:off x="5553567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5665747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overflow_error</a:t>
          </a:r>
          <a:endParaRPr lang="ru-RU" sz="900" kern="1200" dirty="0"/>
        </a:p>
      </dsp:txBody>
      <dsp:txXfrm>
        <a:off x="5684524" y="2880961"/>
        <a:ext cx="972058" cy="603550"/>
      </dsp:txXfrm>
    </dsp:sp>
    <dsp:sp modelId="{C5345F1C-226A-4973-B272-787412EEF783}">
      <dsp:nvSpPr>
        <dsp:cNvPr id="0" name=""/>
        <dsp:cNvSpPr/>
      </dsp:nvSpPr>
      <dsp:spPr>
        <a:xfrm>
          <a:off x="6787539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6899718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range_error</a:t>
          </a:r>
          <a:endParaRPr lang="ru-RU" sz="900" kern="1200" dirty="0"/>
        </a:p>
      </dsp:txBody>
      <dsp:txXfrm>
        <a:off x="6918495" y="2880961"/>
        <a:ext cx="972058" cy="603550"/>
      </dsp:txXfrm>
    </dsp:sp>
    <dsp:sp modelId="{F7FDDE19-2B44-4258-8BF4-FB8AA10DBFD8}">
      <dsp:nvSpPr>
        <dsp:cNvPr id="0" name=""/>
        <dsp:cNvSpPr/>
      </dsp:nvSpPr>
      <dsp:spPr>
        <a:xfrm>
          <a:off x="8021510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8133689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underflow_error</a:t>
          </a:r>
          <a:endParaRPr lang="ru-RU" sz="900" kern="1200" dirty="0"/>
        </a:p>
      </dsp:txBody>
      <dsp:txXfrm>
        <a:off x="8152466" y="2880961"/>
        <a:ext cx="972058" cy="603550"/>
      </dsp:txXfrm>
    </dsp:sp>
    <dsp:sp modelId="{A602CB2D-F69C-4C23-AB12-CB84550207AE}">
      <dsp:nvSpPr>
        <dsp:cNvPr id="0" name=""/>
        <dsp:cNvSpPr/>
      </dsp:nvSpPr>
      <dsp:spPr>
        <a:xfrm>
          <a:off x="802151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813368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FF0000"/>
              </a:solidFill>
            </a:rPr>
            <a:t>bad_cast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8152466" y="1946228"/>
        <a:ext cx="972058" cy="60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6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14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_Acquisition_Is_Initializ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Исключительные ситуации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Выбрасывание и перехват исключений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Исключения всегда выбрасываются «по значению»</a:t>
            </a:r>
          </a:p>
          <a:p>
            <a:pPr lvl="1"/>
            <a:r>
              <a:rPr lang="ru-RU" dirty="0"/>
              <a:t>У классов исключений должен быть доступен конструктор копирования</a:t>
            </a:r>
          </a:p>
          <a:p>
            <a:r>
              <a:rPr lang="ru-RU" dirty="0"/>
              <a:t>Перехват исключений должен происходить по ссылке</a:t>
            </a:r>
            <a:endParaRPr lang="en-US" dirty="0"/>
          </a:p>
          <a:p>
            <a:pPr lvl="1"/>
            <a:r>
              <a:rPr lang="ru-RU" dirty="0"/>
              <a:t>В случае перехвата базового класса исключения по значению может произойти «урезание» информации об исключении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 exception: " 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7710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override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exception: "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error("</a:t>
            </a:r>
            <a:r>
              <a:rPr lang="en-US" sz="1400" b="1" dirty="0" err="1">
                <a:latin typeface="Courier New" pitchFamily="49" charset="0"/>
              </a:rPr>
              <a:t>SomeInfo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error.PrintInfo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Выброшенное исключение типа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CDerived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превратится в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CBase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catch 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 exception: " 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 override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exception: "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error("</a:t>
            </a:r>
            <a:r>
              <a:rPr lang="en-US" sz="1400" b="1" dirty="0" err="1">
                <a:latin typeface="Courier New" pitchFamily="49" charset="0"/>
              </a:rPr>
              <a:t>SomeInfo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error.PrintInfo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catch 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 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endParaRPr lang="en-US" sz="1400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Эта особенность идиоматична для </a:t>
            </a:r>
            <a:r>
              <a:rPr lang="en-US" sz="2400" dirty="0"/>
              <a:t>C++</a:t>
            </a:r>
            <a:r>
              <a:rPr lang="ru-RU" sz="2400" dirty="0"/>
              <a:t>, в котором классы – являются</a:t>
            </a:r>
            <a:r>
              <a:rPr lang="en-US" sz="2400" dirty="0"/>
              <a:t> value-</a:t>
            </a:r>
            <a:r>
              <a:rPr lang="ru-RU" sz="2400" dirty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/>
              <a:t>В языках типа </a:t>
            </a:r>
            <a:r>
              <a:rPr lang="en-US" sz="2200" dirty="0"/>
              <a:t>Java, C#</a:t>
            </a:r>
            <a:r>
              <a:rPr lang="ru-RU" sz="2200" dirty="0"/>
              <a:t>, где классы являются </a:t>
            </a:r>
            <a:r>
              <a:rPr lang="en-US" sz="2200" dirty="0"/>
              <a:t>reference-</a:t>
            </a:r>
            <a:r>
              <a:rPr lang="ru-RU" sz="2200" dirty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 const&amp; 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Стандартные классы исключений библиотеки </a:t>
            </a:r>
            <a:r>
              <a:rPr lang="en-US" dirty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классы исключений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exception</a:t>
            </a:r>
            <a:r>
              <a:rPr lang="en-US" dirty="0"/>
              <a:t> – </a:t>
            </a:r>
            <a:r>
              <a:rPr lang="ru-RU" dirty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/>
              <a:t>logic_error</a:t>
            </a:r>
            <a:r>
              <a:rPr lang="en-US" dirty="0"/>
              <a:t> – </a:t>
            </a:r>
            <a:r>
              <a:rPr lang="ru-RU" dirty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/>
              <a:t>runtime_error</a:t>
            </a:r>
            <a:r>
              <a:rPr lang="en-US" dirty="0"/>
              <a:t> – </a:t>
            </a:r>
            <a:r>
              <a:rPr lang="ru-RU" dirty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/>
              <a:t>bad_alloc</a:t>
            </a:r>
            <a:r>
              <a:rPr lang="en-US" dirty="0"/>
              <a:t> – </a:t>
            </a:r>
            <a:r>
              <a:rPr lang="ru-RU" dirty="0"/>
              <a:t>ошибка выделения памяти</a:t>
            </a:r>
          </a:p>
          <a:p>
            <a:r>
              <a:rPr lang="en-US" b="1" dirty="0" err="1"/>
              <a:t>bad_cast</a:t>
            </a:r>
            <a:r>
              <a:rPr lang="en-US" dirty="0"/>
              <a:t> – </a:t>
            </a:r>
            <a:r>
              <a:rPr lang="ru-RU" dirty="0"/>
              <a:t>ошибка приведения типа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sz="2400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исключений</a:t>
            </a:r>
            <a:endParaRPr lang="en-US" sz="2800" dirty="0"/>
          </a:p>
          <a:p>
            <a:r>
              <a:rPr lang="ru-RU" sz="2800" dirty="0"/>
              <a:t>Отделение кода обработки ошибок от кода, выполняющего «полезную» работу</a:t>
            </a:r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sz="2400" dirty="0"/>
              <a:t>имя файла и номер строки, сообщение об ошибке</a:t>
            </a:r>
            <a:r>
              <a:rPr lang="ru-RU" dirty="0"/>
              <a:t>, код системной ошибки и т.п.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функции или метода класса</a:t>
            </a:r>
          </a:p>
          <a:p>
            <a:r>
              <a:rPr lang="ru-RU" dirty="0"/>
              <a:t>Увеличение размеров машинного кода и некоторое снижение его быстродействия</a:t>
            </a:r>
          </a:p>
          <a:p>
            <a:r>
              <a:rPr lang="ru-RU" dirty="0"/>
              <a:t>Необходимость разработки кода, </a:t>
            </a:r>
            <a:r>
              <a:rPr lang="ru-RU" b="1" dirty="0"/>
              <a:t>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Выброс исключения 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/>
              <a:t>Деструктор для такого объекта вызван не будет</a:t>
            </a:r>
          </a:p>
          <a:p>
            <a:pPr lvl="1"/>
            <a:r>
              <a:rPr lang="ru-RU" dirty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2"/>
            <a:r>
              <a:rPr lang="ru-RU" dirty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2"/>
            <a:r>
              <a:rPr lang="ru-RU" dirty="0"/>
              <a:t>Порядок вызова деструкторов – обратный порядку вызова конструкторов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"A::~A("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B(std::string const&amp; name, 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delete []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"B::~B("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 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catch (std::</a:t>
            </a:r>
            <a:r>
              <a:rPr lang="en-US" sz="1200" b="1" dirty="0" err="1">
                <a:latin typeface="Courier New" pitchFamily="49" charset="0"/>
              </a:rPr>
              <a:t>bad_alloc</a:t>
            </a:r>
            <a:r>
              <a:rPr lang="en-US" sz="1200" b="1" dirty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"Error: " &lt;&lt; </a:t>
            </a:r>
            <a:r>
              <a:rPr lang="en-US" sz="1200" b="1" dirty="0" err="1">
                <a:latin typeface="Courier New" pitchFamily="49" charset="0"/>
              </a:rPr>
              <a:t>e.what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00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00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8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14876" y="542926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6715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Нехватка памяти и выброс исключения</a:t>
            </a:r>
            <a:r>
              <a:rPr lang="en-US" sz="1600" dirty="0"/>
              <a:t> std::</a:t>
            </a:r>
            <a:r>
              <a:rPr lang="en-US" sz="1600" dirty="0" err="1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Выброс исключений в деструкторе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/>
              <a:t>Исключение не должно выйти за пределы тела деструктора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выброс исключения в деструкторе может привести к аварийному завершению работы программы, если выброс происходит во время раскрутки стека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Safe</a:t>
            </a:r>
            <a:r>
              <a:rPr lang="ru-RU" dirty="0"/>
              <a:t> </a:t>
            </a:r>
            <a:r>
              <a:rPr lang="en-US" dirty="0"/>
              <a:t>Programming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кода, безопасного к возникновению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Гарантии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  <a:p>
            <a:r>
              <a:rPr lang="ru-RU" dirty="0"/>
              <a:t>Минимальный уровень безопасности</a:t>
            </a:r>
          </a:p>
          <a:p>
            <a:r>
              <a:rPr lang="ru-RU" dirty="0"/>
              <a:t>Базовый уровень безопасности</a:t>
            </a:r>
          </a:p>
          <a:p>
            <a:r>
              <a:rPr lang="ru-RU" dirty="0"/>
              <a:t>Сильный уровень безопасности</a:t>
            </a:r>
          </a:p>
          <a:p>
            <a:r>
              <a:rPr lang="ru-RU" dirty="0"/>
              <a:t>Гарантия отсутствия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Отсутствие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отсутствии прочих ошибок программа работает корректно только при отсутствии исключений</a:t>
            </a:r>
          </a:p>
          <a:p>
            <a:r>
              <a:rPr lang="ru-RU" dirty="0"/>
              <a:t>При выбросе исключений всё плохо</a:t>
            </a:r>
          </a:p>
          <a:p>
            <a:pPr lvl="1"/>
            <a:r>
              <a:rPr lang="en-US" dirty="0"/>
              <a:t>Undefined Behavior</a:t>
            </a:r>
          </a:p>
          <a:p>
            <a:pPr lvl="1"/>
            <a:r>
              <a:rPr lang="ru-RU" dirty="0"/>
              <a:t>Утечки памяти и других ресурсов</a:t>
            </a:r>
          </a:p>
          <a:p>
            <a:pPr lvl="1"/>
            <a:r>
              <a:rPr lang="ru-RU" dirty="0"/>
              <a:t>Аварийное завершение программы</a:t>
            </a:r>
          </a:p>
          <a:p>
            <a:r>
              <a:rPr lang="ru-RU" dirty="0"/>
              <a:t>Самый худший уровень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Минимальный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гарантируется:</a:t>
            </a:r>
          </a:p>
          <a:p>
            <a:pPr lvl="1"/>
            <a:r>
              <a:rPr lang="ru-RU" dirty="0"/>
              <a:t>Отсутствие утечек памяти и </a:t>
            </a:r>
            <a:r>
              <a:rPr lang="en-US" dirty="0"/>
              <a:t>Undefined Behavior</a:t>
            </a:r>
          </a:p>
          <a:p>
            <a:pPr lvl="1"/>
            <a:r>
              <a:rPr lang="ru-RU" dirty="0"/>
              <a:t>Возможность безопасного разрушения объектов</a:t>
            </a:r>
          </a:p>
          <a:p>
            <a:r>
              <a:rPr lang="ru-RU" dirty="0"/>
              <a:t>Какие проблемы остаются</a:t>
            </a:r>
          </a:p>
          <a:p>
            <a:pPr lvl="1"/>
            <a:r>
              <a:rPr lang="ru-RU" dirty="0"/>
              <a:t>Не сохраняются </a:t>
            </a:r>
            <a:r>
              <a:rPr lang="ru-RU" b="1" dirty="0"/>
              <a:t>инварианты</a:t>
            </a:r>
            <a:r>
              <a:rPr lang="ru-RU" dirty="0"/>
              <a:t> объекта</a:t>
            </a:r>
          </a:p>
          <a:p>
            <a:pPr lvl="2"/>
            <a:r>
              <a:rPr lang="ru-RU" dirty="0"/>
              <a:t>Данные находятся в несогласованном состоянии</a:t>
            </a:r>
          </a:p>
          <a:p>
            <a:pPr lvl="2"/>
            <a:r>
              <a:rPr lang="ru-RU" dirty="0"/>
              <a:t>Единственное безопасное действие с объектом – вызов его деструктора</a:t>
            </a:r>
          </a:p>
          <a:p>
            <a:pPr lvl="2"/>
            <a:r>
              <a:rPr lang="ru-RU" dirty="0"/>
              <a:t>Объектом пользоваться нельзя</a:t>
            </a:r>
          </a:p>
        </p:txBody>
      </p:sp>
    </p:spTree>
    <p:extLst>
      <p:ext uri="{BB962C8B-B14F-4D97-AF65-F5344CB8AC3E}">
        <p14:creationId xmlns:p14="http://schemas.microsoft.com/office/powerpoint/2010/main" val="756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Базовый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минимального уровня безопасности</a:t>
            </a:r>
          </a:p>
          <a:p>
            <a:pPr lvl="1"/>
            <a:r>
              <a:rPr lang="ru-RU" dirty="0"/>
              <a:t>Сохранение инвариантов объекта</a:t>
            </a:r>
          </a:p>
          <a:p>
            <a:pPr lvl="2"/>
            <a:r>
              <a:rPr lang="ru-RU" dirty="0"/>
              <a:t>Данные находятся в согласованном, пусть даже непредсказуемом состоянии</a:t>
            </a:r>
          </a:p>
          <a:p>
            <a:r>
              <a:rPr lang="ru-RU" dirty="0"/>
              <a:t>Уже неплохо, код может считаться в некоторой степени безопасным</a:t>
            </a:r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Сильный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базового уровня безопасности</a:t>
            </a:r>
          </a:p>
          <a:p>
            <a:pPr lvl="1"/>
            <a:r>
              <a:rPr lang="ru-RU" dirty="0"/>
              <a:t>Отсутствие побочных эффектов (</a:t>
            </a:r>
            <a:r>
              <a:rPr lang="en-US" dirty="0"/>
              <a:t>commit-or-rollback)</a:t>
            </a:r>
          </a:p>
          <a:p>
            <a:pPr lvl="2"/>
            <a:r>
              <a:rPr lang="ru-RU" dirty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/>
              <a:t>Очень хорошо</a:t>
            </a:r>
          </a:p>
          <a:p>
            <a:r>
              <a:rPr lang="ru-RU" dirty="0"/>
              <a:t>Может оказаться трудоемкой операцией или потребовать изменения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Гарантия отсутствия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выполнении операции исключения не выбрасываются</a:t>
            </a:r>
          </a:p>
          <a:p>
            <a:pPr lvl="1"/>
            <a:r>
              <a:rPr lang="ru-RU" dirty="0"/>
              <a:t>Это не то же самое, что просто сделать </a:t>
            </a:r>
            <a:r>
              <a:rPr lang="en-US" dirty="0"/>
              <a:t>try…catch </a:t>
            </a:r>
            <a:r>
              <a:rPr lang="ru-RU" dirty="0"/>
              <a:t>внутри операции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деструкторы никогда не должны выбрасывать исключений</a:t>
            </a:r>
          </a:p>
          <a:p>
            <a:pPr lvl="1"/>
            <a:r>
              <a:rPr lang="ru-RU" dirty="0"/>
              <a:t>Нарушение правила – аварийное завершение программы</a:t>
            </a:r>
          </a:p>
          <a:p>
            <a:r>
              <a:rPr lang="ru-RU" dirty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/>
              <a:t>Callbacks, Event Handlers</a:t>
            </a:r>
            <a:endParaRPr lang="ru-RU" dirty="0"/>
          </a:p>
          <a:p>
            <a:pPr lvl="1"/>
            <a:r>
              <a:rPr lang="ru-RU" dirty="0"/>
              <a:t>Вызовы из </a:t>
            </a:r>
            <a:r>
              <a:rPr lang="en-US" dirty="0"/>
              <a:t>third party-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выполняет загрузку содержимого файла в память и возвращает результат в виде</a:t>
            </a:r>
            <a:r>
              <a:rPr lang="en-US" dirty="0"/>
              <a:t> vector&lt;char&gt;</a:t>
            </a:r>
            <a:endParaRPr lang="ru-RU" dirty="0"/>
          </a:p>
          <a:p>
            <a:pPr lvl="1"/>
            <a:r>
              <a:rPr lang="ru-RU" dirty="0"/>
              <a:t>Имя файла передается в виде параметра функции</a:t>
            </a:r>
            <a:endParaRPr lang="en-US" dirty="0"/>
          </a:p>
          <a:p>
            <a:r>
              <a:rPr lang="ru-RU" dirty="0"/>
              <a:t>Проанализировать код функции на предмет безопасности исключений</a:t>
            </a:r>
          </a:p>
          <a:p>
            <a:r>
              <a:rPr lang="ru-RU" dirty="0"/>
              <a:t>При наличии проблем с безопасностью предложить способы их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-5417"/>
            <a:ext cx="756084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20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Ресайзим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функций используемого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кода и возможные решения проблем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Считывание пустого файла приведет к </a:t>
            </a:r>
            <a:r>
              <a:rPr lang="en-US" dirty="0"/>
              <a:t>assert-</a:t>
            </a:r>
            <a:r>
              <a:rPr lang="ru-RU" dirty="0"/>
              <a:t>у</a:t>
            </a:r>
          </a:p>
          <a:p>
            <a:pPr lvl="1"/>
            <a:r>
              <a:rPr lang="ru-RU" dirty="0"/>
              <a:t>Решение: не читать пустой файл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  <a:p>
            <a:r>
              <a:rPr lang="ru-RU" dirty="0"/>
              <a:t>Нет возможности отличить ошибку открытия файла от считывания содержимого пустого файла</a:t>
            </a:r>
            <a:endParaRPr lang="en-US" dirty="0"/>
          </a:p>
          <a:p>
            <a:pPr lvl="1"/>
            <a:r>
              <a:rPr lang="ru-RU" dirty="0"/>
              <a:t>Решение: Бросать исключение при ошибке открытия файла</a:t>
            </a:r>
          </a:p>
          <a:p>
            <a:r>
              <a:rPr lang="ru-RU" dirty="0"/>
              <a:t>При выбросе исключения </a:t>
            </a:r>
            <a:r>
              <a:rPr lang="en-US" dirty="0" err="1"/>
              <a:t>bad_alloc</a:t>
            </a:r>
            <a:r>
              <a:rPr lang="ru-RU" dirty="0"/>
              <a:t> файл не будет закрыт</a:t>
            </a:r>
          </a:p>
          <a:p>
            <a:pPr lvl="1"/>
            <a:r>
              <a:rPr lang="ru-RU" dirty="0"/>
              <a:t>Возможные решения:</a:t>
            </a:r>
          </a:p>
          <a:p>
            <a:pPr lvl="2"/>
            <a:r>
              <a:rPr lang="ru-RU" dirty="0"/>
              <a:t>Явный перехват исключения с </a:t>
            </a:r>
            <a:r>
              <a:rPr lang="ru-RU" dirty="0" err="1"/>
              <a:t>перевыбросом</a:t>
            </a:r>
            <a:r>
              <a:rPr lang="ru-RU" dirty="0"/>
              <a:t> после закрытия</a:t>
            </a:r>
          </a:p>
          <a:p>
            <a:pPr lvl="2"/>
            <a:r>
              <a:rPr lang="en-US" dirty="0"/>
              <a:t>BOOST_SCOPE_EXIT</a:t>
            </a:r>
            <a:endParaRPr lang="ru-RU" dirty="0"/>
          </a:p>
          <a:p>
            <a:pPr lvl="2"/>
            <a:r>
              <a:rPr lang="ru-RU" dirty="0"/>
              <a:t>Отказ от </a:t>
            </a:r>
            <a:r>
              <a:rPr lang="en-US" dirty="0"/>
              <a:t>FILE* </a:t>
            </a:r>
            <a:r>
              <a:rPr lang="ru-RU" dirty="0"/>
              <a:t>в пользу классов с поддержкой идиомы </a:t>
            </a:r>
            <a:r>
              <a:rPr lang="en-US" dirty="0">
                <a:hlinkClick r:id="rId3"/>
              </a:rPr>
              <a:t>RAII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8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ReadFileToVectorTryCatch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SEEK_SET);</a:t>
            </a:r>
            <a:endParaRPr lang="ru-RU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bad_alloc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ReadFileToVectorScopeExit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BOOST_SCOPE_EXIT_ALL((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&gt;&gt;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noskipws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&lt;char&gt;(file),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20688"/>
            <a:ext cx="8892480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ReadFileToVectorFast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failbit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file.tellg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 </a:t>
            </a:r>
            <a:r>
              <a:rPr lang="en-US" dirty="0" err="1"/>
              <a:t>CMyString</a:t>
            </a:r>
            <a:r>
              <a:rPr lang="ru-RU" dirty="0"/>
              <a:t>, предназначенный для хранения строк, предоставляющий следующие операции</a:t>
            </a:r>
            <a:endParaRPr lang="en-US" dirty="0"/>
          </a:p>
          <a:p>
            <a:pPr lvl="1"/>
            <a:r>
              <a:rPr lang="ru-RU" dirty="0"/>
              <a:t>Конструкторы (по умолчанию, копирования, инициализирующий </a:t>
            </a:r>
            <a:r>
              <a:rPr lang="en-US" dirty="0"/>
              <a:t>C-style </a:t>
            </a:r>
            <a:r>
              <a:rPr lang="ru-RU" dirty="0"/>
              <a:t>строкой)</a:t>
            </a:r>
          </a:p>
          <a:p>
            <a:pPr lvl="1"/>
            <a:r>
              <a:rPr lang="ru-RU" dirty="0"/>
              <a:t>Деструктор</a:t>
            </a:r>
          </a:p>
          <a:p>
            <a:pPr lvl="1"/>
            <a:r>
              <a:rPr lang="ru-RU" dirty="0"/>
              <a:t>Доступ к массиву символов строки</a:t>
            </a:r>
          </a:p>
          <a:p>
            <a:pPr lvl="1"/>
            <a:r>
              <a:rPr lang="ru-RU" dirty="0"/>
              <a:t>Оператор присваивания</a:t>
            </a:r>
          </a:p>
          <a:p>
            <a:r>
              <a:rPr lang="ru-RU" dirty="0"/>
              <a:t>Проанализировать методы класса на предмет безопасности исключений</a:t>
            </a:r>
          </a:p>
          <a:p>
            <a:r>
              <a:rPr lang="ru-RU" dirty="0"/>
              <a:t>При наличии проблем предложить способы их устранения</a:t>
            </a:r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char[1]),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(0)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= '\0';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(const 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other)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0"/>
            <a:ext cx="8100392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const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оператором =</a:t>
            </a:r>
          </a:p>
          <a:p>
            <a:pPr lvl="1"/>
            <a:r>
              <a:rPr lang="ru-RU" dirty="0"/>
              <a:t>Присваивание строки самой себе приведет к </a:t>
            </a:r>
            <a:r>
              <a:rPr lang="en-US" dirty="0"/>
              <a:t>UB</a:t>
            </a:r>
            <a:endParaRPr lang="ru-RU" dirty="0"/>
          </a:p>
          <a:p>
            <a:pPr lvl="2"/>
            <a:r>
              <a:rPr lang="ru-RU" dirty="0"/>
              <a:t>Решение: добавить проверку на </a:t>
            </a:r>
            <a:r>
              <a:rPr lang="ru-RU" dirty="0" err="1"/>
              <a:t>самоприсваивание</a:t>
            </a:r>
            <a:endParaRPr lang="ru-RU" dirty="0"/>
          </a:p>
          <a:p>
            <a:r>
              <a:rPr lang="ru-RU" dirty="0"/>
              <a:t>Выбрасывание исключения в операторе </a:t>
            </a:r>
            <a:r>
              <a:rPr lang="en-US" dirty="0"/>
              <a:t>new </a:t>
            </a:r>
            <a:r>
              <a:rPr lang="ru-RU" dirty="0"/>
              <a:t>приведет 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UB </a:t>
            </a:r>
            <a:r>
              <a:rPr lang="ru-RU" dirty="0"/>
              <a:t>при повторном вызове </a:t>
            </a:r>
            <a:r>
              <a:rPr lang="en-US" b="1" dirty="0"/>
              <a:t>delete [] </a:t>
            </a:r>
            <a:r>
              <a:rPr lang="en-US" b="1" dirty="0" err="1"/>
              <a:t>m_pChars</a:t>
            </a:r>
            <a:r>
              <a:rPr lang="en-US" b="1" dirty="0"/>
              <a:t>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764704"/>
            <a:ext cx="867645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char 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обработки ошибок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Вывод сообщения об ошибке и аварийное завершение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Поместить код ошибки в глобальную переменную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Проблемы с многопоточными приложениями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ошибке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 как возвращать нормальное значение?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Необходимо восстанавливать нормальное выполнение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Воспользоваться 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4016" y="1775713"/>
            <a:ext cx="867645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компактный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конструкторе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/>
              <a:t>Будут вызваны деструкторы базовых классов</a:t>
            </a:r>
          </a:p>
          <a:p>
            <a:pPr lvl="1"/>
            <a:r>
              <a:rPr lang="ru-RU" dirty="0"/>
              <a:t>Деструктор самого класса вызван не будет</a:t>
            </a:r>
            <a:endParaRPr lang="en-US" dirty="0"/>
          </a:p>
          <a:p>
            <a:r>
              <a:rPr lang="ru-RU" dirty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конструкторе объекта выделяется память под 2 массива</a:t>
            </a:r>
          </a:p>
          <a:p>
            <a:r>
              <a:rPr lang="ru-RU" dirty="0"/>
              <a:t>В деструкторе память, занимаемая массивами, освобождается</a:t>
            </a:r>
          </a:p>
          <a:p>
            <a:r>
              <a:rPr lang="ru-RU" dirty="0"/>
              <a:t>Проанализировать код на предмет безопасности исключений</a:t>
            </a:r>
          </a:p>
          <a:p>
            <a:r>
              <a:rPr lang="ru-RU" dirty="0"/>
              <a:t>При наличии проблем предложить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476672"/>
            <a:ext cx="748883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Утечка памяти при исключении во время</a:t>
            </a:r>
            <a:br>
              <a:rPr lang="en-US" dirty="0"/>
            </a:b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 [</a:t>
            </a:r>
            <a:r>
              <a:rPr lang="en-US" b="1" dirty="0" err="1"/>
              <a:t>numInts</a:t>
            </a:r>
            <a:r>
              <a:rPr lang="en-US" b="1" dirty="0"/>
              <a:t>]</a:t>
            </a:r>
          </a:p>
          <a:p>
            <a:pPr lvl="1"/>
            <a:r>
              <a:rPr lang="ru-RU" dirty="0"/>
              <a:t>Ранее выделенная память </a:t>
            </a:r>
            <a:r>
              <a:rPr lang="en-US" b="1" dirty="0"/>
              <a:t>new char [</a:t>
            </a:r>
            <a:r>
              <a:rPr lang="en-US" b="1" dirty="0" err="1"/>
              <a:t>numChars</a:t>
            </a:r>
            <a:r>
              <a:rPr lang="en-US" b="1" dirty="0"/>
              <a:t>]</a:t>
            </a:r>
            <a:r>
              <a:rPr lang="ru-RU" dirty="0"/>
              <a:t> не будет освобождена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Перехват исключения </a:t>
            </a:r>
            <a:r>
              <a:rPr lang="en-US" dirty="0"/>
              <a:t>c </a:t>
            </a:r>
            <a:r>
              <a:rPr lang="ru-RU" dirty="0"/>
              <a:t>освобождением памяти и дальнейшим </a:t>
            </a:r>
            <a:r>
              <a:rPr lang="ru-RU" dirty="0" err="1"/>
              <a:t>перевыбросом</a:t>
            </a:r>
            <a:r>
              <a:rPr lang="ru-RU" dirty="0"/>
              <a:t> исключения</a:t>
            </a:r>
          </a:p>
          <a:p>
            <a:pPr lvl="1"/>
            <a:r>
              <a:rPr lang="ru-RU" dirty="0"/>
              <a:t>Использование контейнеров с поддержкой идиомы </a:t>
            </a:r>
            <a:r>
              <a:rPr lang="en-US" dirty="0"/>
              <a:t>RAII</a:t>
            </a:r>
            <a:r>
              <a:rPr lang="ru-RU" dirty="0"/>
              <a:t> вместо обычных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44624"/>
            <a:ext cx="896448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class X_fixed1 : boost::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X_fixed1(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 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12" y="-27384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X_fixed2(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582341"/>
            <a:ext cx="691276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X_fixed3(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Умные указатели и </a:t>
            </a:r>
            <a:r>
              <a:rPr lang="en-US" dirty="0"/>
              <a:t>RAII </a:t>
            </a:r>
            <a:r>
              <a:rPr lang="ru-RU" dirty="0"/>
              <a:t>контейнеры – не панацея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class Stack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Item : boost::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Item(T const&amp; v,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const&amp; p)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:value(v)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(p){}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Stack(const Stack&amp;) = delete;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 Stack&amp; operator=(const Stack&amp;) = delete;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return 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Встроенное в язык </a:t>
            </a:r>
            <a:r>
              <a:rPr lang="en-US" sz="2800" dirty="0"/>
              <a:t>C++</a:t>
            </a:r>
            <a:r>
              <a:rPr lang="ru-RU" sz="2800" dirty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Исключения позволяют программе обработать внештатную ситуацию </a:t>
            </a:r>
            <a:r>
              <a:rPr lang="ru-RU" b="1" dirty="0"/>
              <a:t>на более высоком уровне</a:t>
            </a:r>
            <a:r>
              <a:rPr lang="ru-RU" dirty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712968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make_shared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&lt;Item&gt;(value,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T result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Выброс исключения при возврате копии временной переменной в методе </a:t>
            </a:r>
            <a:r>
              <a:rPr lang="en-US" b="1" dirty="0"/>
              <a:t>Pop</a:t>
            </a:r>
            <a:r>
              <a:rPr lang="ru-RU" dirty="0"/>
              <a:t> приведет к нарушению семантики </a:t>
            </a:r>
            <a:r>
              <a:rPr lang="en-US" dirty="0"/>
              <a:t>Commit-or-Rollback</a:t>
            </a:r>
          </a:p>
          <a:p>
            <a:pPr lvl="1"/>
            <a:r>
              <a:rPr lang="ru-RU" dirty="0"/>
              <a:t>Элемент из списка удалится, хотя вернуть значение не получилось</a:t>
            </a:r>
          </a:p>
          <a:p>
            <a:r>
              <a:rPr lang="ru-RU" dirty="0"/>
              <a:t>Варианты решения:</a:t>
            </a:r>
          </a:p>
          <a:p>
            <a:pPr lvl="1"/>
            <a:r>
              <a:rPr lang="ru-RU" dirty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/>
              <a:t>Требуется предварительно сконструировать объект-приемник</a:t>
            </a:r>
            <a:endParaRPr lang="en-US" dirty="0"/>
          </a:p>
          <a:p>
            <a:pPr lvl="1"/>
            <a:r>
              <a:rPr lang="ru-RU" dirty="0"/>
              <a:t>Снятие элемента с вершины с возвратом значения через </a:t>
            </a:r>
            <a:r>
              <a:rPr lang="en-US" b="1" dirty="0" err="1"/>
              <a:t>shared_ptr</a:t>
            </a:r>
            <a:endParaRPr lang="ru-RU" b="1" dirty="0"/>
          </a:p>
          <a:p>
            <a:pPr lvl="1"/>
            <a:r>
              <a:rPr lang="ru-RU" dirty="0"/>
              <a:t>Разделение метода </a:t>
            </a:r>
            <a:r>
              <a:rPr lang="en-US" b="1" dirty="0"/>
              <a:t>Pop</a:t>
            </a:r>
            <a:r>
              <a:rPr lang="en-US" dirty="0"/>
              <a:t> </a:t>
            </a:r>
            <a:r>
              <a:rPr lang="ru-RU" dirty="0"/>
              <a:t>на 2 операции</a:t>
            </a:r>
          </a:p>
          <a:p>
            <a:pPr lvl="2"/>
            <a:r>
              <a:rPr lang="ru-RU" dirty="0"/>
              <a:t>Получение копии элемента, находящейся на вершине стека</a:t>
            </a:r>
          </a:p>
          <a:p>
            <a:pPr lvl="2"/>
            <a:r>
              <a:rPr lang="ru-RU" dirty="0"/>
              <a:t>Снятие элемента с вершины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0"/>
            <a:ext cx="8208912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StackFixed1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&amp; 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StackFixed1&lt;string&gt;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top;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auto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make_unique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StackFixed2&lt;string&gt;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const T&amp;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23928" y="4509120"/>
            <a:ext cx="52200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stack.GetTop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4. Не все так просто с </a:t>
            </a:r>
            <a:r>
              <a:rPr lang="en-US" dirty="0" err="1"/>
              <a:t>shared_ptr</a:t>
            </a:r>
            <a:r>
              <a:rPr lang="en-US" dirty="0"/>
              <a:t>/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принимает пару аргументов, являющихся умными указателями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на некоторые типы</a:t>
            </a:r>
          </a:p>
          <a:p>
            <a:r>
              <a:rPr lang="ru-RU" dirty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2276872"/>
            <a:ext cx="8316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X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 const&amp; x,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 const&amp; y)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Внутренности нас не интересуют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&lt;X&gt;(new X),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Имеющиеся проблемы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определен порядок вычисления значений аргументов функций</a:t>
            </a:r>
          </a:p>
          <a:p>
            <a:pPr lvl="1"/>
            <a:r>
              <a:rPr lang="ru-RU" dirty="0"/>
              <a:t>Дополнительные возможности для оптимизации</a:t>
            </a:r>
          </a:p>
          <a:p>
            <a:pPr lvl="1"/>
            <a:r>
              <a:rPr lang="ru-RU" dirty="0"/>
              <a:t>Создание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/>
              <a:t>new X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&lt;X&gt;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&lt;Y&gt;</a:t>
            </a:r>
            <a:endParaRPr lang="ru-RU" dirty="0"/>
          </a:p>
          <a:p>
            <a:pPr lvl="1"/>
            <a:r>
              <a:rPr lang="ru-RU" dirty="0"/>
              <a:t>При выбросе исключения во время </a:t>
            </a:r>
            <a:r>
              <a:rPr lang="en-US" dirty="0">
                <a:solidFill>
                  <a:srgbClr val="FF0000"/>
                </a:solidFill>
              </a:rPr>
              <a:t>new 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память, выделенная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new X</a:t>
            </a:r>
            <a:r>
              <a:rPr lang="ru-RU" dirty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Решение 1: Создать временные переменные типа </a:t>
            </a:r>
            <a:r>
              <a:rPr lang="en-US" dirty="0" err="1"/>
              <a:t>shared_ptr</a:t>
            </a:r>
            <a:r>
              <a:rPr lang="ru-RU" dirty="0"/>
              <a:t> и передать их в виде аргументов</a:t>
            </a:r>
          </a:p>
          <a:p>
            <a:pPr lvl="1"/>
            <a:r>
              <a:rPr lang="en-US" b="1" dirty="0" err="1"/>
              <a:t>shared_ptr</a:t>
            </a:r>
            <a:r>
              <a:rPr lang="en-US" b="1" dirty="0"/>
              <a:t>&lt;X&gt; x(new X);</a:t>
            </a:r>
            <a:br>
              <a:rPr lang="en-US" b="1" dirty="0"/>
            </a:br>
            <a:r>
              <a:rPr lang="en-US" b="1" dirty="0" err="1"/>
              <a:t>shared_ptr</a:t>
            </a:r>
            <a:r>
              <a:rPr lang="en-US" b="1" dirty="0"/>
              <a:t>&lt;Y&gt; y(new Y);</a:t>
            </a:r>
            <a:br>
              <a:rPr lang="en-US" b="1" dirty="0"/>
            </a:br>
            <a:r>
              <a:rPr lang="en-US" b="1" dirty="0" err="1"/>
              <a:t>DoSomething</a:t>
            </a:r>
            <a:r>
              <a:rPr lang="en-US" b="1" dirty="0"/>
              <a:t>(x, y);</a:t>
            </a:r>
            <a:endParaRPr lang="ru-RU" b="1" dirty="0"/>
          </a:p>
          <a:p>
            <a:pPr lvl="1"/>
            <a:r>
              <a:rPr lang="ru-RU" dirty="0"/>
              <a:t>Недостаток: лишние переменные</a:t>
            </a:r>
            <a:endParaRPr lang="en-US" dirty="0"/>
          </a:p>
          <a:p>
            <a:r>
              <a:rPr lang="ru-RU" dirty="0"/>
              <a:t>Решение 2: использовать функцию </a:t>
            </a:r>
            <a:r>
              <a:rPr lang="en-US" dirty="0" err="1"/>
              <a:t>make_shared</a:t>
            </a:r>
            <a:endParaRPr lang="en-US" dirty="0"/>
          </a:p>
          <a:p>
            <a:pPr lvl="1"/>
            <a:r>
              <a:rPr lang="en-US" b="1" dirty="0" err="1"/>
              <a:t>DoSomething</a:t>
            </a:r>
            <a:r>
              <a:rPr lang="en-US" b="1" dirty="0"/>
              <a:t>(</a:t>
            </a:r>
            <a:r>
              <a:rPr lang="en-US" b="1" dirty="0" err="1"/>
              <a:t>make_shared</a:t>
            </a:r>
            <a:r>
              <a:rPr lang="en-US" b="1" dirty="0"/>
              <a:t>&lt;X&gt;(), </a:t>
            </a:r>
            <a:r>
              <a:rPr lang="en-US" b="1" dirty="0" err="1"/>
              <a:t>make_shared</a:t>
            </a:r>
            <a:r>
              <a:rPr lang="en-US" b="1" dirty="0"/>
              <a:t>&lt;Y&gt;</a:t>
            </a:r>
            <a:r>
              <a:rPr lang="ru-RU" b="1" dirty="0"/>
              <a:t>())</a:t>
            </a:r>
            <a:r>
              <a:rPr lang="en-US" b="1" dirty="0"/>
              <a:t>;</a:t>
            </a:r>
          </a:p>
          <a:p>
            <a:pPr lvl="1"/>
            <a:r>
              <a:rPr lang="ru-RU" dirty="0"/>
              <a:t>Достоинства: </a:t>
            </a:r>
          </a:p>
          <a:p>
            <a:pPr lvl="2"/>
            <a:r>
              <a:rPr lang="ru-RU" dirty="0"/>
              <a:t>Меньше кода</a:t>
            </a:r>
          </a:p>
          <a:p>
            <a:pPr lvl="2"/>
            <a:r>
              <a:rPr lang="ru-RU" dirty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/>
          </a:p>
          <a:p>
            <a:pPr lvl="1"/>
            <a:r>
              <a:rPr lang="ru-RU" dirty="0"/>
              <a:t>Недостаток:</a:t>
            </a:r>
          </a:p>
          <a:p>
            <a:pPr lvl="2"/>
            <a:r>
              <a:rPr lang="ru-RU" dirty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/>
              <a:t>weak-</a:t>
            </a:r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сделать класс безопасным к возникновению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/>
              <a:t>Оценить последствия исключений</a:t>
            </a:r>
          </a:p>
          <a:p>
            <a:r>
              <a:rPr lang="ru-RU" dirty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r>
              <a:rPr lang="ru-RU" dirty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try-catch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ru-RU" i="1" dirty="0"/>
              <a:t>код, в котором возможно генерирование исключений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</a:t>
            </a:r>
            <a:r>
              <a:rPr lang="ru-RU" i="1" dirty="0"/>
              <a:t>объявление исключения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ru-RU" i="1" dirty="0"/>
              <a:t>код, обрабатывающий исключение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[catch (</a:t>
            </a:r>
            <a:r>
              <a:rPr lang="ru-RU" i="1" dirty="0"/>
              <a:t>…</a:t>
            </a:r>
            <a:r>
              <a:rPr lang="ru-RU" dirty="0"/>
              <a:t>)</a:t>
            </a:r>
            <a:br>
              <a:rPr lang="ru-RU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ru-RU" i="1" dirty="0"/>
              <a:t>код, обрабатывающий исключения любого типа</a:t>
            </a:r>
            <a:br>
              <a:rPr lang="en-US" i="1" dirty="0"/>
            </a:br>
            <a:r>
              <a:rPr lang="en-US" dirty="0"/>
              <a:t>}]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рекомендации по разработке </a:t>
            </a:r>
            <a:r>
              <a:rPr lang="en-US" dirty="0"/>
              <a:t>Exception-Safe</a:t>
            </a:r>
            <a:r>
              <a:rPr lang="ru-RU" dirty="0"/>
              <a:t>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Стремиться к сокращению размеров методов/функций</a:t>
            </a:r>
          </a:p>
          <a:p>
            <a:pPr lvl="1"/>
            <a:r>
              <a:rPr lang="ru-RU" dirty="0"/>
              <a:t>Один метод – одна задача</a:t>
            </a:r>
          </a:p>
          <a:p>
            <a:r>
              <a:rPr lang="ru-RU" dirty="0"/>
              <a:t>Использовать надежные механизмы</a:t>
            </a:r>
          </a:p>
          <a:p>
            <a:pPr lvl="1"/>
            <a:r>
              <a:rPr lang="en-US" dirty="0"/>
              <a:t>RAII, Smart Pointers, </a:t>
            </a:r>
            <a:r>
              <a:rPr lang="ru-RU" dirty="0"/>
              <a:t>надежные библиотеки</a:t>
            </a:r>
          </a:p>
          <a:p>
            <a:r>
              <a:rPr lang="ru-RU" dirty="0"/>
              <a:t>В </a:t>
            </a:r>
            <a:r>
              <a:rPr lang="en-US" dirty="0"/>
              <a:t>unit-</a:t>
            </a:r>
            <a:r>
              <a:rPr lang="ru-RU" dirty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/>
              <a:t>Mock-</a:t>
            </a:r>
            <a:r>
              <a:rPr lang="ru-RU" dirty="0"/>
              <a:t>объекты, бросающие исключения</a:t>
            </a:r>
          </a:p>
          <a:p>
            <a:pPr lvl="1"/>
            <a:r>
              <a:rPr lang="ru-RU" dirty="0"/>
              <a:t>Симуляция ошибок, некорректные входные данные</a:t>
            </a:r>
          </a:p>
          <a:p>
            <a:r>
              <a:rPr lang="ru-RU" dirty="0"/>
              <a:t>Использование вспомогательных инструментов</a:t>
            </a:r>
          </a:p>
          <a:p>
            <a:pPr lvl="1"/>
            <a:r>
              <a:rPr lang="ru-RU" dirty="0"/>
              <a:t>Статический и динамический анализ кода</a:t>
            </a:r>
          </a:p>
          <a:p>
            <a:pPr lvl="1"/>
            <a:r>
              <a:rPr lang="ru-RU" dirty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C++ Streams and Stream Buffers</a:t>
            </a:r>
            <a:endParaRPr lang="ru-RU" dirty="0"/>
          </a:p>
          <a:p>
            <a:r>
              <a:rPr lang="en-US" dirty="0">
                <a:hlinkClick r:id="rId4"/>
              </a:rPr>
              <a:t>Resource Acquisition Is Initialization</a:t>
            </a:r>
            <a:endParaRPr lang="en-US" dirty="0"/>
          </a:p>
          <a:p>
            <a:r>
              <a:rPr lang="en-US" dirty="0">
                <a:hlinkClick r:id="rId5"/>
              </a:rPr>
              <a:t>Exception Safety in Generic Components</a:t>
            </a:r>
            <a:endParaRPr lang="en-US" dirty="0"/>
          </a:p>
          <a:p>
            <a:r>
              <a:rPr lang="en-US" dirty="0">
                <a:hlinkClick r:id="rId6"/>
              </a:rPr>
              <a:t>Exception Safety</a:t>
            </a:r>
            <a:endParaRPr lang="en-US" dirty="0"/>
          </a:p>
          <a:p>
            <a:r>
              <a:rPr lang="ru-RU" dirty="0">
                <a:hlinkClick r:id="rId7"/>
              </a:rPr>
              <a:t>Инвариант (программирование)</a:t>
            </a:r>
            <a:endParaRPr lang="ru-RU" dirty="0"/>
          </a:p>
          <a:p>
            <a:r>
              <a:rPr lang="en-US" dirty="0">
                <a:hlinkClick r:id="rId8"/>
              </a:rPr>
              <a:t>Constructor Failures</a:t>
            </a:r>
            <a:endParaRPr lang="en-US" dirty="0"/>
          </a:p>
          <a:p>
            <a:r>
              <a:rPr lang="en-US" dirty="0">
                <a:hlinkClick r:id="rId9"/>
              </a:rPr>
              <a:t>Uncaught Exceptions</a:t>
            </a:r>
            <a:endParaRPr lang="en-US" dirty="0"/>
          </a:p>
          <a:p>
            <a:r>
              <a:rPr lang="en-US" dirty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throw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throw</a:t>
            </a:r>
            <a:r>
              <a:rPr lang="en-US" dirty="0"/>
              <a:t> [</a:t>
            </a:r>
            <a:r>
              <a:rPr lang="ru-RU" i="1" dirty="0"/>
              <a:t>выражение</a:t>
            </a:r>
            <a:r>
              <a:rPr lang="en-US" dirty="0"/>
              <a:t>]</a:t>
            </a:r>
          </a:p>
          <a:p>
            <a:pPr lvl="1"/>
            <a:r>
              <a:rPr lang="ru-RU" dirty="0"/>
              <a:t>Выражение может быть любого типа (кроме </a:t>
            </a:r>
            <a:r>
              <a:rPr lang="en-US" dirty="0"/>
              <a:t>void)</a:t>
            </a:r>
          </a:p>
          <a:p>
            <a:r>
              <a:rPr lang="ru-RU" dirty="0"/>
              <a:t>При выполнении данного оператора</a:t>
            </a:r>
          </a:p>
          <a:p>
            <a:pPr lvl="1"/>
            <a:r>
              <a:rPr lang="ru-RU" dirty="0"/>
              <a:t>создается объект исключительной ситуации на основе объекта, выступающего в качестве аргумента оператора </a:t>
            </a:r>
            <a:r>
              <a:rPr lang="en-US" b="1" dirty="0"/>
              <a:t>throw</a:t>
            </a:r>
            <a:endParaRPr lang="ru-RU" b="1" dirty="0"/>
          </a:p>
          <a:p>
            <a:pPr lvl="1"/>
            <a:r>
              <a:rPr lang="ru-RU" dirty="0"/>
              <a:t>Дальнейшее выполнение программы прерывается, происходит поиск подходящего обработчика в защищенном блоках </a:t>
            </a:r>
            <a:r>
              <a:rPr lang="en-US" dirty="0"/>
              <a:t>try-catch</a:t>
            </a:r>
            <a:endParaRPr lang="ru-RU" dirty="0"/>
          </a:p>
          <a:p>
            <a:pPr lvl="2"/>
            <a:r>
              <a:rPr lang="ru-RU" dirty="0"/>
              <a:t>Если подходящий обработчик найден, то происходит раскрутка стека (</a:t>
            </a:r>
            <a:r>
              <a:rPr lang="en-US" dirty="0"/>
              <a:t>stack unwinding)</a:t>
            </a:r>
            <a:r>
              <a:rPr lang="ru-RU" dirty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/>
              <a:t>try</a:t>
            </a:r>
            <a:endParaRPr lang="ru-RU" dirty="0"/>
          </a:p>
          <a:p>
            <a:pPr lvl="2"/>
            <a:r>
              <a:rPr lang="ru-RU" dirty="0"/>
              <a:t>Если обработчик не найден, происходит завершение работы программы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классов в качестве типа объектов исключений имеет ряд преимуществ</a:t>
            </a:r>
          </a:p>
          <a:p>
            <a:pPr lvl="1"/>
            <a:r>
              <a:rPr lang="ru-RU" dirty="0"/>
              <a:t>Возможность хранения подробной информации об исключении</a:t>
            </a:r>
          </a:p>
          <a:p>
            <a:pPr lvl="1"/>
            <a:r>
              <a:rPr lang="ru-RU" dirty="0"/>
              <a:t>Возможность использования полиморфизма</a:t>
            </a:r>
          </a:p>
          <a:p>
            <a:pPr lvl="2"/>
            <a:r>
              <a:rPr lang="ru-RU" dirty="0"/>
              <a:t>Оператор</a:t>
            </a:r>
            <a:r>
              <a:rPr lang="en-US" dirty="0"/>
              <a:t> catch</a:t>
            </a:r>
            <a:r>
              <a:rPr lang="ru-RU" dirty="0"/>
              <a:t> ловит исключения не только указанного типа, но и всех производных от него типов:</a:t>
            </a:r>
          </a:p>
          <a:p>
            <a:pPr lvl="3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throw </a:t>
            </a:r>
            <a:r>
              <a:rPr lang="en-US" dirty="0" err="1"/>
              <a:t>CDerivedException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</a:t>
            </a:r>
            <a:r>
              <a:rPr lang="en-US" dirty="0" err="1"/>
              <a:t>CBaseException</a:t>
            </a:r>
            <a:r>
              <a:rPr lang="en-US" dirty="0"/>
              <a:t> const&amp; 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9388" y="188913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>
                <a:latin typeface="Courier New" pitchFamily="49" charset="0"/>
              </a:rPr>
              <a:t>c</a:t>
            </a:r>
            <a:r>
              <a:rPr lang="ru-RU" sz="1400" b="1" dirty="0" err="1">
                <a:latin typeface="Courier New" pitchFamily="49" charset="0"/>
              </a:rPr>
              <a:t>math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stdexcept</a:t>
            </a:r>
            <a:r>
              <a:rPr lang="en-US" sz="1400" b="1" dirty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"the </a:t>
            </a:r>
            <a:r>
              <a:rPr lang="ru-RU" sz="1400" b="1" dirty="0" err="1">
                <a:latin typeface="Courier New" pitchFamily="49" charset="0"/>
              </a:rPr>
              <a:t>argument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int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(3)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(3)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-1</a:t>
            </a:r>
            <a:r>
              <a:rPr lang="ru-RU" sz="1400" b="1" dirty="0">
                <a:latin typeface="Courier New" pitchFamily="49" charset="0"/>
              </a:rPr>
              <a:t>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en-US" sz="1400" b="1" dirty="0">
                <a:latin typeface="Courier New" pitchFamily="49" charset="0"/>
              </a:rPr>
              <a:t> const</a:t>
            </a:r>
            <a:r>
              <a:rPr lang="ru-RU" sz="1400" b="1" dirty="0">
                <a:latin typeface="Courier New" pitchFamily="49" charset="0"/>
              </a:rPr>
              <a:t> &amp;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Error</a:t>
            </a:r>
            <a:r>
              <a:rPr lang="ru-RU" sz="1400" b="1" dirty="0">
                <a:latin typeface="Courier New" pitchFamily="49" charset="0"/>
              </a:rPr>
              <a:t>: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what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	return 0;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356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the argument 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2631</TotalTime>
  <Words>5129</Words>
  <Application>Microsoft Office PowerPoint</Application>
  <PresentationFormat>Экран (4:3)</PresentationFormat>
  <Paragraphs>892</Paragraphs>
  <Slides>61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7" baseType="lpstr">
      <vt:lpstr>Calibri</vt:lpstr>
      <vt:lpstr>Constantia</vt:lpstr>
      <vt:lpstr>Courier New</vt:lpstr>
      <vt:lpstr>Tahoma</vt:lpstr>
      <vt:lpstr>Wingdings 2</vt:lpstr>
      <vt:lpstr>Поток</vt:lpstr>
      <vt:lpstr>Исключительные ситуации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Механизм исключений</vt:lpstr>
      <vt:lpstr>Оператор try-catch</vt:lpstr>
      <vt:lpstr>Оператор throw</vt:lpstr>
      <vt:lpstr>Классы исключений</vt:lpstr>
      <vt:lpstr>Презентация PowerPoint</vt:lpstr>
      <vt:lpstr>Выбрасывание и перехват исключений в C++</vt:lpstr>
      <vt:lpstr>Презентация PowerPoint</vt:lpstr>
      <vt:lpstr>Презентация PowerPoint</vt:lpstr>
      <vt:lpstr>Перевыброс исключения</vt:lpstr>
      <vt:lpstr>Стандартные классы исключений библиотеки STL</vt:lpstr>
      <vt:lpstr>Основные классы исключений STL</vt:lpstr>
      <vt:lpstr>Преимущества использования исключений</vt:lpstr>
      <vt:lpstr>Проблемы</vt:lpstr>
      <vt:lpstr>Выброс исключения в конструкторе</vt:lpstr>
      <vt:lpstr>Презентация PowerPoint</vt:lpstr>
      <vt:lpstr>Выброс исключений в деструкторе</vt:lpstr>
      <vt:lpstr>Exception Safe Programming</vt:lpstr>
      <vt:lpstr>Гарантии безопасности исключений</vt:lpstr>
      <vt:lpstr>Отсутствие безопасности исключений</vt:lpstr>
      <vt:lpstr>Минимальный уровень безопасности</vt:lpstr>
      <vt:lpstr>Базовый уровень безопасности</vt:lpstr>
      <vt:lpstr>Сильный уровень безопасности</vt:lpstr>
      <vt:lpstr>Гарантия отсутствия исключений</vt:lpstr>
      <vt:lpstr>Пример 1</vt:lpstr>
      <vt:lpstr>Презентация PowerPoint</vt:lpstr>
      <vt:lpstr>Анализ кода и возможные решения проблем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Более компактный вариант</vt:lpstr>
      <vt:lpstr>Исключения в конструкторе</vt:lpstr>
      <vt:lpstr>Пример 3</vt:lpstr>
      <vt:lpstr>Презентация PowerPoint</vt:lpstr>
      <vt:lpstr>Проблемы и их решения</vt:lpstr>
      <vt:lpstr>Презентация PowerPoint</vt:lpstr>
      <vt:lpstr>Презентация PowerPoint</vt:lpstr>
      <vt:lpstr>Презентация PowerPoint</vt:lpstr>
      <vt:lpstr>Умные указатели и RAII контейнеры – не панацея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Презентация PowerPoint</vt:lpstr>
      <vt:lpstr>Презентация PowerPoint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Alexey Malov</cp:lastModifiedBy>
  <cp:revision>202</cp:revision>
  <dcterms:created xsi:type="dcterms:W3CDTF">2007-04-12T21:07:55Z</dcterms:created>
  <dcterms:modified xsi:type="dcterms:W3CDTF">2022-05-26T15:48:38Z</dcterms:modified>
</cp:coreProperties>
</file>