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46" r:id="rId2"/>
    <p:sldId id="347" r:id="rId3"/>
    <p:sldId id="348" r:id="rId4"/>
    <p:sldId id="349" r:id="rId5"/>
    <p:sldId id="350" r:id="rId6"/>
    <p:sldId id="258" r:id="rId7"/>
    <p:sldId id="259" r:id="rId8"/>
    <p:sldId id="273" r:id="rId9"/>
    <p:sldId id="274" r:id="rId10"/>
    <p:sldId id="288" r:id="rId11"/>
    <p:sldId id="286" r:id="rId12"/>
    <p:sldId id="289" r:id="rId13"/>
    <p:sldId id="287" r:id="rId14"/>
    <p:sldId id="345" r:id="rId15"/>
    <p:sldId id="290" r:id="rId16"/>
    <p:sldId id="291" r:id="rId17"/>
    <p:sldId id="292" r:id="rId18"/>
    <p:sldId id="293" r:id="rId19"/>
    <p:sldId id="296" r:id="rId20"/>
    <p:sldId id="294" r:id="rId21"/>
    <p:sldId id="295" r:id="rId22"/>
    <p:sldId id="297" r:id="rId23"/>
    <p:sldId id="351" r:id="rId24"/>
    <p:sldId id="298" r:id="rId25"/>
    <p:sldId id="299" r:id="rId26"/>
    <p:sldId id="301" r:id="rId27"/>
    <p:sldId id="300" r:id="rId28"/>
    <p:sldId id="302" r:id="rId29"/>
    <p:sldId id="303" r:id="rId30"/>
    <p:sldId id="304" r:id="rId31"/>
    <p:sldId id="305" r:id="rId32"/>
    <p:sldId id="284" r:id="rId33"/>
    <p:sldId id="275" r:id="rId34"/>
    <p:sldId id="285" r:id="rId35"/>
    <p:sldId id="306" r:id="rId36"/>
    <p:sldId id="331" r:id="rId37"/>
    <p:sldId id="332" r:id="rId38"/>
    <p:sldId id="333" r:id="rId39"/>
    <p:sldId id="307" r:id="rId40"/>
    <p:sldId id="308" r:id="rId41"/>
    <p:sldId id="309" r:id="rId42"/>
    <p:sldId id="310" r:id="rId43"/>
    <p:sldId id="311" r:id="rId44"/>
    <p:sldId id="312" r:id="rId45"/>
    <p:sldId id="353" r:id="rId46"/>
    <p:sldId id="356" r:id="rId47"/>
    <p:sldId id="355" r:id="rId48"/>
    <p:sldId id="334" r:id="rId49"/>
    <p:sldId id="335" r:id="rId50"/>
    <p:sldId id="336" r:id="rId51"/>
    <p:sldId id="313" r:id="rId52"/>
    <p:sldId id="314" r:id="rId53"/>
    <p:sldId id="317" r:id="rId54"/>
    <p:sldId id="318" r:id="rId55"/>
    <p:sldId id="316" r:id="rId56"/>
    <p:sldId id="352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</p:sldIdLst>
  <p:sldSz cx="9144000" cy="6858000" type="screen4x3"/>
  <p:notesSz cx="6858000" cy="9144000"/>
  <p:custDataLst>
    <p:tags r:id="rId78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5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D3037-016F-49D2-B0DE-90795D6F0C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50930-4705-49E2-B638-D871A03781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C03FF-EC93-41EF-B03F-438C62414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83DAB-EC19-4393-AB20-40C1F5F24C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5DED-6B67-4EFD-9FDE-2765C9E6A6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3BBB4-C332-4BAB-9D27-A1EA0EBDA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499A3-DC31-45A6-91DB-A18FB9D477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EF1F0-F0E4-4EDB-B25A-9A69F9ED73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7204B-5656-45C0-9259-3F09025E26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A602-F0C4-40E9-876B-98DAEA2EEF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D753-B79D-48C6-8192-264A3D89F4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6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6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Дружественные классы и функции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Моделирование класса «Двухмерный вектор»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предметной области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 dirty="0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 dirty="0"/>
              <a:t>При перегрузке операций следует руководствоваться:</a:t>
            </a:r>
          </a:p>
          <a:p>
            <a:pPr lvl="1"/>
            <a:r>
              <a:rPr lang="ru-RU" dirty="0"/>
              <a:t>Особенностями данных операций в предметной области</a:t>
            </a:r>
          </a:p>
          <a:p>
            <a:pPr lvl="1"/>
            <a:r>
              <a:rPr lang="ru-RU" dirty="0"/>
              <a:t>Архитектурой класса</a:t>
            </a:r>
          </a:p>
          <a:p>
            <a:pPr lvl="1"/>
            <a:r>
              <a:rPr lang="ru-RU" dirty="0"/>
              <a:t>Требованиями и ограничениями языка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Здравым смыслом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1773238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CVector2D</a:t>
            </a:r>
            <a:r>
              <a:rPr lang="en-US" sz="1600" b="1" dirty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CVector2D</a:t>
            </a:r>
            <a:r>
              <a:rPr lang="en-US" sz="1600" b="1" dirty="0">
                <a:latin typeface="Courier New" pitchFamily="49" charset="0"/>
              </a:rPr>
              <a:t>() </a:t>
            </a:r>
            <a:r>
              <a:rPr lang="en-US" sz="1600" b="1">
                <a:latin typeface="Courier New" pitchFamily="49" charset="0"/>
              </a:rPr>
              <a:t>= default;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методы и операции над векторами</a:t>
            </a:r>
            <a:endParaRPr lang="en-US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нет необходимости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доступа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x = 0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double	</a:t>
            </a:r>
            <a:r>
              <a:rPr lang="ru-RU" sz="1600" b="1" dirty="0">
                <a:latin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</a:rPr>
              <a:t> = 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сложения векторов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/>
          </a:bodyPr>
          <a:lstStyle/>
          <a:p>
            <a:r>
              <a:rPr lang="ru-RU" dirty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/>
              <a:t>Оператор сложения является </a:t>
            </a:r>
            <a:r>
              <a:rPr lang="ru-RU" b="1" dirty="0"/>
              <a:t>бинарным</a:t>
            </a:r>
            <a:r>
              <a:rPr lang="ru-RU" dirty="0"/>
              <a:t> оператором</a:t>
            </a:r>
          </a:p>
          <a:p>
            <a:pPr lvl="2"/>
            <a:r>
              <a:rPr lang="ru-RU" dirty="0"/>
              <a:t>Оба аргумента оператора сложения являются </a:t>
            </a:r>
            <a:r>
              <a:rPr lang="ru-RU" b="1" dirty="0"/>
              <a:t>двухмерными векторами</a:t>
            </a:r>
            <a:r>
              <a:rPr lang="ru-RU" dirty="0"/>
              <a:t>, значения которых </a:t>
            </a:r>
            <a:r>
              <a:rPr lang="ru-RU" b="1" dirty="0"/>
              <a:t>не изменяются </a:t>
            </a:r>
            <a:r>
              <a:rPr lang="ru-RU" dirty="0"/>
              <a:t>во время его выполнения</a:t>
            </a:r>
          </a:p>
          <a:p>
            <a:pPr lvl="3"/>
            <a:r>
              <a:rPr lang="ru-RU" dirty="0"/>
              <a:t>Имеет смысл передавать по константной ссылке</a:t>
            </a:r>
          </a:p>
          <a:p>
            <a:pPr lvl="1"/>
            <a:r>
              <a:rPr lang="ru-RU" dirty="0"/>
              <a:t>Оператор сложения векторов возвращает </a:t>
            </a:r>
            <a:r>
              <a:rPr lang="ru-RU" b="1" dirty="0"/>
              <a:t>новый вектор</a:t>
            </a:r>
            <a:r>
              <a:rPr lang="ru-RU" dirty="0"/>
              <a:t>, координаты которого – суммы соответствующих координат аргументов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оператора 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оператор, объявленный внутри класса</a:t>
            </a:r>
          </a:p>
          <a:p>
            <a:pPr lvl="1"/>
            <a:r>
              <a:rPr lang="ru-RU" dirty="0"/>
              <a:t>В этом случае </a:t>
            </a:r>
            <a:r>
              <a:rPr lang="ru-RU" b="1" dirty="0"/>
              <a:t>левым аргументом</a:t>
            </a:r>
            <a:r>
              <a:rPr lang="ru-RU" dirty="0"/>
              <a:t> оператора будет являться </a:t>
            </a:r>
            <a:r>
              <a:rPr lang="ru-RU" b="1" dirty="0"/>
              <a:t>текущий экземпляр класса</a:t>
            </a:r>
            <a:r>
              <a:rPr lang="ru-RU" dirty="0"/>
              <a:t>, а </a:t>
            </a:r>
            <a:r>
              <a:rPr lang="ru-RU" b="1" dirty="0"/>
              <a:t>правый аргумент</a:t>
            </a:r>
            <a:r>
              <a:rPr lang="ru-RU" dirty="0"/>
              <a:t> будет передаваться через </a:t>
            </a:r>
            <a:r>
              <a:rPr lang="ru-RU" b="1" dirty="0"/>
              <a:t>единственный параметр</a:t>
            </a:r>
          </a:p>
          <a:p>
            <a:r>
              <a:rPr lang="ru-RU" dirty="0"/>
              <a:t>Как оператор, объявленный вне класса</a:t>
            </a:r>
          </a:p>
          <a:p>
            <a:pPr lvl="1"/>
            <a:r>
              <a:rPr lang="ru-RU" dirty="0"/>
              <a:t>В этом случае оператор будет принимать два аргумента</a:t>
            </a:r>
          </a:p>
          <a:p>
            <a:r>
              <a:rPr lang="ru-RU" dirty="0"/>
              <a:t>Как </a:t>
            </a:r>
            <a:r>
              <a:rPr lang="ru-RU" b="1" dirty="0"/>
              <a:t>дружественный</a:t>
            </a:r>
            <a:r>
              <a:rPr lang="ru-RU" dirty="0"/>
              <a:t> оператор, объявленный вне класса</a:t>
            </a:r>
          </a:p>
          <a:p>
            <a:pPr lvl="1"/>
            <a:r>
              <a:rPr lang="ru-RU" dirty="0"/>
              <a:t>Отличается от предыдущего способа </a:t>
            </a:r>
            <a:r>
              <a:rPr lang="ru-RU" b="1" dirty="0"/>
              <a:t>возможностью доступа к приватным и защищенным</a:t>
            </a:r>
            <a:r>
              <a:rPr lang="ru-RU" dirty="0"/>
              <a:t> методам и данным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>
                <a:latin typeface="Courier New" pitchFamily="49" charset="0"/>
              </a:rPr>
              <a:t> 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					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/>
              <a:t>Выбор предпочтительного способа перегрузки оператора +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случае предпочтительным способом является реализация оператора сложения </a:t>
            </a:r>
            <a:r>
              <a:rPr lang="ru-RU" b="1" dirty="0"/>
              <a:t>внутри класса</a:t>
            </a:r>
          </a:p>
          <a:p>
            <a:pPr lvl="1"/>
            <a:r>
              <a:rPr lang="ru-RU" dirty="0"/>
              <a:t>Оператор сложения естественен для класса векторов</a:t>
            </a:r>
            <a:endParaRPr lang="en-US" dirty="0"/>
          </a:p>
          <a:p>
            <a:pPr lvl="1"/>
            <a:r>
              <a:rPr lang="ru-RU" dirty="0"/>
              <a:t>В нем отсутствуют зависимости от других классов</a:t>
            </a:r>
          </a:p>
          <a:p>
            <a:pPr lvl="1"/>
            <a:r>
              <a:rPr lang="ru-RU" dirty="0"/>
              <a:t>Мы можем вносить изменения в исходный код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Наиболее краткая форма записи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перегруженного оператора +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CVector2D c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779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Дружественные функции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– это функции,  объявленные вне класса, но имеющие доступ к закрытым и защищенным полям данного класса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Дружественная функция объявляется внутри класса с модификатором </a:t>
            </a:r>
            <a:r>
              <a:rPr lang="en-US" b="1" dirty="0"/>
              <a:t>friend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Дружественные функции не являются членами класса, поэтому им не передается указатель </a:t>
            </a:r>
            <a:r>
              <a:rPr lang="en-US" b="1" dirty="0"/>
              <a:t>this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Правило использования: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Если нет важных доводов использовать дружественные функции – </a:t>
            </a:r>
            <a:r>
              <a:rPr lang="ru-RU" sz="2300" b="1" dirty="0"/>
              <a:t>используйте вместо них члены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Если важные доводы есть – подумайте, а действительно ли они так важны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вычитания векторов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851027"/>
          </a:xfrm>
        </p:spPr>
        <p:txBody>
          <a:bodyPr/>
          <a:lstStyle/>
          <a:p>
            <a:r>
              <a:rPr lang="ru-RU" dirty="0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 dirty="0"/>
              <a:t>Предпочитаемый способ перегрузки – реализация также внутри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3714752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vector2.x, y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Умножение вектора на скаляр – более сложная операция, т.к. использует </a:t>
            </a:r>
            <a:r>
              <a:rPr lang="ru-RU" b="1" dirty="0"/>
              <a:t>разные типы аргументов</a:t>
            </a:r>
            <a:r>
              <a:rPr lang="ru-RU" dirty="0"/>
              <a:t> и является </a:t>
            </a:r>
            <a:r>
              <a:rPr lang="ru-RU" b="1" dirty="0">
                <a:hlinkClick r:id="rId2"/>
              </a:rPr>
              <a:t>коммутативной</a:t>
            </a:r>
            <a:endParaRPr lang="ru-RU" b="1" dirty="0"/>
          </a:p>
          <a:p>
            <a:pPr lvl="1"/>
            <a:r>
              <a:rPr lang="ru-RU" dirty="0"/>
              <a:t>Один из аргументов – вектор (</a:t>
            </a:r>
            <a:r>
              <a:rPr lang="en-US" dirty="0"/>
              <a:t>CVector2D)</a:t>
            </a:r>
            <a:r>
              <a:rPr lang="ru-RU" dirty="0"/>
              <a:t>, второй – скаляр (</a:t>
            </a:r>
            <a:r>
              <a:rPr lang="en-US" dirty="0"/>
              <a:t>double)</a:t>
            </a:r>
          </a:p>
          <a:p>
            <a:pPr lvl="1"/>
            <a:r>
              <a:rPr lang="ru-RU" dirty="0"/>
              <a:t>Из-за коммутативности данной операции существуют </a:t>
            </a:r>
            <a:r>
              <a:rPr lang="en-US" dirty="0"/>
              <a:t>2 </a:t>
            </a:r>
            <a:r>
              <a:rPr lang="ru-RU" dirty="0"/>
              <a:t>версии данного оператора:</a:t>
            </a:r>
          </a:p>
          <a:p>
            <a:pPr lvl="2"/>
            <a:r>
              <a:rPr lang="ru-RU" dirty="0"/>
              <a:t>Вектор * Скаляр</a:t>
            </a:r>
          </a:p>
          <a:p>
            <a:pPr lvl="2"/>
            <a:r>
              <a:rPr lang="ru-RU" dirty="0"/>
              <a:t>Скаляр * Вектор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419246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Перегрузка оператора произведения вектора и скаляра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/>
          </a:bodyPr>
          <a:lstStyle/>
          <a:p>
            <a:r>
              <a:rPr lang="ru-RU" dirty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 dirty="0"/>
              <a:t>Оператор возвращает </a:t>
            </a:r>
            <a:r>
              <a:rPr lang="ru-RU" b="1" dirty="0"/>
              <a:t>новый вектор</a:t>
            </a:r>
            <a:r>
              <a:rPr lang="ru-RU" dirty="0"/>
              <a:t>, координаты которого – произведения координат исходного вектора на скаляр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Операция умножения вектора на скаляр</a:t>
            </a:r>
          </a:p>
          <a:p>
            <a:pPr lvl="1"/>
            <a:r>
              <a:rPr lang="ru-RU" dirty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/>
              <a:t>Операция умножения скаляра на вектор</a:t>
            </a:r>
          </a:p>
          <a:p>
            <a:pPr lvl="1"/>
            <a:r>
              <a:rPr lang="ru-RU" dirty="0"/>
              <a:t>Данная операция </a:t>
            </a:r>
            <a:r>
              <a:rPr lang="ru-RU" b="1" dirty="0"/>
              <a:t>не может быть перегружена внутри класса</a:t>
            </a:r>
            <a:r>
              <a:rPr lang="ru-RU" dirty="0"/>
              <a:t>, т.к. левый аргумент (скаляр) имеет тип, отличный от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/>
              <a:t>CVector2D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оператора произведения вектора и скаляра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772816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CVector2D(scalar *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, scalar *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деления вектора на скаляр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42253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/>
              <a:t>Данная операция перегружается внутри класса аналогично операции умножения вектора на скаляр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2910" y="4303455"/>
            <a:ext cx="821537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/(double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присваивающих выражений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Помимо операций +, - и * могут понадобиться данные действия в составе операции присваивания:</a:t>
            </a:r>
          </a:p>
          <a:p>
            <a:pPr lvl="1"/>
            <a:r>
              <a:rPr lang="en-US" dirty="0"/>
              <a:t>vector1 += vector2;</a:t>
            </a:r>
          </a:p>
          <a:p>
            <a:pPr lvl="1"/>
            <a:r>
              <a:rPr lang="en-US" dirty="0"/>
              <a:t>vector3 *= 3.8;</a:t>
            </a:r>
          </a:p>
          <a:p>
            <a:pPr lvl="1"/>
            <a:r>
              <a:rPr lang="en-US" dirty="0"/>
              <a:t>vector4 -= vector1;</a:t>
            </a:r>
          </a:p>
          <a:p>
            <a:r>
              <a:rPr lang="ru-RU" dirty="0"/>
              <a:t>Особенностью данных операций является то, что они </a:t>
            </a:r>
            <a:r>
              <a:rPr lang="ru-RU" b="1" dirty="0"/>
              <a:t>модифицируют операнд в левой части</a:t>
            </a:r>
            <a:r>
              <a:rPr lang="ru-RU" dirty="0"/>
              <a:t>, но не модифицируют операнд в правой</a:t>
            </a:r>
            <a:endParaRPr lang="ru-RU" b="1" dirty="0"/>
          </a:p>
          <a:p>
            <a:pPr lvl="1"/>
            <a:r>
              <a:rPr lang="ru-RU" dirty="0"/>
              <a:t>Кроме того, важно, чтобы они возвращали </a:t>
            </a:r>
            <a:r>
              <a:rPr lang="ru-RU" b="1" dirty="0"/>
              <a:t>ссылку на левый операнд</a:t>
            </a:r>
            <a:r>
              <a:rPr lang="ru-RU" dirty="0"/>
              <a:t>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 dirty="0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</a:t>
            </a:r>
            <a:r>
              <a:rPr lang="en-US" dirty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+=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x +=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y +=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операторы </a:t>
            </a:r>
            <a:r>
              <a:rPr lang="en-US" sz="1600" i="1" dirty="0">
                <a:latin typeface="Courier New" pitchFamily="49" charset="0"/>
              </a:rPr>
              <a:t>*=, /=, -= </a:t>
            </a:r>
            <a:r>
              <a:rPr lang="ru-RU" sz="1600" i="1" dirty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операторов сравнения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Операторы сравнения сравнивают значения операндов, не изменяя их, и возвращают результат типа </a:t>
            </a:r>
            <a:r>
              <a:rPr lang="en-US" dirty="0"/>
              <a:t>bool</a:t>
            </a:r>
            <a:r>
              <a:rPr lang="ru-RU" dirty="0"/>
              <a:t>, соответствующий результату сравнения</a:t>
            </a:r>
          </a:p>
          <a:p>
            <a:r>
              <a:rPr lang="ru-RU" dirty="0"/>
              <a:t>Для двухмерных векторов такими операциями являются операторы:</a:t>
            </a:r>
          </a:p>
          <a:p>
            <a:pPr lvl="1"/>
            <a:r>
              <a:rPr lang="ru-RU" dirty="0"/>
              <a:t>==</a:t>
            </a:r>
          </a:p>
          <a:p>
            <a:pPr lvl="1"/>
            <a:r>
              <a:rPr lang="ru-RU" dirty="0"/>
              <a:t>!=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i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функция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</a:rPr>
              <a:t>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void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Из функции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возможен доступ к приватным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данным и методам класса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операторов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=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==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&amp;&amp; (y ==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!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!=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|| (y !=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</a:t>
            </a:r>
            <a:r>
              <a:rPr lang="ru-RU" sz="1600" b="1" dirty="0">
                <a:latin typeface="Courier New" pitchFamily="49" charset="0"/>
              </a:rPr>
              <a:t>Более простая версия: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/>
              <a:t>Наиболее предпочтительный – перегрузка внутри класса</a:t>
            </a:r>
          </a:p>
          <a:p>
            <a:pPr lvl="2"/>
            <a:r>
              <a:rPr lang="ru-RU" dirty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Некоторым классам может понадобиться доступ к закрытым данным друг друга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Например, классу «дерево» может понадобиться доступ к закрытым полям его узлов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этом случае необходимо объявить дружественный класс внутри определения класса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Дружественная связь между классами является самой сильной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Реализации классов оказываются связанными, что противоречит принципу инкапсуляции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>
                <a:solidFill>
                  <a:srgbClr val="FF0000"/>
                </a:solidFill>
              </a:rPr>
              <a:t>Не используйте дружественные классы до тех пор, пока их использование не окажется единственным способом решения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63279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14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63279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27584" y="0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индексации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friend 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779985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694413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1857364"/>
            <a:ext cx="342902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dirty="0"/>
              <a:t>Конструктор может быть помечен </a:t>
            </a:r>
            <a:r>
              <a:rPr lang="en-US" sz="1600" dirty="0"/>
              <a:t> </a:t>
            </a:r>
            <a:r>
              <a:rPr lang="ru-RU" sz="1600" dirty="0"/>
              <a:t>как явный при помощи ключевого слова </a:t>
            </a:r>
            <a:r>
              <a:rPr lang="en-US" sz="1600" dirty="0">
                <a:solidFill>
                  <a:srgbClr val="FF0000"/>
                </a:solidFill>
              </a:rPr>
              <a:t>explicit</a:t>
            </a:r>
            <a:r>
              <a:rPr lang="ru-RU" sz="1600" dirty="0"/>
              <a:t> , чтобы запретить возможность его </a:t>
            </a:r>
            <a:r>
              <a:rPr lang="ru-RU" sz="1600" b="1" dirty="0"/>
              <a:t>неявного</a:t>
            </a:r>
            <a:r>
              <a:rPr lang="ru-RU" sz="1600" dirty="0"/>
              <a:t> вызова в ситуациях, вроде следующих:</a:t>
            </a:r>
          </a:p>
          <a:p>
            <a:endParaRPr lang="ru-RU" sz="1600" dirty="0"/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10; </a:t>
            </a:r>
            <a:endParaRPr lang="ru-RU" sz="1600" dirty="0"/>
          </a:p>
          <a:p>
            <a:r>
              <a:rPr lang="ru-RU" sz="1600" dirty="0"/>
              <a:t>эквивалентно:</a:t>
            </a:r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CCounter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/>
              <a:t>10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0)</a:t>
            </a:r>
            <a:r>
              <a:rPr lang="en-US" sz="1600" dirty="0"/>
              <a:t>;</a:t>
            </a:r>
            <a:endParaRPr lang="ru-RU" sz="1600" dirty="0"/>
          </a:p>
          <a:p>
            <a:endParaRPr lang="ru-RU" sz="1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63710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Перегрузка операторов форматированного ввода-вывода в потоки </a:t>
            </a:r>
            <a:r>
              <a:rPr lang="en-US" dirty="0"/>
              <a:t>STL </a:t>
            </a:r>
            <a:r>
              <a:rPr lang="ru-RU" dirty="0"/>
              <a:t>не может быть выполнена внутри самих классов потоков</a:t>
            </a:r>
          </a:p>
          <a:p>
            <a:pPr lvl="1"/>
            <a:r>
              <a:rPr lang="ru-RU" dirty="0"/>
              <a:t>Внесение модификаций в </a:t>
            </a:r>
            <a:r>
              <a:rPr lang="en-US" dirty="0"/>
              <a:t>STL</a:t>
            </a:r>
            <a:r>
              <a:rPr lang="ru-RU" dirty="0"/>
              <a:t> запрещено Стандартом</a:t>
            </a:r>
          </a:p>
          <a:p>
            <a:pPr lvl="2"/>
            <a:r>
              <a:rPr lang="ru-RU" dirty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/>
              <a:t>Для перегрузки операторов ввода-вывода следует </a:t>
            </a:r>
            <a:r>
              <a:rPr lang="ru-RU" b="1" dirty="0"/>
              <a:t>всегда </a:t>
            </a:r>
            <a:r>
              <a:rPr lang="ru-RU" dirty="0"/>
              <a:t>объявлять их вне класса</a:t>
            </a:r>
          </a:p>
          <a:p>
            <a:r>
              <a:rPr lang="ru-RU" dirty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/>
              <a:t>Это обеспечивает возможность чтения и записи нескольких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Перегрузка операций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поток вывода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</a:rPr>
              <a:t>унаследованный от </a:t>
            </a:r>
            <a:r>
              <a:rPr lang="en-US" sz="1600" dirty="0">
                <a:latin typeface="Courier New" pitchFamily="49" charset="0"/>
              </a:rPr>
              <a:t>std::</a:t>
            </a:r>
            <a:r>
              <a:rPr lang="en-US" sz="1600" dirty="0" err="1">
                <a:latin typeface="Courier New" pitchFamily="49" charset="0"/>
              </a:rPr>
              <a:t>ostream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operator&lt;&lt;(std::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stream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&lt;&lt; "["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 &lt;&lt; "/"</a:t>
            </a:r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ru-RU" sz="1600" b="1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785926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>
                <a:latin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latin typeface="Courier New" pitchFamily="49" charset="0"/>
              </a:rPr>
              <a:t> 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stream.setstate</a:t>
            </a:r>
            <a:r>
              <a:rPr lang="en-US" sz="1400" b="1" dirty="0">
                <a:latin typeface="Courier New" pitchFamily="49" charset="0"/>
              </a:rPr>
              <a:t>(std::</a:t>
            </a:r>
            <a:r>
              <a:rPr lang="en-US" sz="1400" b="1" dirty="0" err="1">
                <a:latin typeface="Courier New" pitchFamily="49" charset="0"/>
              </a:rPr>
              <a:t>ios_base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failbit</a:t>
            </a:r>
            <a:r>
              <a:rPr lang="en-US" sz="1400" b="1" dirty="0">
                <a:latin typeface="Courier New" pitchFamily="49" charset="0"/>
              </a:rPr>
              <a:t> | </a:t>
            </a:r>
            <a:r>
              <a:rPr lang="en-US" sz="1400" b="1" dirty="0" err="1">
                <a:latin typeface="Courier New" pitchFamily="49" charset="0"/>
              </a:rPr>
              <a:t>stream.rdstate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“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”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+= и + для конкатенации строк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-- и ++ для итераторов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арифметические операции для векторов и комплексных чисел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-</a:t>
            </a:r>
            <a:r>
              <a:rPr lang="en-US" sz="2000" dirty="0"/>
              <a:t>&gt; </a:t>
            </a:r>
            <a:r>
              <a:rPr lang="ru-RU" sz="2000" dirty="0"/>
              <a:t>и </a:t>
            </a:r>
            <a:r>
              <a:rPr lang="en-US" sz="2000" dirty="0"/>
              <a:t>* </a:t>
            </a:r>
            <a:r>
              <a:rPr lang="ru-RU" sz="2000" dirty="0"/>
              <a:t>для </a:t>
            </a:r>
            <a:r>
              <a:rPr lang="ru-RU" sz="2000" b="1" dirty="0">
                <a:solidFill>
                  <a:srgbClr val="FF0000"/>
                </a:solidFill>
                <a:hlinkClick r:id="rId2"/>
              </a:rPr>
              <a:t>умных указателей</a:t>
            </a:r>
            <a:endParaRPr lang="ru-RU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[] </a:t>
            </a:r>
            <a:r>
              <a:rPr lang="ru-RU" sz="2000" dirty="0"/>
              <a:t>для массивов и ассоциативных контейнеров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() для функторов (объектов функций)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= для классов с собственным конструктором копирования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операции сравнения для строк и других типов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7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286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6572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86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779687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86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57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Для пользовательских типов данных </a:t>
            </a:r>
            <a:r>
              <a:rPr lang="en-US" sz="2800" dirty="0"/>
              <a:t>C++ </a:t>
            </a:r>
            <a:r>
              <a:rPr lang="ru-RU" sz="2800" dirty="0"/>
              <a:t>позволяет задать собственные операции</a:t>
            </a:r>
          </a:p>
          <a:p>
            <a:pPr lvl="1"/>
            <a:r>
              <a:rPr lang="ru-RU" dirty="0"/>
              <a:t>Некоторые из них </a:t>
            </a:r>
            <a:r>
              <a:rPr lang="ru-RU" b="1" dirty="0"/>
              <a:t>всегда</a:t>
            </a:r>
            <a:r>
              <a:rPr lang="ru-RU" dirty="0"/>
              <a:t> определяются внутри класса</a:t>
            </a:r>
            <a:endParaRPr lang="en-US" dirty="0"/>
          </a:p>
          <a:p>
            <a:pPr lvl="2"/>
            <a:r>
              <a:rPr lang="ru-RU" sz="2000" dirty="0"/>
              <a:t>=, +=, -=, *= и т.п.</a:t>
            </a:r>
          </a:p>
          <a:p>
            <a:pPr lvl="1"/>
            <a:r>
              <a:rPr lang="ru-RU" dirty="0"/>
              <a:t>Некоторые – снаружи</a:t>
            </a:r>
          </a:p>
          <a:p>
            <a:pPr lvl="2"/>
            <a:r>
              <a:rPr lang="ru-RU" sz="2000" dirty="0"/>
              <a:t>Как правило, операции, в которых применяются базовые типы</a:t>
            </a:r>
          </a:p>
          <a:p>
            <a:r>
              <a:rPr lang="ru-RU" sz="2800" dirty="0"/>
              <a:t>Синтаксис: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ru-RU" b="1" dirty="0">
                <a:solidFill>
                  <a:srgbClr val="FF0000"/>
                </a:solidFill>
              </a:rPr>
              <a:t>тип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operator X(</a:t>
            </a:r>
            <a:r>
              <a:rPr lang="ru-RU" b="1" dirty="0">
                <a:solidFill>
                  <a:srgbClr val="FF0000"/>
                </a:solidFill>
              </a:rPr>
              <a:t>параметры)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/>
              <a:t>Нельзя переопределить операцию точка (</a:t>
            </a:r>
            <a:r>
              <a:rPr lang="en-US" dirty="0"/>
              <a:t>.) </a:t>
            </a:r>
            <a:r>
              <a:rPr lang="ru-RU" dirty="0"/>
              <a:t>и </a:t>
            </a:r>
            <a:r>
              <a:rPr lang="en-US" dirty="0" err="1"/>
              <a:t>sizeof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Унарные - унарными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2669</TotalTime>
  <Words>5506</Words>
  <Application>Microsoft Office PowerPoint</Application>
  <PresentationFormat>Экран (4:3)</PresentationFormat>
  <Paragraphs>903</Paragraphs>
  <Slides>76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2" baseType="lpstr">
      <vt:lpstr>Calibri</vt:lpstr>
      <vt:lpstr>Constantia</vt:lpstr>
      <vt:lpstr>Courier New</vt:lpstr>
      <vt:lpstr>Tahoma</vt:lpstr>
      <vt:lpstr>Wingdings 2</vt:lpstr>
      <vt:lpstr>Поток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Пример 1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присваивающих выражений</vt:lpstr>
      <vt:lpstr>Реализация оператора +=</vt:lpstr>
      <vt:lpstr>Перегрузка операторов сравнения</vt:lpstr>
      <vt:lpstr>Реализация операторов == и !=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Alexey Malov</cp:lastModifiedBy>
  <cp:revision>168</cp:revision>
  <dcterms:created xsi:type="dcterms:W3CDTF">2007-04-06T03:56:12Z</dcterms:created>
  <dcterms:modified xsi:type="dcterms:W3CDTF">2022-05-12T17:44:32Z</dcterms:modified>
</cp:coreProperties>
</file>