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353" r:id="rId3"/>
    <p:sldId id="355" r:id="rId4"/>
    <p:sldId id="354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</p:sldIdLst>
  <p:sldSz cx="9144000" cy="6858000" type="screen4x3"/>
  <p:notesSz cx="6858000" cy="9144000"/>
  <p:custDataLst>
    <p:tags r:id="rId2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5126" autoAdjust="0"/>
  </p:normalViewPr>
  <p:slideViewPr>
    <p:cSldViewPr>
      <p:cViewPr varScale="1">
        <p:scale>
          <a:sx n="66" d="100"/>
          <a:sy n="66" d="100"/>
        </p:scale>
        <p:origin x="1872" y="5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Подобно тому, как функции и методы состоят из определённого набора инструкций, решающих нужную задачу, классы программы создаются и взаимодействуют по определённым правилам.</a:t>
            </a:r>
          </a:p>
          <a:p>
            <a:r>
              <a:rPr lang="ru-RU" dirty="0"/>
              <a:t>Понимание этих правил позволяет создавать программы не методом проб и ошибок, а проектировать и анализировать архитектуру программы ещё до того, как вы напишете первую строчку кода. В результате вы будете иметь представление о том, из каких классов должна состоять ваша программа и о связях между ними. Также вы можете обсудить структуру программы с коллегами и распределить работу над ней.</a:t>
            </a:r>
          </a:p>
          <a:p>
            <a:r>
              <a:rPr lang="ru-RU" dirty="0"/>
              <a:t>Обнаруженную на этапе проектирования ошибку легко исправить — ведь вам не нужно переписывать ненаписанный код. Аналогия из реального мира: пока дом существует лишь на бумаге, вносить в него изменения легче, чем когда дом уже построен.</a:t>
            </a:r>
          </a:p>
          <a:p>
            <a:r>
              <a:rPr lang="ru-RU" dirty="0"/>
              <a:t>Вы научитесь визуализировать архитектуру программы и узнаете о свойствах связей между классами. Благодаря этому вы сможете обозревать структуру программы «‎с высоты птичьего полёта» и принимать стратегические решения, касающиеся её архитектуры.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95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</a:p>
          <a:p>
            <a:r>
              <a:rPr lang="ru-RU" dirty="0"/>
              <a:t>Особенности агрегации: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является частью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и тот же момент времени может принадлежать более чем одному Целому.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Целое не управляет своими частями. При удалении Целого Часть продолжает существовать.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Транзитивность — связи между агрегируемыми объектами не имеют циклов, то есть ни один из объектов не является прямой или косвенной частью самого себя.</a:t>
            </a:r>
          </a:p>
          <a:p>
            <a:endParaRPr lang="ru-RU" dirty="0"/>
          </a:p>
          <a:p>
            <a:r>
              <a:rPr lang="ru-RU" dirty="0"/>
              <a:t>При композиции мы добавляем части к целому, используя обычные переменные-члены. А когда класс использует динамическое выделение памяти, применяем указатели. При этом часть не может существовать без целого. В качестве примера композиции классов, использующих динамическое выделение памяти, можно привести классы Осьминог и Односвязный список. При разрушении Осьминога происходит удаление его Щупалец, а при разрушении односвязного списка удаляются его узлы.</a:t>
            </a:r>
          </a:p>
          <a:p>
            <a:r>
              <a:rPr lang="ru-RU" dirty="0"/>
              <a:t>При агрегации мы также используем переменные-члены класса, только в этом случае они будут ссылками или указателями на объекты, созданные и существующие за пределами класса. Адреса объектов передаются классу-агрегату снаружи через параметры конструктора либо через параметры методов. При этом Часть может существовать отдельно от Целого.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0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Примером агрегации можно назвать отношение итератора и узла односвязного списка. Итератор хранит указатель на узел односвязного списка, которым владеет другой объект, а именно односвязный список. Разрушение итератора не влияет на узел. Узел ничего не знает о существовании итератора. Агрегацией в односвязном списке также будет связь текущего узла списка со следующим за ним</a:t>
            </a:r>
            <a:r>
              <a:rPr lang="en-US" dirty="0"/>
              <a:t>.</a:t>
            </a:r>
          </a:p>
          <a:p>
            <a:r>
              <a:rPr lang="ru-RU" dirty="0"/>
              <a:t>Объект-агрегат обычно скрывает свои части от доступа извне. Например, итератор не имеет публичных методов для доступа к узлам списка, хотя в своём операторе разыменования возвращает ссылку на значение узла списка. Так внешний код не может получить доступ к служебным полям узла списка в обход итератора.</a:t>
            </a:r>
          </a:p>
          <a:p>
            <a:r>
              <a:rPr lang="ru-RU" dirty="0"/>
              <a:t>Так как Агрегат не единственный владелец своих частей, он должен быть готов к тому, что к его частям могут иметь доступ и другие объекты.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8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агрегация обозначается как композиция с той лишь разницей, что ромбик, расположенный на стороне объекта-агрегата, не закрашивается.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 один пример агрегации — отношение между Автобусом и Человеком. Автобус перевозит людей, но они не его составная часть. После разрушения автобуса с человеком ничего не происходит.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35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Агрегация позволяет одному объекту делегировать часть работы другому, переданному извне, объекту. Например, чтобы добавить в поисковую систему логирование поисковых запросов, не нужно в ней реализовывать код логирования, ведь основная задача поисковой системы — поиск. Вместо этого логирование лучше поручить отдельному классу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Logger</a:t>
            </a:r>
            <a:r>
              <a:rPr lang="ru-RU" dirty="0"/>
              <a:t>. Ссылку на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Logger</a:t>
            </a:r>
            <a:r>
              <a:rPr lang="ru-RU" dirty="0"/>
              <a:t> нужно передать в конструктор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SearchServer</a:t>
            </a:r>
            <a:r>
              <a:rPr lang="ru-RU" dirty="0"/>
              <a:t>, чтобы он сохранил её в одном из своих полей.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композиции и агрегации Целое оказывается связанным с Частью в течение длительного времени — поля Целого хранят Часть по значению, ссылке или указателю.</a:t>
            </a:r>
          </a:p>
          <a:p>
            <a:r>
              <a:rPr lang="ru-RU" dirty="0"/>
              <a:t>В жизни потребность в каком-либо объекте нам часто нужна лишь для выполнения некоторой задачи: мы вызываем такси, чтобы доехать до нужного места, берём нож, чтобы сделать бутерброд, прибегаем к услугам парикмахера, чтобы подстричься. После выполнения задачи потребность в объекте исчезает до следующего раза. И правда, незачем держать при себе парикмахера до конца своей жизни.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Такого рода отношение называется зависимостью, или отношением «‎Клиент-Поставщик». У Клиента возникает зависимость от Поставщика при решении некоторой задачи. Зависимость возникает в любом из следующих случаев: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создаётся внутри метода Клиента.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передаётся в метод Клиента по значению, ссылке или указателю.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клиента возвращает Поставщика.</a:t>
            </a:r>
          </a:p>
          <a:p>
            <a:r>
              <a:rPr lang="ru-RU" dirty="0"/>
              <a:t>Во всех упомянутых ситуациях зависимость от Поставщика существует лишь на протяжении вызова метода Клиента — в локальных переменных, параметрах функций и временных объектах.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один пример — загрузка и сохранение объектов в потоки ввода и вывода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</a:t>
            </a:r>
            <a:r>
              <a:rPr lang="ru-RU" dirty="0" err="1"/>
              <a:t>Document</a:t>
            </a:r>
            <a:r>
              <a:rPr lang="ru-RU" dirty="0"/>
              <a:t> зависит от классов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только во время вызова методов </a:t>
            </a:r>
            <a:r>
              <a:rPr lang="ru-RU" dirty="0" err="1"/>
              <a:t>SaveToStream</a:t>
            </a:r>
            <a:r>
              <a:rPr lang="ru-RU" dirty="0"/>
              <a:t> и </a:t>
            </a:r>
            <a:r>
              <a:rPr lang="ru-RU" dirty="0" err="1"/>
              <a:t>LoadFromStream</a:t>
            </a:r>
            <a:r>
              <a:rPr lang="ru-RU" dirty="0"/>
              <a:t>. Это значит, что на протяжении жизни Документа его можно сохранять в разные потоки вывода или загружать из разных потоков ввода. Точь-в-точь как для печати одного и того же документа вы используете разные листы бумаги. Обратной зависимости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от документа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09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зависимость изображается пунктирной стрелкой, идущей от Клиента к Поставщику. Чтобы конкретизировать, какой вид зависимости используется, на стрелке дополнительно может указываться одно из следующих слов: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. Метод Клиента создаёт экземпляр Поставщика и использует его, не передавая наружу.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return</a:t>
            </a:r>
            <a:r>
              <a:rPr lang="ru-RU" dirty="0"/>
              <a:t>. Клиент возвращает экземпляр Поставщика. При этом клиент может создавать Поставщика самостоятельно или делегировать создание другому объекту.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. Клиент использует зависимость, переданную ему через параметр метода. Для этого он вызывает методы переданных ему параметров или передаёт их дальше в качестве параметров.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Прямоугольник использует переданный ему Холст (</a:t>
            </a:r>
            <a:r>
              <a:rPr lang="ru-RU" dirty="0" err="1"/>
              <a:t>Canvas</a:t>
            </a:r>
            <a:r>
              <a:rPr lang="ru-RU" dirty="0"/>
              <a:t>), чтобы нарисовать на нём своё изображение, вызывая методы </a:t>
            </a:r>
            <a:r>
              <a:rPr lang="ru-RU" dirty="0" err="1"/>
              <a:t>MoveTo</a:t>
            </a:r>
            <a:r>
              <a:rPr lang="ru-RU" dirty="0"/>
              <a:t> и </a:t>
            </a:r>
            <a:r>
              <a:rPr lang="ru-RU" dirty="0" err="1"/>
              <a:t>LineTo</a:t>
            </a:r>
            <a:r>
              <a:rPr lang="ru-RU" dirty="0"/>
              <a:t>. Так можно многократно с разными параметрами вызывать метод </a:t>
            </a:r>
            <a:r>
              <a:rPr lang="ru-RU" dirty="0" err="1"/>
              <a:t>Draw</a:t>
            </a:r>
            <a:r>
              <a:rPr lang="ru-RU" dirty="0"/>
              <a:t> у одного и того же прямоугольника, получая изображение прямоугольника на разных холстах.</a:t>
            </a:r>
          </a:p>
          <a:p>
            <a:r>
              <a:rPr lang="ru-RU" dirty="0"/>
              <a:t>Поисковая система возвращает экземпляры </a:t>
            </a:r>
            <a:r>
              <a:rPr lang="ru-RU" dirty="0" err="1"/>
              <a:t>Document</a:t>
            </a:r>
            <a:r>
              <a:rPr lang="ru-RU" dirty="0"/>
              <a:t>. Такой тип зависимости обозначается словом “</a:t>
            </a:r>
            <a:r>
              <a:rPr lang="ru-RU" dirty="0" err="1"/>
              <a:t>return</a:t>
            </a:r>
            <a:r>
              <a:rPr lang="ru-RU" dirty="0"/>
              <a:t>”: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8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— наиболее слабая связь между классами среди рассмотренных отношений. Эта слабость даёт наибольшую гибкость — каждый вызов метода Клиента может иметь дело с новым Поставщиком. За эту гибкость приходится платить — зависимость транзитивна. Она распространяется на всех пользователей Клиента — они должны уметь создать Поставщика перед тем как передать его Клиенту в качестве параметра и знать, что делать с Поставщиком, которого им вернул Клиент. При композиции и агрегации зависимость не распространяется, так как Целое скрывает свои Части в приватной области.</a:t>
            </a:r>
          </a:p>
          <a:p>
            <a:r>
              <a:rPr lang="ru-RU" dirty="0"/>
              <a:t>На схеме показан класс Приложение, включающий в себя Поисковую Систему. Приложение неявно зависит от класса </a:t>
            </a:r>
            <a:r>
              <a:rPr lang="ru-RU" dirty="0" err="1"/>
              <a:t>Document</a:t>
            </a:r>
            <a:r>
              <a:rPr lang="ru-RU" dirty="0"/>
              <a:t>, так как используемый Приложением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SearchServer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FindTopDocuments</a:t>
            </a:r>
            <a:r>
              <a:rPr lang="ru-RU" dirty="0"/>
              <a:t> возвращает вектор документов. </a:t>
            </a:r>
          </a:p>
          <a:p>
            <a:r>
              <a:rPr lang="ru-RU" dirty="0"/>
              <a:t>Для приложения эта транзитивная зависимость от документа означает следующее: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Приложение должно уметь работать с документами, которые оно получает от поисковой системы.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Изменения в классе </a:t>
            </a:r>
            <a:r>
              <a:rPr lang="ru-RU" dirty="0" err="1"/>
              <a:t>Document</a:t>
            </a:r>
            <a:r>
              <a:rPr lang="ru-RU" dirty="0"/>
              <a:t> окажут влияние не только на </a:t>
            </a:r>
            <a:r>
              <a:rPr lang="ru-RU" dirty="0" err="1"/>
              <a:t>SearchServer</a:t>
            </a:r>
            <a:r>
              <a:rPr lang="ru-RU" dirty="0"/>
              <a:t>, но и на </a:t>
            </a:r>
            <a:r>
              <a:rPr lang="ru-RU" dirty="0" err="1"/>
              <a:t>Application</a:t>
            </a:r>
            <a:r>
              <a:rPr lang="ru-RU" dirty="0"/>
              <a:t>. Зависимые классы может потребоваться доработать и заново протестировать.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60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содержит точки и единолично ими владеет.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0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 — диаграмма классов. Диаграмма визуализирует классы и интерфейсы, из которых состоит программа или её часть, свойства и методы классов, а также связи между компонентами программы. Используемые обозначения основываются на упрощённой нотации универсального языка моделирования </a:t>
            </a:r>
            <a:r>
              <a:rPr lang="en-US" dirty="0"/>
              <a:t>UML</a:t>
            </a:r>
            <a:r>
              <a:rPr lang="ru-RU" dirty="0"/>
              <a:t>.</a:t>
            </a:r>
          </a:p>
          <a:p>
            <a:r>
              <a:rPr lang="ru-RU" dirty="0"/>
              <a:t>Класс обозначается прямоугольником, содержащим имя класса, его методы и поля. Перед именем публичного метода и поля класса может ставиться символ +, а приватного — символ -. Тип полей, аргументов и возвращаемых значений указывается после двоеточия. Указатели, ссылки, а также тип </a:t>
            </a:r>
            <a:r>
              <a:rPr lang="ru-RU" dirty="0" err="1"/>
              <a:t>void</a:t>
            </a:r>
            <a:r>
              <a:rPr lang="ru-RU" dirty="0"/>
              <a:t> для краткости записи можно опустить.</a:t>
            </a:r>
          </a:p>
          <a:p>
            <a:r>
              <a:rPr lang="ru-RU" dirty="0"/>
              <a:t>Приватная часть класса, часть публичных методов или все публичные методы, несущественные на данной схеме, могут быть пропущены:</a:t>
            </a:r>
          </a:p>
          <a:p>
            <a:r>
              <a:rPr lang="ru-RU" dirty="0"/>
              <a:t>Стандартные классы вроде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, а также несущественные для диаграммы классы обычно на ней не отображаются.</a:t>
            </a:r>
          </a:p>
          <a:p>
            <a:r>
              <a:rPr lang="ru-RU" dirty="0"/>
              <a:t>Перечислимые типы отображаются похожим на класс образом, с той лишь разницей, что перед именем класса записывают слово </a:t>
            </a:r>
            <a:r>
              <a:rPr lang="ru-RU" b="1" dirty="0" err="1"/>
              <a:t>enumeration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46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Graphics</a:t>
            </a:r>
            <a:r>
              <a:rPr lang="ru-RU" dirty="0"/>
              <a:t> хранит ссылку на растровое изображение, на котором рисует графические примитивы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использует </a:t>
            </a:r>
            <a:r>
              <a:rPr lang="ru-RU" dirty="0" err="1"/>
              <a:t>Graphics</a:t>
            </a:r>
            <a:r>
              <a:rPr lang="ru-RU" dirty="0"/>
              <a:t> в методе </a:t>
            </a:r>
            <a:r>
              <a:rPr lang="ru-RU" dirty="0" err="1"/>
              <a:t>Draw</a:t>
            </a:r>
            <a:r>
              <a:rPr lang="ru-RU" dirty="0"/>
              <a:t>, чтобы нарисовать на нём своё изображение.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40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Вам представлены несколько диаграмм, выражающих отношения между классами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House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Wall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Base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Roof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Window</a:t>
            </a:r>
            <a:r>
              <a:rPr lang="en-US" dirty="0"/>
              <a:t>. </a:t>
            </a:r>
            <a:r>
              <a:rPr lang="ru-RU" dirty="0"/>
              <a:t>Выберите среди них одну правильную.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Композиция — один из самых простых способов создать новый тип данных, используя функционал уже имеющихся. При композиции мы получаем новый, более сложный тип, состоящий из одного или нескольких более простых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Один объект является Частью другого, составного объекта.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момент времени может принадлежать только одному составному объекту.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Составной объект управляет своими частями. В частности, когда объект удаляется, его части должны быть также удалены.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объекта, который ею владеет.</a:t>
            </a:r>
          </a:p>
          <a:p>
            <a:r>
              <a:rPr lang="ru-RU" dirty="0"/>
              <a:t>В C++ мы обычно используем композицию, когда объявляем структуру или класс.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0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композиции: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Точка на плоскости состоит из двух чисел, хранящих её координаты.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Окружность состоит из точки, задающей координаты центра, и числа, задающего радиус.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Осьминог состоит из головы и нескольких щупалец.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рациональных чисел состоит из двух целых чисел — числителя и знаменателя.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Композиция позволяет с лёгкостью создавать сложные объекты из более простых. Однажды разработав и протестировав класс, мы можем многократно использовать его как надёжный «кирпичик» в составе более крупных компонентов нашей программы. Классы стандартной библиотеки C++ являются хорошим примером таких «кирпичиков».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композиция обозначается соединительной линией с закрашенным ромбом, исходящим от составного объекта. Со стороны включаемого объекта наконечника может и не быть.</a:t>
            </a:r>
          </a:p>
          <a:p>
            <a:r>
              <a:rPr lang="ru-RU" dirty="0"/>
              <a:t>Ограничений на количество включений простого объекта в состав более сложного нет. В приведённом примере </a:t>
            </a:r>
            <a:r>
              <a:rPr lang="ru-RU" dirty="0" err="1"/>
              <a:t>Circle</a:t>
            </a:r>
            <a:r>
              <a:rPr lang="ru-RU" dirty="0"/>
              <a:t> содержит один экземпляр </a:t>
            </a:r>
            <a:r>
              <a:rPr lang="ru-RU" dirty="0" err="1"/>
              <a:t>Point</a:t>
            </a:r>
            <a:r>
              <a:rPr lang="ru-RU" dirty="0"/>
              <a:t>, а </a:t>
            </a:r>
            <a:r>
              <a:rPr lang="ru-RU" dirty="0" err="1"/>
              <a:t>Triangle</a:t>
            </a:r>
            <a:r>
              <a:rPr lang="ru-RU" dirty="0"/>
              <a:t> — три. Чтобы подчеркнуть множественный характер связи, на конце стрелочки может указываться количество экземпляров.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5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Составной класс, как правило, прячет свои члены-данные от доступа извне и управляет ими. Это позволяет сохранить состояние объекта согласованным. На следующей диаграмме представлен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AlarmClock</a:t>
            </a:r>
            <a:r>
              <a:rPr lang="ru-RU" dirty="0"/>
              <a:t>, который состоит из часов (</a:t>
            </a:r>
            <a:r>
              <a:rPr lang="ru-RU" dirty="0" err="1"/>
              <a:t>Clock</a:t>
            </a:r>
            <a:r>
              <a:rPr lang="ru-RU" dirty="0"/>
              <a:t>), звукового устройства (</a:t>
            </a:r>
            <a:r>
              <a:rPr lang="ru-RU" dirty="0" err="1"/>
              <a:t>Beeper</a:t>
            </a:r>
            <a:r>
              <a:rPr lang="ru-RU" dirty="0"/>
              <a:t>) и времени включения звукового сигнала. Пользователи Будильника не имеют доступа к содержащимся в нём полям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clock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beeper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 Благодаря этому сигнал пробуждения прозвучит в тот момент, когда текущее время, предоставляемое часами, станет равно значению поля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alarm_time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</a:t>
            </a:r>
          </a:p>
          <a:p>
            <a:r>
              <a:rPr lang="ru-RU" dirty="0"/>
              <a:t>То, что класс </a:t>
            </a:r>
            <a:r>
              <a:rPr lang="ru-RU" dirty="0" err="1"/>
              <a:t>Beeper</a:t>
            </a:r>
            <a:r>
              <a:rPr lang="ru-RU" dirty="0"/>
              <a:t> не знает об объектах, в которых он содержится, даёт возможность использовать </a:t>
            </a:r>
            <a:r>
              <a:rPr lang="ru-RU" dirty="0" err="1"/>
              <a:t>Beeper</a:t>
            </a:r>
            <a:r>
              <a:rPr lang="ru-RU" dirty="0"/>
              <a:t> не только в будильнике, но и, например, в игрушечной полицейской машине. Только в этом случае звуковой сигнал будет включён не по достижении определённого времени, а сразу при включении игрушки.</a:t>
            </a:r>
          </a:p>
          <a:p>
            <a:r>
              <a:rPr lang="ru-RU" dirty="0"/>
              <a:t>При разрушении составного объекта удаляются и входящие в его состав объекты. Например, при удалении папки должны быть удалены все содержащиеся в ней файлы.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2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52F"/>
                </a:solidFill>
                <a:effectLst/>
                <a:latin typeface="-apple-system"/>
              </a:rPr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2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Отношения между классами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44A9F-0763-4613-B91E-356B14A0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67FF40-2062-4098-8E11-68A66F3F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Отношения Часть – Целое</a:t>
            </a:r>
          </a:p>
          <a:p>
            <a:r>
              <a:rPr lang="ru-RU" dirty="0"/>
              <a:t>Часть является частью Целого</a:t>
            </a:r>
          </a:p>
          <a:p>
            <a:r>
              <a:rPr lang="ru-RU" dirty="0"/>
              <a:t>Часть в один и тот же момент может принадлежать нескольким составным объектам</a:t>
            </a:r>
          </a:p>
          <a:p>
            <a:r>
              <a:rPr lang="ru-RU" dirty="0"/>
              <a:t>Целое не управляет своими частями</a:t>
            </a:r>
          </a:p>
          <a:p>
            <a:pPr lvl="1"/>
            <a:r>
              <a:rPr lang="ru-RU" dirty="0"/>
              <a:t>При удалении Целого Часть продолжает существовать</a:t>
            </a:r>
          </a:p>
          <a:p>
            <a:r>
              <a:rPr lang="ru-RU" dirty="0"/>
              <a:t>Часть не знает о существовании Целого</a:t>
            </a:r>
          </a:p>
          <a:p>
            <a:r>
              <a:rPr lang="ru-RU" dirty="0"/>
              <a:t>Транзитивность</a:t>
            </a:r>
          </a:p>
          <a:p>
            <a:pPr lvl="1"/>
            <a:r>
              <a:rPr lang="ru-RU" dirty="0"/>
              <a:t>Ни один из объектов не является прямой или косвенной частью себя</a:t>
            </a:r>
          </a:p>
          <a:p>
            <a:r>
              <a:rPr lang="ru-RU" dirty="0"/>
              <a:t>Класс-агрегат хранит ссылки или указатели на объекты, созданные за пределами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48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D310B-2E72-4973-98EC-91C6CE71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86FE0-D540-4805-8D54-2C07AEBB999B}"/>
              </a:ext>
            </a:extLst>
          </p:cNvPr>
          <p:cNvSpPr txBox="1"/>
          <p:nvPr/>
        </p:nvSpPr>
        <p:spPr>
          <a:xfrm>
            <a:off x="381000" y="1847088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SingleLinkedList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value{};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node_ =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Итератор хранит адрес узла списка, но не владеет им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B2240-2ABE-401D-B821-9E8CE853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агрегации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3DA48F-20FE-48AD-A2C8-354136F86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" y="1847088"/>
            <a:ext cx="9144000" cy="275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35424-F12C-4952-89D5-2E6F32B83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5010911"/>
            <a:ext cx="687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1AC1-1020-4294-A077-007A71C7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3289E5B-1124-442D-AD56-F56EA119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316626" cy="28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ED60-46B9-4A37-B70A-5752E1E1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(</a:t>
            </a:r>
            <a:r>
              <a:rPr lang="en-US" dirty="0"/>
              <a:t>Dependency)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5D6E4-B347-4185-B6F6-AB7F13C14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3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B10609-342F-4D6F-BA8A-7D410D9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2CA5C1-4842-495A-B15F-9560F130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«Клиент – Поставщик»</a:t>
            </a:r>
          </a:p>
          <a:p>
            <a:r>
              <a:rPr lang="ru-RU" dirty="0"/>
              <a:t>Поставщик создаётся внутри метода Клиента</a:t>
            </a:r>
          </a:p>
          <a:p>
            <a:r>
              <a:rPr lang="ru-RU" dirty="0"/>
              <a:t>Поставщик передаётся в метод Клиента</a:t>
            </a:r>
          </a:p>
          <a:p>
            <a:r>
              <a:rPr lang="ru-RU" dirty="0"/>
              <a:t>Метод Клиента возвращает Поставщика</a:t>
            </a:r>
          </a:p>
          <a:p>
            <a:r>
              <a:rPr lang="ru-RU" dirty="0"/>
              <a:t>Поставщик ничего не знает про клиента</a:t>
            </a:r>
          </a:p>
          <a:p>
            <a:r>
              <a:rPr lang="ru-RU" dirty="0"/>
              <a:t>Зависимость существует на протяжении вызова метода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40047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BA4E5-A729-4593-BC5C-A364B445904D}"/>
              </a:ext>
            </a:extLst>
          </p:cNvPr>
          <p:cNvSpPr txBox="1"/>
          <p:nvPr/>
        </p:nvSpPr>
        <p:spPr>
          <a:xfrm>
            <a:off x="457199" y="1841242"/>
            <a:ext cx="8468693" cy="501675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DependentMethod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DependentMethod2()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supplier.DoSomething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DependentMethod3()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IndependentMethod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Hello"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1B1CBAD-0E16-4617-82CD-F2695C03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88710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F43C6-9B95-4028-882B-1165568B76B9}"/>
              </a:ext>
            </a:extLst>
          </p:cNvPr>
          <p:cNvSpPr txBox="1"/>
          <p:nvPr/>
        </p:nvSpPr>
        <p:spPr>
          <a:xfrm>
            <a:off x="0" y="784"/>
            <a:ext cx="9144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записи документа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SaveToStream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title_ &lt;&lt;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text_ &lt;&lt;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чтения документа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LoadFromStream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title_);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.clear();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 line;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line))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_.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+= </a:t>
            </a:r>
            <a:r>
              <a:rPr lang="ru-RU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text_ += line;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title_;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670F6D-AA93-4847-B11C-B1FD5042C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6" y="2003868"/>
            <a:ext cx="6840760" cy="326405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2AFD21-51D0-42B2-A0D5-D8E2BA6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зависимости на диаграммах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D3E67F-F483-42E7-9D4A-450DA1911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0" y="5578781"/>
            <a:ext cx="7199784" cy="11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B3CCF-CE61-427C-AAF4-82B5C96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зависимостей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8D5F4E-59DC-408E-97B6-F73BE0E81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7884368" cy="24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DA6B-B205-44FB-9002-AC22694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450FE-1DFD-47E9-9263-7D0A9C7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</a:t>
            </a:r>
          </a:p>
          <a:p>
            <a:r>
              <a:rPr lang="ru-RU" dirty="0"/>
              <a:t>Показывает классы и интерфейсы, их состав и связи между ними</a:t>
            </a:r>
          </a:p>
          <a:p>
            <a:r>
              <a:rPr lang="en-US" dirty="0"/>
              <a:t>UML – </a:t>
            </a:r>
            <a:r>
              <a:rPr lang="ru-RU" dirty="0"/>
              <a:t>универсальный язык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A991B-FF38-4274-A00D-85B8ED541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69942"/>
            <a:ext cx="6115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AB6-4772-450D-8ECC-CEE2E652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9D771-8627-4D30-B65A-F280BC02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E383-4A76-4B92-BBFB-A505521E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718F9-BF89-439D-9E04-4AD7E170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/>
          <a:lstStyle/>
          <a:p>
            <a:r>
              <a:rPr lang="ru-RU" dirty="0"/>
              <a:t>При композиции Целое единолично владеет содержащейся в нём Частью. </a:t>
            </a:r>
          </a:p>
          <a:p>
            <a:r>
              <a:rPr lang="ru-RU" dirty="0"/>
              <a:t>Композиция обозначается стрелкой с закрашенным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CDB6F-D2E7-4C54-AFCF-05C66930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401312"/>
            <a:ext cx="556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E12DF-D882-4E0C-8C8F-3CC63F46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98149-C42D-4A71-BF4F-824FD5CD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При агрегации Целое пользуется Частью, но не владеет ею. </a:t>
            </a:r>
          </a:p>
          <a:p>
            <a:r>
              <a:rPr lang="ru-RU" dirty="0"/>
              <a:t>Агрегация обозначается стрелкой с </a:t>
            </a:r>
            <a:r>
              <a:rPr lang="ru-RU" dirty="0" err="1"/>
              <a:t>незакрашенным</a:t>
            </a:r>
            <a:r>
              <a:rPr lang="ru-RU" dirty="0"/>
              <a:t>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FC2E4B-0220-4891-9683-8EAE9661D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0" y="3591102"/>
            <a:ext cx="8229600" cy="23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CBEE5-A4C3-4062-9ED1-190E755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C30E-6F92-4490-8D6D-4B1EB22B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задаёт отношение вида «‎Клиент-Поставщик»‎.</a:t>
            </a:r>
          </a:p>
          <a:p>
            <a:r>
              <a:rPr lang="ru-RU" dirty="0"/>
              <a:t>Клиент использует переданного ему Поставщика, не сохраняя ссылку на него в своих полях. </a:t>
            </a:r>
          </a:p>
          <a:p>
            <a:r>
              <a:rPr lang="ru-RU" dirty="0"/>
              <a:t>Зависимость обозначается пунктирной стрелкой.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2682D8-9DE3-44E9-B326-486DF1D6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8" y="4869160"/>
            <a:ext cx="7041604" cy="17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15F52A-8D86-426E-B766-1E70D17F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корректную диаграмму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C401AB-AAC9-447B-A7CD-1D268E5310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93479"/>
            <a:ext cx="2733716" cy="2113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466AE-0671-4985-931F-88F00DA81C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67" y="2132856"/>
            <a:ext cx="2733716" cy="2113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2C292F-4AF0-47B5-AED2-BD9A919CE4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" y="2132856"/>
            <a:ext cx="2733716" cy="21138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5C0AC2-F646-4224-8F3E-5609173F5E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00" y="4391117"/>
            <a:ext cx="2767210" cy="21397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9F0D9A-374F-46C9-B53B-C783C9A2AA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88" y="2132856"/>
            <a:ext cx="2733716" cy="2113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A1C897-16A3-44CB-AABE-2899E1697328}"/>
              </a:ext>
            </a:extLst>
          </p:cNvPr>
          <p:cNvSpPr txBox="1"/>
          <p:nvPr/>
        </p:nvSpPr>
        <p:spPr>
          <a:xfrm>
            <a:off x="3217806" y="2063112"/>
            <a:ext cx="206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Apple Color Emoji"/>
              </a:rPr>
              <a:t>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50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E267-D992-4B74-A5FB-7DD145E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DA888-5B7B-417D-8854-E5B11DB9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A5E15-5E17-4A6D-9194-572D33F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1BE8-4C5F-40DF-8BFA-BB3F4B5C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объект является </a:t>
            </a:r>
            <a:r>
              <a:rPr lang="ru-RU" b="1" dirty="0"/>
              <a:t>Частью</a:t>
            </a:r>
            <a:r>
              <a:rPr lang="ru-RU" dirty="0"/>
              <a:t> другого, составного объекта</a:t>
            </a:r>
          </a:p>
          <a:p>
            <a:r>
              <a:rPr lang="ru-RU" dirty="0"/>
              <a:t>Часть в один момент времени принадлежит только одному составному объекту</a:t>
            </a:r>
          </a:p>
          <a:p>
            <a:r>
              <a:rPr lang="ru-RU" dirty="0"/>
              <a:t>Составной объект управляет своими частями.</a:t>
            </a:r>
          </a:p>
          <a:p>
            <a:pPr lvl="1"/>
            <a:r>
              <a:rPr lang="ru-RU" dirty="0"/>
              <a:t>Часть удаляется при удалении объекта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классы обычно использую композицию</a:t>
            </a:r>
          </a:p>
        </p:txBody>
      </p:sp>
    </p:spTree>
    <p:extLst>
      <p:ext uri="{BB962C8B-B14F-4D97-AF65-F5344CB8AC3E}">
        <p14:creationId xmlns:p14="http://schemas.microsoft.com/office/powerpoint/2010/main" val="3180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EDF0C-5F6E-4497-A839-4FCA94CD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6F067-A745-4012-8CF4-6EB40B0A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Точка на плоскости</a:t>
            </a:r>
          </a:p>
          <a:p>
            <a:pPr lvl="1"/>
            <a:r>
              <a:rPr lang="ru-RU" dirty="0"/>
              <a:t>Пара чисел, задающих координаты точки</a:t>
            </a:r>
          </a:p>
          <a:p>
            <a:r>
              <a:rPr lang="ru-RU" dirty="0"/>
              <a:t>Окружность</a:t>
            </a:r>
          </a:p>
          <a:p>
            <a:pPr lvl="1"/>
            <a:r>
              <a:rPr lang="ru-RU" dirty="0"/>
              <a:t>Точка (центр) и число (радиус)</a:t>
            </a:r>
          </a:p>
          <a:p>
            <a:r>
              <a:rPr lang="ru-RU" dirty="0"/>
              <a:t>Класс рациональных чисел</a:t>
            </a:r>
          </a:p>
          <a:p>
            <a:pPr lvl="1"/>
            <a:r>
              <a:rPr lang="ru-RU" dirty="0"/>
              <a:t>Пара целых чисел - числитель и знаменатель</a:t>
            </a:r>
          </a:p>
          <a:p>
            <a:r>
              <a:rPr lang="ru-RU" dirty="0"/>
              <a:t>Многоугольник</a:t>
            </a:r>
          </a:p>
          <a:p>
            <a:pPr lvl="1"/>
            <a:r>
              <a:rPr lang="ru-RU" dirty="0"/>
              <a:t>Координаты вершин</a:t>
            </a:r>
          </a:p>
        </p:txBody>
      </p:sp>
    </p:spTree>
    <p:extLst>
      <p:ext uri="{BB962C8B-B14F-4D97-AF65-F5344CB8AC3E}">
        <p14:creationId xmlns:p14="http://schemas.microsoft.com/office/powerpoint/2010/main" val="38868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B3B5A-2F67-4AD6-8D6A-85F8682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436B7-0125-4F27-AD64-3E0F0CC7E1D0}"/>
              </a:ext>
            </a:extLst>
          </p:cNvPr>
          <p:cNvSpPr txBox="1"/>
          <p:nvPr/>
        </p:nvSpPr>
        <p:spPr>
          <a:xfrm>
            <a:off x="446717" y="1888951"/>
            <a:ext cx="841405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Книга -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isbn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ISBN - уникальный номер книжного издания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Год публикации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Человек - ещё один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m_address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m_birth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5B14-FC91-47B1-B3C2-C2A9861D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композиции на диаграммах классов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2C2DE6-3098-45BB-BF6F-A5F58DCB1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279549"/>
            <a:ext cx="7080076" cy="43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9526-14E0-4BFD-9026-B7A21C8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Сокрытие данных при </a:t>
            </a:r>
            <a:r>
              <a:rPr lang="ru-RU" dirty="0" err="1"/>
              <a:t>композции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53B2E1-2FAF-4320-9BCB-07C07690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9" y="2132856"/>
            <a:ext cx="846093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9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4413-24DE-4ED2-B703-609DAF7F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A4E74-53CF-43B7-8A16-81BF6EC55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70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2693</TotalTime>
  <Words>2559</Words>
  <Application>Microsoft Office PowerPoint</Application>
  <PresentationFormat>Экран (4:3)</PresentationFormat>
  <Paragraphs>237</Paragraphs>
  <Slides>24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Apple Color Emoji</vt:lpstr>
      <vt:lpstr>-apple-system</vt:lpstr>
      <vt:lpstr>Arial</vt:lpstr>
      <vt:lpstr>Calibri</vt:lpstr>
      <vt:lpstr>Consolas</vt:lpstr>
      <vt:lpstr>Constantia</vt:lpstr>
      <vt:lpstr>SFMono-Regular</vt:lpstr>
      <vt:lpstr>Tahoma</vt:lpstr>
      <vt:lpstr>Wingdings 2</vt:lpstr>
      <vt:lpstr>Поток</vt:lpstr>
      <vt:lpstr>Отношения между классами</vt:lpstr>
      <vt:lpstr>Диаграмма классов</vt:lpstr>
      <vt:lpstr>Композиция</vt:lpstr>
      <vt:lpstr>Особенности</vt:lpstr>
      <vt:lpstr>Примеры</vt:lpstr>
      <vt:lpstr>Пример</vt:lpstr>
      <vt:lpstr>Обозначение композиции на диаграммах классов</vt:lpstr>
      <vt:lpstr>Сокрытие данных при композции</vt:lpstr>
      <vt:lpstr>Агрегация</vt:lpstr>
      <vt:lpstr>Особенности</vt:lpstr>
      <vt:lpstr>Примеры</vt:lpstr>
      <vt:lpstr>Обозначение агрегации</vt:lpstr>
      <vt:lpstr>Агрегация и делегирование</vt:lpstr>
      <vt:lpstr>Зависимость (Dependency)</vt:lpstr>
      <vt:lpstr>Особенности</vt:lpstr>
      <vt:lpstr>Пример</vt:lpstr>
      <vt:lpstr>Презентация PowerPoint</vt:lpstr>
      <vt:lpstr>Обозначение зависимости на диаграммах классов</vt:lpstr>
      <vt:lpstr>Транзитивность зависимостей</vt:lpstr>
      <vt:lpstr>Итоги</vt:lpstr>
      <vt:lpstr>Композиция</vt:lpstr>
      <vt:lpstr>Агрегация</vt:lpstr>
      <vt:lpstr>Зависимость</vt:lpstr>
      <vt:lpstr>Выберите корректную диаграмму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Ilya</cp:lastModifiedBy>
  <cp:revision>203</cp:revision>
  <dcterms:created xsi:type="dcterms:W3CDTF">2007-04-12T21:07:55Z</dcterms:created>
  <dcterms:modified xsi:type="dcterms:W3CDTF">2021-03-25T16:58:43Z</dcterms:modified>
</cp:coreProperties>
</file>