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8"/>
  </p:notesMasterIdLst>
  <p:sldIdLst>
    <p:sldId id="303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90" r:id="rId38"/>
    <p:sldId id="391" r:id="rId39"/>
    <p:sldId id="392" r:id="rId40"/>
    <p:sldId id="394" r:id="rId41"/>
    <p:sldId id="395" r:id="rId42"/>
    <p:sldId id="396" r:id="rId43"/>
    <p:sldId id="398" r:id="rId44"/>
    <p:sldId id="259" r:id="rId45"/>
    <p:sldId id="311" r:id="rId46"/>
    <p:sldId id="260" r:id="rId47"/>
    <p:sldId id="258" r:id="rId48"/>
    <p:sldId id="307" r:id="rId49"/>
    <p:sldId id="308" r:id="rId50"/>
    <p:sldId id="309" r:id="rId51"/>
    <p:sldId id="312" r:id="rId52"/>
    <p:sldId id="261" r:id="rId53"/>
    <p:sldId id="263" r:id="rId54"/>
    <p:sldId id="266" r:id="rId55"/>
    <p:sldId id="268" r:id="rId56"/>
    <p:sldId id="313" r:id="rId57"/>
    <p:sldId id="262" r:id="rId58"/>
    <p:sldId id="264" r:id="rId59"/>
    <p:sldId id="314" r:id="rId60"/>
    <p:sldId id="315" r:id="rId61"/>
    <p:sldId id="316" r:id="rId62"/>
    <p:sldId id="317" r:id="rId63"/>
    <p:sldId id="310" r:id="rId64"/>
    <p:sldId id="318" r:id="rId65"/>
    <p:sldId id="319" r:id="rId66"/>
    <p:sldId id="320" r:id="rId67"/>
    <p:sldId id="321" r:id="rId68"/>
    <p:sldId id="324" r:id="rId69"/>
    <p:sldId id="323" r:id="rId70"/>
    <p:sldId id="325" r:id="rId71"/>
    <p:sldId id="322" r:id="rId72"/>
    <p:sldId id="330" r:id="rId73"/>
    <p:sldId id="326" r:id="rId74"/>
    <p:sldId id="331" r:id="rId75"/>
    <p:sldId id="327" r:id="rId76"/>
    <p:sldId id="332" r:id="rId77"/>
    <p:sldId id="269" r:id="rId78"/>
    <p:sldId id="329" r:id="rId79"/>
    <p:sldId id="333" r:id="rId80"/>
    <p:sldId id="277" r:id="rId81"/>
    <p:sldId id="350" r:id="rId82"/>
    <p:sldId id="276" r:id="rId83"/>
    <p:sldId id="334" r:id="rId84"/>
    <p:sldId id="335" r:id="rId85"/>
    <p:sldId id="336" r:id="rId86"/>
    <p:sldId id="337" r:id="rId87"/>
    <p:sldId id="272" r:id="rId88"/>
    <p:sldId id="399" r:id="rId89"/>
    <p:sldId id="388" r:id="rId90"/>
    <p:sldId id="389" r:id="rId91"/>
    <p:sldId id="400" r:id="rId92"/>
    <p:sldId id="274" r:id="rId93"/>
    <p:sldId id="401" r:id="rId94"/>
    <p:sldId id="402" r:id="rId95"/>
    <p:sldId id="403" r:id="rId96"/>
    <p:sldId id="351" r:id="rId97"/>
    <p:sldId id="343" r:id="rId98"/>
    <p:sldId id="344" r:id="rId99"/>
    <p:sldId id="345" r:id="rId100"/>
    <p:sldId id="346" r:id="rId101"/>
    <p:sldId id="347" r:id="rId102"/>
    <p:sldId id="348" r:id="rId103"/>
    <p:sldId id="349" r:id="rId104"/>
    <p:sldId id="338" r:id="rId105"/>
    <p:sldId id="279" r:id="rId106"/>
    <p:sldId id="281" r:id="rId107"/>
    <p:sldId id="280" r:id="rId108"/>
    <p:sldId id="282" r:id="rId109"/>
    <p:sldId id="283" r:id="rId110"/>
    <p:sldId id="340" r:id="rId111"/>
    <p:sldId id="339" r:id="rId112"/>
    <p:sldId id="341" r:id="rId113"/>
    <p:sldId id="342" r:id="rId114"/>
    <p:sldId id="285" r:id="rId115"/>
    <p:sldId id="278" r:id="rId116"/>
    <p:sldId id="267" r:id="rId117"/>
  </p:sldIdLst>
  <p:sldSz cx="9144000" cy="6858000" type="screen4x3"/>
  <p:notesSz cx="6858000" cy="9144000"/>
  <p:custDataLst>
    <p:tags r:id="rId119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5126" autoAdjust="0"/>
  </p:normalViewPr>
  <p:slideViewPr>
    <p:cSldViewPr>
      <p:cViewPr varScale="1">
        <p:scale>
          <a:sx n="56" d="100"/>
          <a:sy n="56" d="100"/>
        </p:scale>
        <p:origin x="2126" y="43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gs" Target="tags/tag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AE2AD-BE8A-4153-81D8-1D5E7B75FB1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3556B57-9284-4E6F-A859-520F26ABEFDE}">
      <dgm:prSet phldrT="[Текст]"/>
      <dgm:spPr/>
      <dgm:t>
        <a:bodyPr/>
        <a:lstStyle/>
        <a:p>
          <a:r>
            <a:rPr lang="ru-RU" dirty="0"/>
            <a:t>Животное</a:t>
          </a:r>
        </a:p>
      </dgm:t>
    </dgm:pt>
    <dgm:pt modelId="{254F4257-83A9-42EA-B8F8-63EB2CBB9202}" type="parTrans" cxnId="{95E6AD7E-AEE5-4774-B57A-89C3765F190E}">
      <dgm:prSet/>
      <dgm:spPr/>
      <dgm:t>
        <a:bodyPr/>
        <a:lstStyle/>
        <a:p>
          <a:endParaRPr lang="ru-RU"/>
        </a:p>
      </dgm:t>
    </dgm:pt>
    <dgm:pt modelId="{2F0D1391-C791-48D7-9E2E-1356B24E6FD4}" type="sibTrans" cxnId="{95E6AD7E-AEE5-4774-B57A-89C3765F190E}">
      <dgm:prSet/>
      <dgm:spPr/>
      <dgm:t>
        <a:bodyPr/>
        <a:lstStyle/>
        <a:p>
          <a:endParaRPr lang="ru-RU"/>
        </a:p>
      </dgm:t>
    </dgm:pt>
    <dgm:pt modelId="{407EF277-36EC-44BB-9CFD-3DB766B27EAE}">
      <dgm:prSet phldrT="[Текст]"/>
      <dgm:spPr/>
      <dgm:t>
        <a:bodyPr/>
        <a:lstStyle/>
        <a:p>
          <a:r>
            <a:rPr lang="ru-RU" dirty="0"/>
            <a:t>Млекопитающее</a:t>
          </a:r>
        </a:p>
      </dgm:t>
    </dgm:pt>
    <dgm:pt modelId="{14E85C17-A3CD-4064-A26D-2EA94344657A}" type="parTrans" cxnId="{F86E1B10-FAB0-4DD6-ACD7-1E6E530A7EF4}">
      <dgm:prSet/>
      <dgm:spPr/>
      <dgm:t>
        <a:bodyPr/>
        <a:lstStyle/>
        <a:p>
          <a:endParaRPr lang="ru-RU"/>
        </a:p>
      </dgm:t>
    </dgm:pt>
    <dgm:pt modelId="{C5AA5044-EBC4-4E9F-9300-2CE283194826}" type="sibTrans" cxnId="{F86E1B10-FAB0-4DD6-ACD7-1E6E530A7EF4}">
      <dgm:prSet/>
      <dgm:spPr/>
      <dgm:t>
        <a:bodyPr/>
        <a:lstStyle/>
        <a:p>
          <a:endParaRPr lang="ru-RU"/>
        </a:p>
      </dgm:t>
    </dgm:pt>
    <dgm:pt modelId="{00F44087-D852-4528-92BC-FD9E984146EB}">
      <dgm:prSet phldrT="[Текст]"/>
      <dgm:spPr/>
      <dgm:t>
        <a:bodyPr/>
        <a:lstStyle/>
        <a:p>
          <a:r>
            <a:rPr lang="ru-RU" dirty="0"/>
            <a:t>Собака</a:t>
          </a:r>
        </a:p>
      </dgm:t>
    </dgm:pt>
    <dgm:pt modelId="{73986C03-4B50-4670-B332-9DD27097199C}" type="parTrans" cxnId="{3B786269-18A1-46EF-93F4-96203D834FCC}">
      <dgm:prSet/>
      <dgm:spPr/>
      <dgm:t>
        <a:bodyPr/>
        <a:lstStyle/>
        <a:p>
          <a:endParaRPr lang="ru-RU"/>
        </a:p>
      </dgm:t>
    </dgm:pt>
    <dgm:pt modelId="{FA4CBC3F-4409-4944-8D4D-6054F3219F61}" type="sibTrans" cxnId="{3B786269-18A1-46EF-93F4-96203D834FCC}">
      <dgm:prSet/>
      <dgm:spPr/>
      <dgm:t>
        <a:bodyPr/>
        <a:lstStyle/>
        <a:p>
          <a:endParaRPr lang="ru-RU"/>
        </a:p>
      </dgm:t>
    </dgm:pt>
    <dgm:pt modelId="{067938AC-A0C3-437C-AADE-F5AA6901E322}">
      <dgm:prSet phldrT="[Текст]"/>
      <dgm:spPr/>
      <dgm:t>
        <a:bodyPr/>
        <a:lstStyle/>
        <a:p>
          <a:r>
            <a:rPr lang="ru-RU" dirty="0"/>
            <a:t>Кошка</a:t>
          </a:r>
        </a:p>
      </dgm:t>
    </dgm:pt>
    <dgm:pt modelId="{C03AD4E6-3FC5-43E9-B240-6BED732A2984}" type="parTrans" cxnId="{D3581B31-0CC5-40E3-9BCC-2B2600E35BAD}">
      <dgm:prSet/>
      <dgm:spPr/>
      <dgm:t>
        <a:bodyPr/>
        <a:lstStyle/>
        <a:p>
          <a:endParaRPr lang="ru-RU"/>
        </a:p>
      </dgm:t>
    </dgm:pt>
    <dgm:pt modelId="{DBF44468-BB36-4E40-9341-27C912F62EBC}" type="sibTrans" cxnId="{D3581B31-0CC5-40E3-9BCC-2B2600E35BAD}">
      <dgm:prSet/>
      <dgm:spPr/>
      <dgm:t>
        <a:bodyPr/>
        <a:lstStyle/>
        <a:p>
          <a:endParaRPr lang="ru-RU"/>
        </a:p>
      </dgm:t>
    </dgm:pt>
    <dgm:pt modelId="{A8500C08-BA96-48FA-A04B-7415E905D6B7}">
      <dgm:prSet phldrT="[Текст]"/>
      <dgm:spPr/>
      <dgm:t>
        <a:bodyPr/>
        <a:lstStyle/>
        <a:p>
          <a:r>
            <a:rPr lang="ru-RU" dirty="0"/>
            <a:t>Птица</a:t>
          </a:r>
        </a:p>
      </dgm:t>
    </dgm:pt>
    <dgm:pt modelId="{1A7C0C68-618D-41F9-A10F-BA651B24B6CC}" type="parTrans" cxnId="{156E6A42-BC08-41B8-95A4-E419432EDD80}">
      <dgm:prSet/>
      <dgm:spPr/>
      <dgm:t>
        <a:bodyPr/>
        <a:lstStyle/>
        <a:p>
          <a:endParaRPr lang="ru-RU"/>
        </a:p>
      </dgm:t>
    </dgm:pt>
    <dgm:pt modelId="{E9199C25-1392-40DD-AF2D-9F3FA25C5A3A}" type="sibTrans" cxnId="{156E6A42-BC08-41B8-95A4-E419432EDD80}">
      <dgm:prSet/>
      <dgm:spPr/>
      <dgm:t>
        <a:bodyPr/>
        <a:lstStyle/>
        <a:p>
          <a:endParaRPr lang="ru-RU"/>
        </a:p>
      </dgm:t>
    </dgm:pt>
    <dgm:pt modelId="{EEF2D9F8-D4D3-4B1B-A747-661C35BBF080}">
      <dgm:prSet phldrT="[Текст]"/>
      <dgm:spPr/>
      <dgm:t>
        <a:bodyPr/>
        <a:lstStyle/>
        <a:p>
          <a:r>
            <a:rPr lang="ru-RU" dirty="0"/>
            <a:t>Ястреб</a:t>
          </a:r>
        </a:p>
      </dgm:t>
    </dgm:pt>
    <dgm:pt modelId="{FA657BD7-A78B-4856-98AE-DCCB1EC441A1}" type="parTrans" cxnId="{029DAB5E-505A-43A4-8D5A-A36FAD8EC360}">
      <dgm:prSet/>
      <dgm:spPr/>
      <dgm:t>
        <a:bodyPr/>
        <a:lstStyle/>
        <a:p>
          <a:endParaRPr lang="ru-RU"/>
        </a:p>
      </dgm:t>
    </dgm:pt>
    <dgm:pt modelId="{767E3760-79AD-4750-8FC7-72B649255E84}" type="sibTrans" cxnId="{029DAB5E-505A-43A4-8D5A-A36FAD8EC360}">
      <dgm:prSet/>
      <dgm:spPr/>
      <dgm:t>
        <a:bodyPr/>
        <a:lstStyle/>
        <a:p>
          <a:endParaRPr lang="ru-RU"/>
        </a:p>
      </dgm:t>
    </dgm:pt>
    <dgm:pt modelId="{5E90A3E1-2A46-43AF-9648-77F956B73119}" type="pres">
      <dgm:prSet presAssocID="{610AE2AD-BE8A-4153-81D8-1D5E7B75FB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84C65A-ADCA-4975-B959-930455B45AE3}" type="pres">
      <dgm:prSet presAssocID="{33556B57-9284-4E6F-A859-520F26ABEFDE}" presName="hierRoot1" presStyleCnt="0"/>
      <dgm:spPr/>
    </dgm:pt>
    <dgm:pt modelId="{7EB81747-11B3-4A69-8D2E-8CE44692974E}" type="pres">
      <dgm:prSet presAssocID="{33556B57-9284-4E6F-A859-520F26ABEFDE}" presName="composite" presStyleCnt="0"/>
      <dgm:spPr/>
    </dgm:pt>
    <dgm:pt modelId="{7953B32A-CC77-4BC3-8003-7DDEFE5D3E9E}" type="pres">
      <dgm:prSet presAssocID="{33556B57-9284-4E6F-A859-520F26ABEFDE}" presName="background" presStyleLbl="node0" presStyleIdx="0" presStyleCnt="1"/>
      <dgm:spPr/>
    </dgm:pt>
    <dgm:pt modelId="{EDAE678D-8116-454B-874C-E0A454FE16AA}" type="pres">
      <dgm:prSet presAssocID="{33556B57-9284-4E6F-A859-520F26ABEFDE}" presName="text" presStyleLbl="fgAcc0" presStyleIdx="0" presStyleCnt="1" custLinFactY="-3768" custLinFactNeighborX="3484" custLinFactNeighborY="-100000">
        <dgm:presLayoutVars>
          <dgm:chPref val="3"/>
        </dgm:presLayoutVars>
      </dgm:prSet>
      <dgm:spPr/>
    </dgm:pt>
    <dgm:pt modelId="{7543B4E6-D68D-4861-9F0E-4FB6773D119E}" type="pres">
      <dgm:prSet presAssocID="{33556B57-9284-4E6F-A859-520F26ABEFDE}" presName="hierChild2" presStyleCnt="0"/>
      <dgm:spPr/>
    </dgm:pt>
    <dgm:pt modelId="{EE2506F2-DE22-481E-9B5E-64263F17D9D0}" type="pres">
      <dgm:prSet presAssocID="{14E85C17-A3CD-4064-A26D-2EA94344657A}" presName="Name10" presStyleLbl="parChTrans1D2" presStyleIdx="0" presStyleCnt="2"/>
      <dgm:spPr/>
    </dgm:pt>
    <dgm:pt modelId="{1FA302D1-931F-447D-988C-7A6E19D04D7D}" type="pres">
      <dgm:prSet presAssocID="{407EF277-36EC-44BB-9CFD-3DB766B27EAE}" presName="hierRoot2" presStyleCnt="0"/>
      <dgm:spPr/>
    </dgm:pt>
    <dgm:pt modelId="{C52AB2C7-3E82-4F38-A988-3FF83E85FABB}" type="pres">
      <dgm:prSet presAssocID="{407EF277-36EC-44BB-9CFD-3DB766B27EAE}" presName="composite2" presStyleCnt="0"/>
      <dgm:spPr/>
    </dgm:pt>
    <dgm:pt modelId="{F483B599-D2BD-454C-AE22-132E7458F843}" type="pres">
      <dgm:prSet presAssocID="{407EF277-36EC-44BB-9CFD-3DB766B27EAE}" presName="background2" presStyleLbl="node2" presStyleIdx="0" presStyleCnt="2"/>
      <dgm:spPr/>
    </dgm:pt>
    <dgm:pt modelId="{90BF803A-C3F7-47C4-BDD1-C1B52A3EC53F}" type="pres">
      <dgm:prSet presAssocID="{407EF277-36EC-44BB-9CFD-3DB766B27EAE}" presName="text2" presStyleLbl="fgAcc2" presStyleIdx="0" presStyleCnt="2" custScaleX="157236" custLinFactNeighborX="-9806" custLinFactNeighborY="-63">
        <dgm:presLayoutVars>
          <dgm:chPref val="3"/>
        </dgm:presLayoutVars>
      </dgm:prSet>
      <dgm:spPr/>
    </dgm:pt>
    <dgm:pt modelId="{E743125A-783F-4F27-9534-AB9C7B651849}" type="pres">
      <dgm:prSet presAssocID="{407EF277-36EC-44BB-9CFD-3DB766B27EAE}" presName="hierChild3" presStyleCnt="0"/>
      <dgm:spPr/>
    </dgm:pt>
    <dgm:pt modelId="{A9CFC7E8-5C1A-4461-A48B-2ECCAA0DB93F}" type="pres">
      <dgm:prSet presAssocID="{73986C03-4B50-4670-B332-9DD27097199C}" presName="Name17" presStyleLbl="parChTrans1D3" presStyleIdx="0" presStyleCnt="3"/>
      <dgm:spPr/>
    </dgm:pt>
    <dgm:pt modelId="{FBF52382-C799-49F4-9770-C378DAD2D7D0}" type="pres">
      <dgm:prSet presAssocID="{00F44087-D852-4528-92BC-FD9E984146EB}" presName="hierRoot3" presStyleCnt="0"/>
      <dgm:spPr/>
    </dgm:pt>
    <dgm:pt modelId="{E74880A2-81B0-4AEB-A01F-5F3AF668CD63}" type="pres">
      <dgm:prSet presAssocID="{00F44087-D852-4528-92BC-FD9E984146EB}" presName="composite3" presStyleCnt="0"/>
      <dgm:spPr/>
    </dgm:pt>
    <dgm:pt modelId="{8DB66811-4926-45BB-8412-38F478B3CB52}" type="pres">
      <dgm:prSet presAssocID="{00F44087-D852-4528-92BC-FD9E984146EB}" presName="background3" presStyleLbl="node3" presStyleIdx="0" presStyleCnt="3"/>
      <dgm:spPr/>
    </dgm:pt>
    <dgm:pt modelId="{757C9E46-5BDF-4755-ADEC-F946A3CD9373}" type="pres">
      <dgm:prSet presAssocID="{00F44087-D852-4528-92BC-FD9E984146EB}" presName="text3" presStyleLbl="fgAcc3" presStyleIdx="0" presStyleCnt="3" custLinFactNeighborX="2408" custLinFactNeighborY="98974">
        <dgm:presLayoutVars>
          <dgm:chPref val="3"/>
        </dgm:presLayoutVars>
      </dgm:prSet>
      <dgm:spPr/>
    </dgm:pt>
    <dgm:pt modelId="{4BBBA8A8-290C-4D77-ABBE-A5C7EB345DB7}" type="pres">
      <dgm:prSet presAssocID="{00F44087-D852-4528-92BC-FD9E984146EB}" presName="hierChild4" presStyleCnt="0"/>
      <dgm:spPr/>
    </dgm:pt>
    <dgm:pt modelId="{F5D3296E-A595-475B-8E53-9DAA0335D81B}" type="pres">
      <dgm:prSet presAssocID="{C03AD4E6-3FC5-43E9-B240-6BED732A2984}" presName="Name17" presStyleLbl="parChTrans1D3" presStyleIdx="1" presStyleCnt="3"/>
      <dgm:spPr/>
    </dgm:pt>
    <dgm:pt modelId="{2440EDD0-8666-46FB-A3E1-436BCD2D44CC}" type="pres">
      <dgm:prSet presAssocID="{067938AC-A0C3-437C-AADE-F5AA6901E322}" presName="hierRoot3" presStyleCnt="0"/>
      <dgm:spPr/>
    </dgm:pt>
    <dgm:pt modelId="{1C8399D6-3DB6-46C1-B6C2-306B5C714F73}" type="pres">
      <dgm:prSet presAssocID="{067938AC-A0C3-437C-AADE-F5AA6901E322}" presName="composite3" presStyleCnt="0"/>
      <dgm:spPr/>
    </dgm:pt>
    <dgm:pt modelId="{85C50833-7D3C-427F-95D9-EDE9F06E3862}" type="pres">
      <dgm:prSet presAssocID="{067938AC-A0C3-437C-AADE-F5AA6901E322}" presName="background3" presStyleLbl="node3" presStyleIdx="1" presStyleCnt="3"/>
      <dgm:spPr/>
    </dgm:pt>
    <dgm:pt modelId="{EAD5D500-A6AF-449B-BCDD-D816668D0C25}" type="pres">
      <dgm:prSet presAssocID="{067938AC-A0C3-437C-AADE-F5AA6901E322}" presName="text3" presStyleLbl="fgAcc3" presStyleIdx="1" presStyleCnt="3" custLinFactNeighborX="8620" custLinFactNeighborY="98974">
        <dgm:presLayoutVars>
          <dgm:chPref val="3"/>
        </dgm:presLayoutVars>
      </dgm:prSet>
      <dgm:spPr/>
    </dgm:pt>
    <dgm:pt modelId="{E9A39ABC-DF39-4DD3-86FF-EF4F9FD6A8B0}" type="pres">
      <dgm:prSet presAssocID="{067938AC-A0C3-437C-AADE-F5AA6901E322}" presName="hierChild4" presStyleCnt="0"/>
      <dgm:spPr/>
    </dgm:pt>
    <dgm:pt modelId="{D2B76801-1342-46E4-8341-7DBDB8A400B3}" type="pres">
      <dgm:prSet presAssocID="{1A7C0C68-618D-41F9-A10F-BA651B24B6CC}" presName="Name10" presStyleLbl="parChTrans1D2" presStyleIdx="1" presStyleCnt="2"/>
      <dgm:spPr/>
    </dgm:pt>
    <dgm:pt modelId="{7A1F58FF-20EF-41D7-B666-2CE29E38AF3D}" type="pres">
      <dgm:prSet presAssocID="{A8500C08-BA96-48FA-A04B-7415E905D6B7}" presName="hierRoot2" presStyleCnt="0"/>
      <dgm:spPr/>
    </dgm:pt>
    <dgm:pt modelId="{CEEF5875-C5DC-4AEE-8CD5-E35A5A9612AE}" type="pres">
      <dgm:prSet presAssocID="{A8500C08-BA96-48FA-A04B-7415E905D6B7}" presName="composite2" presStyleCnt="0"/>
      <dgm:spPr/>
    </dgm:pt>
    <dgm:pt modelId="{3A6558B6-1F14-422D-9777-40D93BDABB70}" type="pres">
      <dgm:prSet presAssocID="{A8500C08-BA96-48FA-A04B-7415E905D6B7}" presName="background2" presStyleLbl="node2" presStyleIdx="1" presStyleCnt="2"/>
      <dgm:spPr/>
    </dgm:pt>
    <dgm:pt modelId="{0A9E4CF3-84F8-400F-B7B9-7A522634307D}" type="pres">
      <dgm:prSet presAssocID="{A8500C08-BA96-48FA-A04B-7415E905D6B7}" presName="text2" presStyleLbl="fgAcc2" presStyleIdx="1" presStyleCnt="2" custLinFactNeighborX="1312" custLinFactNeighborY="-63">
        <dgm:presLayoutVars>
          <dgm:chPref val="3"/>
        </dgm:presLayoutVars>
      </dgm:prSet>
      <dgm:spPr/>
    </dgm:pt>
    <dgm:pt modelId="{01F6DA06-A714-44C5-9F74-24D10F55E646}" type="pres">
      <dgm:prSet presAssocID="{A8500C08-BA96-48FA-A04B-7415E905D6B7}" presName="hierChild3" presStyleCnt="0"/>
      <dgm:spPr/>
    </dgm:pt>
    <dgm:pt modelId="{19D95099-C9C2-4BB4-A27B-71A968ED3887}" type="pres">
      <dgm:prSet presAssocID="{FA657BD7-A78B-4856-98AE-DCCB1EC441A1}" presName="Name17" presStyleLbl="parChTrans1D3" presStyleIdx="2" presStyleCnt="3"/>
      <dgm:spPr/>
    </dgm:pt>
    <dgm:pt modelId="{4655E494-36C5-4C51-B30A-C91516B977D4}" type="pres">
      <dgm:prSet presAssocID="{EEF2D9F8-D4D3-4B1B-A747-661C35BBF080}" presName="hierRoot3" presStyleCnt="0"/>
      <dgm:spPr/>
    </dgm:pt>
    <dgm:pt modelId="{E65FA8E8-C763-4258-B448-F1BE163B7683}" type="pres">
      <dgm:prSet presAssocID="{EEF2D9F8-D4D3-4B1B-A747-661C35BBF080}" presName="composite3" presStyleCnt="0"/>
      <dgm:spPr/>
    </dgm:pt>
    <dgm:pt modelId="{F22DB06A-7A73-46C6-B354-2BAB2D242E56}" type="pres">
      <dgm:prSet presAssocID="{EEF2D9F8-D4D3-4B1B-A747-661C35BBF080}" presName="background3" presStyleLbl="node3" presStyleIdx="2" presStyleCnt="3"/>
      <dgm:spPr/>
    </dgm:pt>
    <dgm:pt modelId="{2A876331-3EE4-484C-ACD2-8C41DA3DA095}" type="pres">
      <dgm:prSet presAssocID="{EEF2D9F8-D4D3-4B1B-A747-661C35BBF080}" presName="text3" presStyleLbl="fgAcc3" presStyleIdx="2" presStyleCnt="3" custLinFactNeighborX="1312" custLinFactNeighborY="98974">
        <dgm:presLayoutVars>
          <dgm:chPref val="3"/>
        </dgm:presLayoutVars>
      </dgm:prSet>
      <dgm:spPr/>
    </dgm:pt>
    <dgm:pt modelId="{997CDB77-F99E-4516-A349-DA839E4E5DAB}" type="pres">
      <dgm:prSet presAssocID="{EEF2D9F8-D4D3-4B1B-A747-661C35BBF080}" presName="hierChild4" presStyleCnt="0"/>
      <dgm:spPr/>
    </dgm:pt>
  </dgm:ptLst>
  <dgm:cxnLst>
    <dgm:cxn modelId="{919AC001-480A-4417-8386-34F7F0345403}" type="presOf" srcId="{067938AC-A0C3-437C-AADE-F5AA6901E322}" destId="{EAD5D500-A6AF-449B-BCDD-D816668D0C25}" srcOrd="0" destOrd="0" presId="urn:microsoft.com/office/officeart/2005/8/layout/hierarchy1"/>
    <dgm:cxn modelId="{F86E1B10-FAB0-4DD6-ACD7-1E6E530A7EF4}" srcId="{33556B57-9284-4E6F-A859-520F26ABEFDE}" destId="{407EF277-36EC-44BB-9CFD-3DB766B27EAE}" srcOrd="0" destOrd="0" parTransId="{14E85C17-A3CD-4064-A26D-2EA94344657A}" sibTransId="{C5AA5044-EBC4-4E9F-9300-2CE283194826}"/>
    <dgm:cxn modelId="{2BB9EE2B-BCA3-494C-A96C-B2E95A0D6662}" type="presOf" srcId="{C03AD4E6-3FC5-43E9-B240-6BED732A2984}" destId="{F5D3296E-A595-475B-8E53-9DAA0335D81B}" srcOrd="0" destOrd="0" presId="urn:microsoft.com/office/officeart/2005/8/layout/hierarchy1"/>
    <dgm:cxn modelId="{D3581B31-0CC5-40E3-9BCC-2B2600E35BAD}" srcId="{407EF277-36EC-44BB-9CFD-3DB766B27EAE}" destId="{067938AC-A0C3-437C-AADE-F5AA6901E322}" srcOrd="1" destOrd="0" parTransId="{C03AD4E6-3FC5-43E9-B240-6BED732A2984}" sibTransId="{DBF44468-BB36-4E40-9341-27C912F62EBC}"/>
    <dgm:cxn modelId="{9F63DA3D-6765-4117-A029-BCF0AB49D216}" type="presOf" srcId="{EEF2D9F8-D4D3-4B1B-A747-661C35BBF080}" destId="{2A876331-3EE4-484C-ACD2-8C41DA3DA095}" srcOrd="0" destOrd="0" presId="urn:microsoft.com/office/officeart/2005/8/layout/hierarchy1"/>
    <dgm:cxn modelId="{029DAB5E-505A-43A4-8D5A-A36FAD8EC360}" srcId="{A8500C08-BA96-48FA-A04B-7415E905D6B7}" destId="{EEF2D9F8-D4D3-4B1B-A747-661C35BBF080}" srcOrd="0" destOrd="0" parTransId="{FA657BD7-A78B-4856-98AE-DCCB1EC441A1}" sibTransId="{767E3760-79AD-4750-8FC7-72B649255E84}"/>
    <dgm:cxn modelId="{156E6A42-BC08-41B8-95A4-E419432EDD80}" srcId="{33556B57-9284-4E6F-A859-520F26ABEFDE}" destId="{A8500C08-BA96-48FA-A04B-7415E905D6B7}" srcOrd="1" destOrd="0" parTransId="{1A7C0C68-618D-41F9-A10F-BA651B24B6CC}" sibTransId="{E9199C25-1392-40DD-AF2D-9F3FA25C5A3A}"/>
    <dgm:cxn modelId="{3B786269-18A1-46EF-93F4-96203D834FCC}" srcId="{407EF277-36EC-44BB-9CFD-3DB766B27EAE}" destId="{00F44087-D852-4528-92BC-FD9E984146EB}" srcOrd="0" destOrd="0" parTransId="{73986C03-4B50-4670-B332-9DD27097199C}" sibTransId="{FA4CBC3F-4409-4944-8D4D-6054F3219F61}"/>
    <dgm:cxn modelId="{EC6FB86D-19B9-4D58-B43B-69F58AF5CE24}" type="presOf" srcId="{00F44087-D852-4528-92BC-FD9E984146EB}" destId="{757C9E46-5BDF-4755-ADEC-F946A3CD9373}" srcOrd="0" destOrd="0" presId="urn:microsoft.com/office/officeart/2005/8/layout/hierarchy1"/>
    <dgm:cxn modelId="{95E6AD7E-AEE5-4774-B57A-89C3765F190E}" srcId="{610AE2AD-BE8A-4153-81D8-1D5E7B75FB16}" destId="{33556B57-9284-4E6F-A859-520F26ABEFDE}" srcOrd="0" destOrd="0" parTransId="{254F4257-83A9-42EA-B8F8-63EB2CBB9202}" sibTransId="{2F0D1391-C791-48D7-9E2E-1356B24E6FD4}"/>
    <dgm:cxn modelId="{3DE3757F-EACA-4AEB-A8B0-172D1C8A2777}" type="presOf" srcId="{1A7C0C68-618D-41F9-A10F-BA651B24B6CC}" destId="{D2B76801-1342-46E4-8341-7DBDB8A400B3}" srcOrd="0" destOrd="0" presId="urn:microsoft.com/office/officeart/2005/8/layout/hierarchy1"/>
    <dgm:cxn modelId="{81836F82-B658-40B0-A962-4341CF894281}" type="presOf" srcId="{FA657BD7-A78B-4856-98AE-DCCB1EC441A1}" destId="{19D95099-C9C2-4BB4-A27B-71A968ED3887}" srcOrd="0" destOrd="0" presId="urn:microsoft.com/office/officeart/2005/8/layout/hierarchy1"/>
    <dgm:cxn modelId="{6ACAEC85-8C19-402D-AD34-C33AD02B239E}" type="presOf" srcId="{33556B57-9284-4E6F-A859-520F26ABEFDE}" destId="{EDAE678D-8116-454B-874C-E0A454FE16AA}" srcOrd="0" destOrd="0" presId="urn:microsoft.com/office/officeart/2005/8/layout/hierarchy1"/>
    <dgm:cxn modelId="{24BD9FA0-AB5F-4CAC-8D0E-4BDBC98E374A}" type="presOf" srcId="{610AE2AD-BE8A-4153-81D8-1D5E7B75FB16}" destId="{5E90A3E1-2A46-43AF-9648-77F956B73119}" srcOrd="0" destOrd="0" presId="urn:microsoft.com/office/officeart/2005/8/layout/hierarchy1"/>
    <dgm:cxn modelId="{B0A4B4CF-A173-4149-9229-A54E7FAD5A16}" type="presOf" srcId="{A8500C08-BA96-48FA-A04B-7415E905D6B7}" destId="{0A9E4CF3-84F8-400F-B7B9-7A522634307D}" srcOrd="0" destOrd="0" presId="urn:microsoft.com/office/officeart/2005/8/layout/hierarchy1"/>
    <dgm:cxn modelId="{180AD7D5-DBC1-41FE-99AD-AFDF1DA6B79C}" type="presOf" srcId="{73986C03-4B50-4670-B332-9DD27097199C}" destId="{A9CFC7E8-5C1A-4461-A48B-2ECCAA0DB93F}" srcOrd="0" destOrd="0" presId="urn:microsoft.com/office/officeart/2005/8/layout/hierarchy1"/>
    <dgm:cxn modelId="{1275D6F1-51CE-4E04-9425-C585AAC559C6}" type="presOf" srcId="{407EF277-36EC-44BB-9CFD-3DB766B27EAE}" destId="{90BF803A-C3F7-47C4-BDD1-C1B52A3EC53F}" srcOrd="0" destOrd="0" presId="urn:microsoft.com/office/officeart/2005/8/layout/hierarchy1"/>
    <dgm:cxn modelId="{499A15F8-C6C0-467D-AB30-F160691EF81F}" type="presOf" srcId="{14E85C17-A3CD-4064-A26D-2EA94344657A}" destId="{EE2506F2-DE22-481E-9B5E-64263F17D9D0}" srcOrd="0" destOrd="0" presId="urn:microsoft.com/office/officeart/2005/8/layout/hierarchy1"/>
    <dgm:cxn modelId="{9FE93EB6-AF83-4020-B002-92B04D4B7AC9}" type="presParOf" srcId="{5E90A3E1-2A46-43AF-9648-77F956B73119}" destId="{3784C65A-ADCA-4975-B959-930455B45AE3}" srcOrd="0" destOrd="0" presId="urn:microsoft.com/office/officeart/2005/8/layout/hierarchy1"/>
    <dgm:cxn modelId="{8548857B-839A-405B-A9B1-AC69352F4BB5}" type="presParOf" srcId="{3784C65A-ADCA-4975-B959-930455B45AE3}" destId="{7EB81747-11B3-4A69-8D2E-8CE44692974E}" srcOrd="0" destOrd="0" presId="urn:microsoft.com/office/officeart/2005/8/layout/hierarchy1"/>
    <dgm:cxn modelId="{5EBF8C5A-C25D-4174-9573-2E9AF860886E}" type="presParOf" srcId="{7EB81747-11B3-4A69-8D2E-8CE44692974E}" destId="{7953B32A-CC77-4BC3-8003-7DDEFE5D3E9E}" srcOrd="0" destOrd="0" presId="urn:microsoft.com/office/officeart/2005/8/layout/hierarchy1"/>
    <dgm:cxn modelId="{3F4801CC-CECC-416C-954B-E0B068F5FE6C}" type="presParOf" srcId="{7EB81747-11B3-4A69-8D2E-8CE44692974E}" destId="{EDAE678D-8116-454B-874C-E0A454FE16AA}" srcOrd="1" destOrd="0" presId="urn:microsoft.com/office/officeart/2005/8/layout/hierarchy1"/>
    <dgm:cxn modelId="{072A0248-E22C-40F7-8AE9-624724FF0F67}" type="presParOf" srcId="{3784C65A-ADCA-4975-B959-930455B45AE3}" destId="{7543B4E6-D68D-4861-9F0E-4FB6773D119E}" srcOrd="1" destOrd="0" presId="urn:microsoft.com/office/officeart/2005/8/layout/hierarchy1"/>
    <dgm:cxn modelId="{F7F1A3D0-72B1-47FF-853E-96B33D3D0379}" type="presParOf" srcId="{7543B4E6-D68D-4861-9F0E-4FB6773D119E}" destId="{EE2506F2-DE22-481E-9B5E-64263F17D9D0}" srcOrd="0" destOrd="0" presId="urn:microsoft.com/office/officeart/2005/8/layout/hierarchy1"/>
    <dgm:cxn modelId="{641F7C60-91E5-4E59-9CBC-DD1DB224D5B8}" type="presParOf" srcId="{7543B4E6-D68D-4861-9F0E-4FB6773D119E}" destId="{1FA302D1-931F-447D-988C-7A6E19D04D7D}" srcOrd="1" destOrd="0" presId="urn:microsoft.com/office/officeart/2005/8/layout/hierarchy1"/>
    <dgm:cxn modelId="{CC027F5C-B9E1-4954-85C2-E0DC33949430}" type="presParOf" srcId="{1FA302D1-931F-447D-988C-7A6E19D04D7D}" destId="{C52AB2C7-3E82-4F38-A988-3FF83E85FABB}" srcOrd="0" destOrd="0" presId="urn:microsoft.com/office/officeart/2005/8/layout/hierarchy1"/>
    <dgm:cxn modelId="{CC0D031D-A661-4A53-9B52-4BE32A108B53}" type="presParOf" srcId="{C52AB2C7-3E82-4F38-A988-3FF83E85FABB}" destId="{F483B599-D2BD-454C-AE22-132E7458F843}" srcOrd="0" destOrd="0" presId="urn:microsoft.com/office/officeart/2005/8/layout/hierarchy1"/>
    <dgm:cxn modelId="{46A3FF92-BE85-437B-9721-34788614C637}" type="presParOf" srcId="{C52AB2C7-3E82-4F38-A988-3FF83E85FABB}" destId="{90BF803A-C3F7-47C4-BDD1-C1B52A3EC53F}" srcOrd="1" destOrd="0" presId="urn:microsoft.com/office/officeart/2005/8/layout/hierarchy1"/>
    <dgm:cxn modelId="{AEA2DC5D-7D0E-46CA-AD6A-EEEE080508FD}" type="presParOf" srcId="{1FA302D1-931F-447D-988C-7A6E19D04D7D}" destId="{E743125A-783F-4F27-9534-AB9C7B651849}" srcOrd="1" destOrd="0" presId="urn:microsoft.com/office/officeart/2005/8/layout/hierarchy1"/>
    <dgm:cxn modelId="{8FDD4F54-0FC3-4A69-AD69-41AED9E1D4DC}" type="presParOf" srcId="{E743125A-783F-4F27-9534-AB9C7B651849}" destId="{A9CFC7E8-5C1A-4461-A48B-2ECCAA0DB93F}" srcOrd="0" destOrd="0" presId="urn:microsoft.com/office/officeart/2005/8/layout/hierarchy1"/>
    <dgm:cxn modelId="{1BC48FBD-E7F2-4646-AF6E-323CC290B069}" type="presParOf" srcId="{E743125A-783F-4F27-9534-AB9C7B651849}" destId="{FBF52382-C799-49F4-9770-C378DAD2D7D0}" srcOrd="1" destOrd="0" presId="urn:microsoft.com/office/officeart/2005/8/layout/hierarchy1"/>
    <dgm:cxn modelId="{8D3BF1DF-7445-4D32-8699-C16B362C391D}" type="presParOf" srcId="{FBF52382-C799-49F4-9770-C378DAD2D7D0}" destId="{E74880A2-81B0-4AEB-A01F-5F3AF668CD63}" srcOrd="0" destOrd="0" presId="urn:microsoft.com/office/officeart/2005/8/layout/hierarchy1"/>
    <dgm:cxn modelId="{A1B3908A-082C-49DD-B149-8F440B9DF5E2}" type="presParOf" srcId="{E74880A2-81B0-4AEB-A01F-5F3AF668CD63}" destId="{8DB66811-4926-45BB-8412-38F478B3CB52}" srcOrd="0" destOrd="0" presId="urn:microsoft.com/office/officeart/2005/8/layout/hierarchy1"/>
    <dgm:cxn modelId="{72B0810A-910A-4413-A3C9-600EA772C64E}" type="presParOf" srcId="{E74880A2-81B0-4AEB-A01F-5F3AF668CD63}" destId="{757C9E46-5BDF-4755-ADEC-F946A3CD9373}" srcOrd="1" destOrd="0" presId="urn:microsoft.com/office/officeart/2005/8/layout/hierarchy1"/>
    <dgm:cxn modelId="{08D90A22-0893-43B9-B866-C354527ADD25}" type="presParOf" srcId="{FBF52382-C799-49F4-9770-C378DAD2D7D0}" destId="{4BBBA8A8-290C-4D77-ABBE-A5C7EB345DB7}" srcOrd="1" destOrd="0" presId="urn:microsoft.com/office/officeart/2005/8/layout/hierarchy1"/>
    <dgm:cxn modelId="{302B0B11-2D49-4704-BB67-A61C15E47D42}" type="presParOf" srcId="{E743125A-783F-4F27-9534-AB9C7B651849}" destId="{F5D3296E-A595-475B-8E53-9DAA0335D81B}" srcOrd="2" destOrd="0" presId="urn:microsoft.com/office/officeart/2005/8/layout/hierarchy1"/>
    <dgm:cxn modelId="{E30DEBDC-D93C-4315-ADE6-5AA91112133D}" type="presParOf" srcId="{E743125A-783F-4F27-9534-AB9C7B651849}" destId="{2440EDD0-8666-46FB-A3E1-436BCD2D44CC}" srcOrd="3" destOrd="0" presId="urn:microsoft.com/office/officeart/2005/8/layout/hierarchy1"/>
    <dgm:cxn modelId="{31751F2F-208A-4614-9390-75E19DD4A62A}" type="presParOf" srcId="{2440EDD0-8666-46FB-A3E1-436BCD2D44CC}" destId="{1C8399D6-3DB6-46C1-B6C2-306B5C714F73}" srcOrd="0" destOrd="0" presId="urn:microsoft.com/office/officeart/2005/8/layout/hierarchy1"/>
    <dgm:cxn modelId="{1FF2424F-F92D-4E3A-944B-B733098022F8}" type="presParOf" srcId="{1C8399D6-3DB6-46C1-B6C2-306B5C714F73}" destId="{85C50833-7D3C-427F-95D9-EDE9F06E3862}" srcOrd="0" destOrd="0" presId="urn:microsoft.com/office/officeart/2005/8/layout/hierarchy1"/>
    <dgm:cxn modelId="{317CCAAC-2A5D-4960-862E-07C5810E1F25}" type="presParOf" srcId="{1C8399D6-3DB6-46C1-B6C2-306B5C714F73}" destId="{EAD5D500-A6AF-449B-BCDD-D816668D0C25}" srcOrd="1" destOrd="0" presId="urn:microsoft.com/office/officeart/2005/8/layout/hierarchy1"/>
    <dgm:cxn modelId="{2AC819A5-D04D-491D-A6EB-8FC9676AB122}" type="presParOf" srcId="{2440EDD0-8666-46FB-A3E1-436BCD2D44CC}" destId="{E9A39ABC-DF39-4DD3-86FF-EF4F9FD6A8B0}" srcOrd="1" destOrd="0" presId="urn:microsoft.com/office/officeart/2005/8/layout/hierarchy1"/>
    <dgm:cxn modelId="{267D0008-A895-4863-9174-B7CB8983C47A}" type="presParOf" srcId="{7543B4E6-D68D-4861-9F0E-4FB6773D119E}" destId="{D2B76801-1342-46E4-8341-7DBDB8A400B3}" srcOrd="2" destOrd="0" presId="urn:microsoft.com/office/officeart/2005/8/layout/hierarchy1"/>
    <dgm:cxn modelId="{B1A0417C-D43D-425B-8BD7-C2860B4F6697}" type="presParOf" srcId="{7543B4E6-D68D-4861-9F0E-4FB6773D119E}" destId="{7A1F58FF-20EF-41D7-B666-2CE29E38AF3D}" srcOrd="3" destOrd="0" presId="urn:microsoft.com/office/officeart/2005/8/layout/hierarchy1"/>
    <dgm:cxn modelId="{08E1BD53-B24F-405E-86FD-8F442999BD3F}" type="presParOf" srcId="{7A1F58FF-20EF-41D7-B666-2CE29E38AF3D}" destId="{CEEF5875-C5DC-4AEE-8CD5-E35A5A9612AE}" srcOrd="0" destOrd="0" presId="urn:microsoft.com/office/officeart/2005/8/layout/hierarchy1"/>
    <dgm:cxn modelId="{29E1E18F-1B8F-4E63-B5F7-4B6145FF85F6}" type="presParOf" srcId="{CEEF5875-C5DC-4AEE-8CD5-E35A5A9612AE}" destId="{3A6558B6-1F14-422D-9777-40D93BDABB70}" srcOrd="0" destOrd="0" presId="urn:microsoft.com/office/officeart/2005/8/layout/hierarchy1"/>
    <dgm:cxn modelId="{D2EA1AE0-6767-46DF-BFC0-F5D42855D90C}" type="presParOf" srcId="{CEEF5875-C5DC-4AEE-8CD5-E35A5A9612AE}" destId="{0A9E4CF3-84F8-400F-B7B9-7A522634307D}" srcOrd="1" destOrd="0" presId="urn:microsoft.com/office/officeart/2005/8/layout/hierarchy1"/>
    <dgm:cxn modelId="{A5F7404A-2F4E-4599-9210-DA2C2855AAE2}" type="presParOf" srcId="{7A1F58FF-20EF-41D7-B666-2CE29E38AF3D}" destId="{01F6DA06-A714-44C5-9F74-24D10F55E646}" srcOrd="1" destOrd="0" presId="urn:microsoft.com/office/officeart/2005/8/layout/hierarchy1"/>
    <dgm:cxn modelId="{EF6F0726-A8C9-4F75-B71F-092D00494E78}" type="presParOf" srcId="{01F6DA06-A714-44C5-9F74-24D10F55E646}" destId="{19D95099-C9C2-4BB4-A27B-71A968ED3887}" srcOrd="0" destOrd="0" presId="urn:microsoft.com/office/officeart/2005/8/layout/hierarchy1"/>
    <dgm:cxn modelId="{AEB6CF58-0791-4117-994E-77638B601BC8}" type="presParOf" srcId="{01F6DA06-A714-44C5-9F74-24D10F55E646}" destId="{4655E494-36C5-4C51-B30A-C91516B977D4}" srcOrd="1" destOrd="0" presId="urn:microsoft.com/office/officeart/2005/8/layout/hierarchy1"/>
    <dgm:cxn modelId="{A44EEF4D-483E-4DBD-80BF-94AE1AAAD6A4}" type="presParOf" srcId="{4655E494-36C5-4C51-B30A-C91516B977D4}" destId="{E65FA8E8-C763-4258-B448-F1BE163B7683}" srcOrd="0" destOrd="0" presId="urn:microsoft.com/office/officeart/2005/8/layout/hierarchy1"/>
    <dgm:cxn modelId="{C6652CD9-A96E-4E99-B7C6-F5B71FB60FF6}" type="presParOf" srcId="{E65FA8E8-C763-4258-B448-F1BE163B7683}" destId="{F22DB06A-7A73-46C6-B354-2BAB2D242E56}" srcOrd="0" destOrd="0" presId="urn:microsoft.com/office/officeart/2005/8/layout/hierarchy1"/>
    <dgm:cxn modelId="{B702F2CD-76E9-4CF9-8CB3-6BAEE0B1FD5C}" type="presParOf" srcId="{E65FA8E8-C763-4258-B448-F1BE163B7683}" destId="{2A876331-3EE4-484C-ACD2-8C41DA3DA095}" srcOrd="1" destOrd="0" presId="urn:microsoft.com/office/officeart/2005/8/layout/hierarchy1"/>
    <dgm:cxn modelId="{CB5EC8B6-CB38-49A3-ACF0-4F24889D87D5}" type="presParOf" srcId="{4655E494-36C5-4C51-B30A-C91516B977D4}" destId="{997CDB77-F99E-4516-A349-DA839E4E5D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95099-C9C2-4BB4-A27B-71A968ED3887}">
      <dsp:nvSpPr>
        <dsp:cNvPr id="0" name=""/>
        <dsp:cNvSpPr/>
      </dsp:nvSpPr>
      <dsp:spPr>
        <a:xfrm>
          <a:off x="3267217" y="2514345"/>
          <a:ext cx="91440" cy="10348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4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76801-1342-46E4-8341-7DBDB8A400B3}">
      <dsp:nvSpPr>
        <dsp:cNvPr id="0" name=""/>
        <dsp:cNvSpPr/>
      </dsp:nvSpPr>
      <dsp:spPr>
        <a:xfrm>
          <a:off x="2159753" y="731705"/>
          <a:ext cx="1153183" cy="1068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3938"/>
              </a:lnTo>
              <a:lnTo>
                <a:pt x="1153183" y="963938"/>
              </a:lnTo>
              <a:lnTo>
                <a:pt x="1153183" y="1068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3296E-A595-475B-8E53-9DAA0335D81B}">
      <dsp:nvSpPr>
        <dsp:cNvPr id="0" name=""/>
        <dsp:cNvSpPr/>
      </dsp:nvSpPr>
      <dsp:spPr>
        <a:xfrm>
          <a:off x="1139832" y="2514345"/>
          <a:ext cx="894910" cy="1034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587"/>
              </a:lnTo>
              <a:lnTo>
                <a:pt x="894910" y="930587"/>
              </a:lnTo>
              <a:lnTo>
                <a:pt x="894910" y="1034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FC7E8-5C1A-4461-A48B-2ECCAA0DB93F}">
      <dsp:nvSpPr>
        <dsp:cNvPr id="0" name=""/>
        <dsp:cNvSpPr/>
      </dsp:nvSpPr>
      <dsp:spPr>
        <a:xfrm>
          <a:off x="589667" y="2514345"/>
          <a:ext cx="550165" cy="1034819"/>
        </a:xfrm>
        <a:custGeom>
          <a:avLst/>
          <a:gdLst/>
          <a:ahLst/>
          <a:cxnLst/>
          <a:rect l="0" t="0" r="0" b="0"/>
          <a:pathLst>
            <a:path>
              <a:moveTo>
                <a:pt x="550165" y="0"/>
              </a:moveTo>
              <a:lnTo>
                <a:pt x="550165" y="930587"/>
              </a:lnTo>
              <a:lnTo>
                <a:pt x="0" y="930587"/>
              </a:lnTo>
              <a:lnTo>
                <a:pt x="0" y="1034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506F2-DE22-481E-9B5E-64263F17D9D0}">
      <dsp:nvSpPr>
        <dsp:cNvPr id="0" name=""/>
        <dsp:cNvSpPr/>
      </dsp:nvSpPr>
      <dsp:spPr>
        <a:xfrm>
          <a:off x="1139832" y="731705"/>
          <a:ext cx="1019920" cy="1068171"/>
        </a:xfrm>
        <a:custGeom>
          <a:avLst/>
          <a:gdLst/>
          <a:ahLst/>
          <a:cxnLst/>
          <a:rect l="0" t="0" r="0" b="0"/>
          <a:pathLst>
            <a:path>
              <a:moveTo>
                <a:pt x="1019920" y="0"/>
              </a:moveTo>
              <a:lnTo>
                <a:pt x="1019920" y="963938"/>
              </a:lnTo>
              <a:lnTo>
                <a:pt x="0" y="963938"/>
              </a:lnTo>
              <a:lnTo>
                <a:pt x="0" y="1068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3B32A-CC77-4BC3-8003-7DDEFE5D3E9E}">
      <dsp:nvSpPr>
        <dsp:cNvPr id="0" name=""/>
        <dsp:cNvSpPr/>
      </dsp:nvSpPr>
      <dsp:spPr>
        <a:xfrm>
          <a:off x="1597179" y="17236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E678D-8116-454B-874C-E0A454FE16AA}">
      <dsp:nvSpPr>
        <dsp:cNvPr id="0" name=""/>
        <dsp:cNvSpPr/>
      </dsp:nvSpPr>
      <dsp:spPr>
        <a:xfrm>
          <a:off x="1722196" y="13600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Животное</a:t>
          </a:r>
        </a:p>
      </dsp:txBody>
      <dsp:txXfrm>
        <a:off x="1743122" y="156927"/>
        <a:ext cx="1083296" cy="672617"/>
      </dsp:txXfrm>
    </dsp:sp>
    <dsp:sp modelId="{F483B599-D2BD-454C-AE22-132E7458F843}">
      <dsp:nvSpPr>
        <dsp:cNvPr id="0" name=""/>
        <dsp:cNvSpPr/>
      </dsp:nvSpPr>
      <dsp:spPr>
        <a:xfrm>
          <a:off x="255263" y="1799876"/>
          <a:ext cx="176913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F803A-C3F7-47C4-BDD1-C1B52A3EC53F}">
      <dsp:nvSpPr>
        <dsp:cNvPr id="0" name=""/>
        <dsp:cNvSpPr/>
      </dsp:nvSpPr>
      <dsp:spPr>
        <a:xfrm>
          <a:off x="380280" y="1918642"/>
          <a:ext cx="176913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Млекопитающее</a:t>
          </a:r>
        </a:p>
      </dsp:txBody>
      <dsp:txXfrm>
        <a:off x="401206" y="1939568"/>
        <a:ext cx="1727286" cy="672617"/>
      </dsp:txXfrm>
    </dsp:sp>
    <dsp:sp modelId="{8DB66811-4926-45BB-8412-38F478B3CB52}">
      <dsp:nvSpPr>
        <dsp:cNvPr id="0" name=""/>
        <dsp:cNvSpPr/>
      </dsp:nvSpPr>
      <dsp:spPr>
        <a:xfrm>
          <a:off x="27093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C9E46-5BDF-4755-ADEC-F946A3CD9373}">
      <dsp:nvSpPr>
        <dsp:cNvPr id="0" name=""/>
        <dsp:cNvSpPr/>
      </dsp:nvSpPr>
      <dsp:spPr>
        <a:xfrm>
          <a:off x="152110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Собака</a:t>
          </a:r>
        </a:p>
      </dsp:txBody>
      <dsp:txXfrm>
        <a:off x="173036" y="3688857"/>
        <a:ext cx="1083296" cy="672617"/>
      </dsp:txXfrm>
    </dsp:sp>
    <dsp:sp modelId="{85C50833-7D3C-427F-95D9-EDE9F06E3862}">
      <dsp:nvSpPr>
        <dsp:cNvPr id="0" name=""/>
        <dsp:cNvSpPr/>
      </dsp:nvSpPr>
      <dsp:spPr>
        <a:xfrm>
          <a:off x="1472169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5D500-A6AF-449B-BCDD-D816668D0C25}">
      <dsp:nvSpPr>
        <dsp:cNvPr id="0" name=""/>
        <dsp:cNvSpPr/>
      </dsp:nvSpPr>
      <dsp:spPr>
        <a:xfrm>
          <a:off x="1597185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Кошка</a:t>
          </a:r>
        </a:p>
      </dsp:txBody>
      <dsp:txXfrm>
        <a:off x="1618111" y="3688857"/>
        <a:ext cx="1083296" cy="672617"/>
      </dsp:txXfrm>
    </dsp:sp>
    <dsp:sp modelId="{3A6558B6-1F14-422D-9777-40D93BDABB70}">
      <dsp:nvSpPr>
        <dsp:cNvPr id="0" name=""/>
        <dsp:cNvSpPr/>
      </dsp:nvSpPr>
      <dsp:spPr>
        <a:xfrm>
          <a:off x="2750362" y="1799876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E4CF3-84F8-400F-B7B9-7A522634307D}">
      <dsp:nvSpPr>
        <dsp:cNvPr id="0" name=""/>
        <dsp:cNvSpPr/>
      </dsp:nvSpPr>
      <dsp:spPr>
        <a:xfrm>
          <a:off x="2875379" y="1918642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Птица</a:t>
          </a:r>
        </a:p>
      </dsp:txBody>
      <dsp:txXfrm>
        <a:off x="2896305" y="1939568"/>
        <a:ext cx="1083296" cy="672617"/>
      </dsp:txXfrm>
    </dsp:sp>
    <dsp:sp modelId="{F22DB06A-7A73-46C6-B354-2BAB2D242E56}">
      <dsp:nvSpPr>
        <dsp:cNvPr id="0" name=""/>
        <dsp:cNvSpPr/>
      </dsp:nvSpPr>
      <dsp:spPr>
        <a:xfrm>
          <a:off x="2750362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76331-3EE4-484C-ACD2-8C41DA3DA095}">
      <dsp:nvSpPr>
        <dsp:cNvPr id="0" name=""/>
        <dsp:cNvSpPr/>
      </dsp:nvSpPr>
      <dsp:spPr>
        <a:xfrm>
          <a:off x="2875379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Ястреб</a:t>
          </a:r>
        </a:p>
      </dsp:txBody>
      <dsp:txXfrm>
        <a:off x="2896305" y="3688857"/>
        <a:ext cx="1083296" cy="672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82170-78E6-47DA-9E37-7AC29E4CF366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27560-579B-482E-BED7-036450DE18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8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прошлом уроке вы познакомились с различными видами отношений между классами: композицией, агрегацией и зависимостью. Многие из них вы уже использовали в своих программах, просто не знали, как это называется. В этом уроке вы узнаете об одной из основных концепций объектно-ориентированного программирования — наследовании.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265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Унаследованный от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Circle</a:t>
            </a:r>
            <a:r>
              <a:rPr lang="ru-RU" dirty="0"/>
              <a:t> должен явно вызвать параметризованный конструктор родителя, передав ему нужное значение цвета: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716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публичном наследовании между классом-наследником и классом-родителем возникает отношение «является». При этом ссылки и указатели на дочерний класс могут неявно преобразовываться к ссылкам и указателям на родительский класс. Это позволяет наследнику сохранять интерфейс родителя — везде, где ожидается ссылка или указатель на родительский класс, можно использовать класс-наследник.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183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Рассмотрим эту возможность на примере иерархии классов </a:t>
            </a:r>
            <a:r>
              <a:rPr lang="ru-RU" dirty="0" err="1"/>
              <a:t>Person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36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Совершеннолетний человек может прийти в ночной клуб, чтобы потанцевать:</a:t>
            </a:r>
          </a:p>
          <a:p>
            <a:r>
              <a:rPr lang="ru-RU" dirty="0"/>
              <a:t>Функция </a:t>
            </a:r>
            <a:r>
              <a:rPr lang="ru-RU" dirty="0" err="1"/>
              <a:t>VisitNightClub</a:t>
            </a:r>
            <a:r>
              <a:rPr lang="ru-RU" dirty="0"/>
              <a:t> зависит от общего типа </a:t>
            </a:r>
            <a:r>
              <a:rPr lang="ru-RU" dirty="0" err="1"/>
              <a:t>Person</a:t>
            </a:r>
            <a:r>
              <a:rPr lang="ru-RU" dirty="0"/>
              <a:t> и может принимать не только экземпляры класса </a:t>
            </a:r>
            <a:r>
              <a:rPr lang="ru-RU" dirty="0" err="1"/>
              <a:t>Person</a:t>
            </a:r>
            <a:r>
              <a:rPr lang="ru-RU" dirty="0"/>
              <a:t>, но и других классов, публично унаследованными от него. Таким образом, наследование способствует повторному использованию кода: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249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Публичное наследование позволяет приводить тип ссылок и указателей, ссылающихся на экземпляры классов-наследников, вверх по иерархии классов и тем самым одинаково работать с наследниками через указатели и ссылки на родительский класс.</a:t>
            </a:r>
          </a:p>
          <a:p>
            <a:r>
              <a:rPr lang="ru-RU" dirty="0"/>
              <a:t>Благодаря этому можно в одном контейнере хранить указатели типа </a:t>
            </a:r>
            <a:r>
              <a:rPr lang="ru-RU" dirty="0" err="1"/>
              <a:t>Person</a:t>
            </a:r>
            <a:r>
              <a:rPr lang="ru-RU" dirty="0"/>
              <a:t>*, которые в действительности могут ссылаться на любой из его наследников:</a:t>
            </a:r>
          </a:p>
          <a:p>
            <a:r>
              <a:rPr lang="ru-RU" dirty="0"/>
              <a:t>В этом примере вектор указателей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people</a:t>
            </a:r>
            <a:r>
              <a:rPr lang="ru-RU" dirty="0"/>
              <a:t> можно сравнить с очередью посетителей в ночной клуб. В ней могут стоять разные люди вне зависимости от их профессиональной деятельности. Единственный критерий допуска для них — совершеннолетие.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10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Рассмотрим, за счёт чего происходит преобразование типа ссылок и указателей вверх по иерархии классов. Внутри блока данных класса-наследника содержится порция данных класса-родителя. Например, в начале блока данных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Worker</a:t>
            </a:r>
            <a:r>
              <a:rPr lang="ru-RU" dirty="0"/>
              <a:t> может находиться блок данных его родителя,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Благодаря одинаковому расположению полей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name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age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в самом классе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 и в его наследниках, функция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VisitNigthClub</a:t>
            </a:r>
            <a:r>
              <a:rPr lang="ru-RU" dirty="0"/>
              <a:t> может работать 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 и его наследниками через ссылку на базовый класс.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337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Наследование позволяет наследникам не только использовать методы класса родителя, но и заменять их поведение на собственное.</a:t>
            </a:r>
          </a:p>
          <a:p>
            <a:r>
              <a:rPr lang="ru-RU" dirty="0"/>
              <a:t>Рассмотрим эту возможность на следующем примере: сделаем, чтобы Рабочий во время танца от восторга выкрикивал «‎Оп-па!»‎. При этом обычные экземпляры </a:t>
            </a:r>
            <a:r>
              <a:rPr lang="ru-RU" dirty="0" err="1"/>
              <a:t>Person</a:t>
            </a:r>
            <a:r>
              <a:rPr lang="ru-RU" dirty="0"/>
              <a:t> должны танцевать по-старому.</a:t>
            </a:r>
          </a:p>
          <a:p>
            <a:r>
              <a:rPr lang="ru-RU" dirty="0"/>
              <a:t>Метод класса-родителя, который может переопределять классы-наследники, в C++ должен быть объявлен виртуальным. Для этого используют ключевое слово </a:t>
            </a:r>
            <a:r>
              <a:rPr lang="ru-RU" dirty="0" err="1"/>
              <a:t>virtual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812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Наследование позволяет наследникам не только использовать методы класса родителя, но и заменять их поведение на собственное.</a:t>
            </a:r>
          </a:p>
          <a:p>
            <a:r>
              <a:rPr lang="ru-RU" dirty="0"/>
              <a:t>Рассмотрим эту возможность на следующем примере: сделаем, чтобы Рабочий во время танца от восторга выкрикивал «‎Оп-па!»‎. При этом обычные экземпляры </a:t>
            </a:r>
            <a:r>
              <a:rPr lang="ru-RU" dirty="0" err="1"/>
              <a:t>Person</a:t>
            </a:r>
            <a:r>
              <a:rPr lang="ru-RU" dirty="0"/>
              <a:t> должны танцевать по-старому.</a:t>
            </a:r>
          </a:p>
          <a:p>
            <a:r>
              <a:rPr lang="ru-RU" dirty="0"/>
              <a:t>Метод класса-родителя, который может переопределять классы-наследники, в C++ должен быть объявлен виртуальным. Для этого используют ключевое слово </a:t>
            </a:r>
            <a:r>
              <a:rPr lang="ru-RU" dirty="0" err="1"/>
              <a:t>virtual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256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классе-наследнике переопределяемый виртуальный метод объявляется со спецификатором </a:t>
            </a:r>
            <a:r>
              <a:rPr lang="ru-RU" b="1" dirty="0" err="1">
                <a:solidFill>
                  <a:srgbClr val="EB5757"/>
                </a:solidFill>
                <a:effectLst/>
                <a:latin typeface="SFMono-Regular"/>
              </a:rPr>
              <a:t>override</a:t>
            </a:r>
            <a:r>
              <a:rPr lang="ru-RU" dirty="0"/>
              <a:t>. При необходимости внутри метода класса-наследника можно вызвать реализацию метода родительского класса, написав перед именем вызываемого метода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ИмяКлассаРодителя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::</a:t>
            </a:r>
            <a:r>
              <a:rPr lang="ru-RU" dirty="0"/>
              <a:t>. В нашем случае прежде чем выкрикнуть «‎Оп-па!»‎, рабочий вызывает реализацию метода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Dance</a:t>
            </a:r>
            <a:r>
              <a:rPr lang="ru-RU" dirty="0"/>
              <a:t>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, чтобы рабочий станцевал как обычный человек: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746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Благодаря тому, что метод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Dance</a:t>
            </a:r>
            <a:r>
              <a:rPr lang="ru-RU" dirty="0"/>
              <a:t> виртуальный, при его вызове даже с использованием ссылки на базовый класс будет вызвана реализация класса наследника:</a:t>
            </a:r>
            <a:endParaRPr lang="en-US" dirty="0"/>
          </a:p>
          <a:p>
            <a:r>
              <a:rPr lang="ru-RU" dirty="0"/>
              <a:t>Теперь в ночном клубе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Worker</a:t>
            </a:r>
            <a:r>
              <a:rPr lang="ru-RU" dirty="0"/>
              <a:t> будут танцевать по-разному: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20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Рассмотрим программу, которая имеет дело с сущностями Программист и Рабочий, представленными классами </a:t>
            </a:r>
            <a:r>
              <a:rPr lang="ru-RU" dirty="0" err="1"/>
              <a:t>Programmer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 соответственно. Программисты владеют языками программирования, а рабочие — специальностями. И те и другие обладают именем, возрастом и полом: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008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Возможность работы с разными реализациями через один и тот же интерфейс называется полиморфизм. В данном случае речь идёт о полиморфизме времени выполнения: реализация вызываемого метода выбирается во время работы программы. С другим вариантом полиморфизма — полиморфизмом времени компиляции — вы сталкивались, когда использовали перегрузку функций.</a:t>
            </a:r>
          </a:p>
          <a:p>
            <a:r>
              <a:rPr lang="ru-RU" dirty="0"/>
              <a:t>Для корректной работы полиморфизма времени выполнения нужно, чтобы метод родительского класса, который можно переопределить в наследниках, был объявлен виртуальным. Только в этом случае компилятор будет знать, что у этого метода возможны несколько реализаций в классах наследниках. Тогда компилятор поместит в объект дополнительную информацию, которая позволит во время выполнения вызвать верную реализацию метода.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68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 менее важно в методе наследника указывать спецификатор </a:t>
            </a:r>
            <a:r>
              <a:rPr lang="ru-RU" dirty="0" err="1"/>
              <a:t>override</a:t>
            </a:r>
            <a:r>
              <a:rPr lang="ru-RU" dirty="0"/>
              <a:t> у переопределяемого метода. Во-первых, при чтении кода будет видно, что данный метод переопределяет метод класса-родителя. Во-вторых, </a:t>
            </a:r>
            <a:r>
              <a:rPr lang="ru-RU" dirty="0" err="1"/>
              <a:t>override</a:t>
            </a:r>
            <a:r>
              <a:rPr lang="ru-RU" dirty="0"/>
              <a:t> требует, чтобы в одном из родительских классов был виртуальный метод с идентичной сигнатурой. Это позволяет обнаружить ошибку, описанную далее.</a:t>
            </a:r>
          </a:p>
          <a:p>
            <a:r>
              <a:rPr lang="ru-RU" dirty="0"/>
              <a:t>Если метод </a:t>
            </a:r>
            <a:r>
              <a:rPr lang="ru-RU" dirty="0" err="1"/>
              <a:t>Person</a:t>
            </a:r>
            <a:r>
              <a:rPr lang="ru-RU" dirty="0"/>
              <a:t>::</a:t>
            </a:r>
            <a:r>
              <a:rPr lang="ru-RU" dirty="0" err="1"/>
              <a:t>Dance</a:t>
            </a:r>
            <a:r>
              <a:rPr lang="ru-RU" dirty="0"/>
              <a:t> не объявить виртуальным, метод </a:t>
            </a:r>
            <a:r>
              <a:rPr lang="ru-RU" dirty="0" err="1"/>
              <a:t>Dance</a:t>
            </a:r>
            <a:r>
              <a:rPr lang="ru-RU" dirty="0"/>
              <a:t> класса </a:t>
            </a:r>
            <a:r>
              <a:rPr lang="ru-RU" dirty="0" err="1"/>
              <a:t>Worker</a:t>
            </a:r>
            <a:r>
              <a:rPr lang="ru-RU" dirty="0"/>
              <a:t> лишь скроет одноимённый метод родителя: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425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Результат вызова </a:t>
            </a:r>
            <a:r>
              <a:rPr lang="ru-RU" dirty="0" err="1"/>
              <a:t>невиртуального</a:t>
            </a:r>
            <a:r>
              <a:rPr lang="ru-RU" dirty="0"/>
              <a:t> метода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Dance</a:t>
            </a:r>
            <a:r>
              <a:rPr lang="ru-RU" dirty="0"/>
              <a:t> у одного и того же объекта будет зависеть от типа ссылки или указателя на объект, которые используются для вызова метода.</a:t>
            </a:r>
          </a:p>
          <a:p>
            <a:r>
              <a:rPr lang="ru-RU" dirty="0"/>
              <a:t>Внутри функции </a:t>
            </a:r>
            <a:r>
              <a:rPr lang="en-US" dirty="0" err="1">
                <a:solidFill>
                  <a:srgbClr val="EB5757"/>
                </a:solidFill>
                <a:effectLst/>
                <a:latin typeface="SFMono-Regular"/>
              </a:rPr>
              <a:t>VisitNightClub</a:t>
            </a:r>
            <a:r>
              <a:rPr lang="en-US" dirty="0"/>
              <a:t> </a:t>
            </a:r>
            <a:r>
              <a:rPr lang="ru-RU" dirty="0"/>
              <a:t>переменная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en-US" dirty="0"/>
              <a:t> </a:t>
            </a:r>
            <a:r>
              <a:rPr lang="ru-RU" dirty="0"/>
              <a:t>будет ссылкой на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en-US" dirty="0"/>
              <a:t>, </a:t>
            </a:r>
            <a:r>
              <a:rPr lang="ru-RU" dirty="0"/>
              <a:t>поэтому будет вызван метод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Person::Dance</a:t>
            </a:r>
            <a:r>
              <a:rPr lang="en-US" dirty="0"/>
              <a:t>. </a:t>
            </a:r>
            <a:r>
              <a:rPr lang="ru-RU" dirty="0"/>
              <a:t>Внутри функции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main</a:t>
            </a:r>
            <a:r>
              <a:rPr lang="en-US" dirty="0"/>
              <a:t> </a:t>
            </a:r>
            <a:r>
              <a:rPr lang="ru-RU" dirty="0"/>
              <a:t>компилятор знает реальный тип переменной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worker</a:t>
            </a:r>
            <a:r>
              <a:rPr lang="en-US" dirty="0"/>
              <a:t>, </a:t>
            </a:r>
            <a:r>
              <a:rPr lang="ru-RU" dirty="0"/>
              <a:t>поэтому будет вызван метод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Worker::Dance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912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Эту ошибку можно обнаружить во время компиляции, указав спецификатор </a:t>
            </a:r>
            <a:r>
              <a:rPr lang="ru-RU" dirty="0" err="1"/>
              <a:t>override</a:t>
            </a:r>
            <a:r>
              <a:rPr lang="ru-RU" dirty="0"/>
              <a:t> у метода </a:t>
            </a:r>
            <a:r>
              <a:rPr lang="ru-RU" dirty="0" err="1"/>
              <a:t>Worker</a:t>
            </a:r>
            <a:r>
              <a:rPr lang="ru-RU" dirty="0"/>
              <a:t>::</a:t>
            </a:r>
            <a:r>
              <a:rPr lang="ru-RU" dirty="0" err="1"/>
              <a:t>Dance</a:t>
            </a:r>
            <a:r>
              <a:rPr lang="ru-RU" dirty="0"/>
              <a:t>. В этом случае компилятор выдал бы ошибку при попытке переопределить </a:t>
            </a:r>
            <a:r>
              <a:rPr lang="ru-RU" dirty="0" err="1"/>
              <a:t>невиртуальный</a:t>
            </a:r>
            <a:r>
              <a:rPr lang="ru-RU" dirty="0"/>
              <a:t> метод.</a:t>
            </a:r>
          </a:p>
          <a:p>
            <a:r>
              <a:rPr lang="ru-RU" dirty="0"/>
              <a:t>По умолчанию в C++ методы класса </a:t>
            </a:r>
            <a:r>
              <a:rPr lang="ru-RU" dirty="0" err="1"/>
              <a:t>невиртуальные</a:t>
            </a:r>
            <a:r>
              <a:rPr lang="ru-RU" dirty="0"/>
              <a:t>, так как их вызов проще и быстрее вызова виртуальных методов. Кроме того, объект без виртуальных методов занимает меньше места в памяти. Это соответствует философии C++: «Вы не платите за те функции языка, которые не используете».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251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Подведём итоги.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Объявляйте метод родительского класса виртуальным, если нужно дать подклассам переопределять реализацию этого метода. В дочерних классах используйте спецификатор </a:t>
            </a:r>
            <a:r>
              <a:rPr lang="ru-RU" dirty="0" err="1"/>
              <a:t>override</a:t>
            </a:r>
            <a:r>
              <a:rPr lang="ru-RU" dirty="0"/>
              <a:t>, когда метод переопределяет реализацию родителя.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Если возможность переопределения метода в подклассах не требуется, не объявляйте метод виртуальным, а в классах наследниках не используйте методов с таким же именем.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Метод класса, который объявлен виртуальным в родительском классе, остаётся виртуальным и во всех его наследниках.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834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Публичные данные и методы класса формируют его интерфейс и доступны как самому классу, так и коду за его пределами. Приватные данные и методы формируют реализацию класса и доступны внутри самого класса. При этом члены-данные класса часто объявляются приватными, что позволяет поддерживать состояние класса в согласованном виде — никто, кроме самого класса, не может изменить его состояние и нарушить согласованность данных.</a:t>
            </a:r>
          </a:p>
          <a:p>
            <a:r>
              <a:rPr lang="ru-RU" dirty="0"/>
              <a:t>Так приватная область класса оказывается скрытой от всего внешнего мира, включая наследников. В ряде случаев это может оказаться неудобным.</a:t>
            </a:r>
          </a:p>
          <a:p>
            <a:r>
              <a:rPr lang="ru-RU" dirty="0"/>
              <a:t>Вы уже умеете обращаться со спецификаторами доступа </a:t>
            </a:r>
            <a:r>
              <a:rPr lang="ru-RU" dirty="0" err="1"/>
              <a:t>public</a:t>
            </a:r>
            <a:r>
              <a:rPr lang="ru-RU" dirty="0"/>
              <a:t> и </a:t>
            </a:r>
            <a:r>
              <a:rPr lang="ru-RU" dirty="0" err="1"/>
              <a:t>private</a:t>
            </a:r>
            <a:r>
              <a:rPr lang="ru-RU" dirty="0"/>
              <a:t>, которые разграничивают права доступа к данным и методам класса. Вы познакомитесь со спецификатором доступа </a:t>
            </a:r>
            <a:r>
              <a:rPr lang="ru-RU" dirty="0" err="1"/>
              <a:t>protected</a:t>
            </a:r>
            <a:r>
              <a:rPr lang="ru-RU" dirty="0"/>
              <a:t>. Благодаря ему дочерние классы смогут обращаться к данным и методам своего родителя.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7746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Рассмотрим уже знакомую иерархию классов </a:t>
            </a:r>
            <a:r>
              <a:rPr lang="ru-RU" dirty="0" err="1"/>
              <a:t>Person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. Добавим в класс </a:t>
            </a:r>
            <a:r>
              <a:rPr lang="ru-RU" dirty="0" err="1"/>
              <a:t>Person</a:t>
            </a:r>
            <a:r>
              <a:rPr lang="ru-RU" dirty="0"/>
              <a:t> приватное поле </a:t>
            </a:r>
            <a:r>
              <a:rPr lang="ru-RU" dirty="0" err="1"/>
              <a:t>satisfaction</a:t>
            </a:r>
            <a:r>
              <a:rPr lang="ru-RU" dirty="0"/>
              <a:t>_, хранящее уровень удовлетворённости. Во время танца уровень удовлетворённости будет увеличиваться: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299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 заказчика поступили следующие требования: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Рабочие в возрасте от 30 до 40 лет должны во время танца восклицать «Оп-па!», а их уровень удовлетворения должен увеличиваться на два пункта вместо одного.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Работа уменьшает уровень удовлетворения рабочего на один пункт.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Пользователи класса </a:t>
            </a:r>
            <a:r>
              <a:rPr lang="ru-RU" dirty="0" err="1"/>
              <a:t>Person</a:t>
            </a:r>
            <a:r>
              <a:rPr lang="ru-RU" dirty="0"/>
              <a:t> имеют доступ к значению удовлетворённости только на чтение.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633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реализовать требования заказчика, классу </a:t>
            </a:r>
            <a:r>
              <a:rPr lang="ru-RU" dirty="0" err="1"/>
              <a:t>Worker</a:t>
            </a:r>
            <a:r>
              <a:rPr lang="ru-RU" dirty="0"/>
              <a:t> нужен доступ к полю </a:t>
            </a:r>
            <a:r>
              <a:rPr lang="ru-RU" dirty="0" err="1"/>
              <a:t>satisfaction</a:t>
            </a:r>
            <a:r>
              <a:rPr lang="ru-RU" dirty="0"/>
              <a:t>_ своего родителя. Можно было бы объявить класс </a:t>
            </a:r>
            <a:r>
              <a:rPr lang="ru-RU" dirty="0" err="1"/>
              <a:t>Worker</a:t>
            </a:r>
            <a:r>
              <a:rPr lang="ru-RU" dirty="0"/>
              <a:t> другом класса </a:t>
            </a:r>
            <a:r>
              <a:rPr lang="ru-RU" dirty="0" err="1"/>
              <a:t>Person</a:t>
            </a:r>
            <a:r>
              <a:rPr lang="ru-RU" dirty="0"/>
              <a:t>, но это даст Рабочему доступ ко всем приватным полям Человека, а не только к </a:t>
            </a:r>
            <a:r>
              <a:rPr lang="ru-RU" dirty="0" err="1"/>
              <a:t>satisfaction</a:t>
            </a:r>
            <a:r>
              <a:rPr lang="ru-RU" dirty="0"/>
              <a:t>_. Кроме того, придётся каждый раз вносить изменения в класс </a:t>
            </a:r>
            <a:r>
              <a:rPr lang="ru-RU" dirty="0" err="1"/>
              <a:t>Person</a:t>
            </a:r>
            <a:r>
              <a:rPr lang="ru-RU" dirty="0"/>
              <a:t>, если другие его наследники тоже захотят изменять уровень удовлетворённости.</a:t>
            </a:r>
          </a:p>
          <a:p>
            <a:r>
              <a:rPr lang="ru-RU" dirty="0"/>
              <a:t>В C++ есть ещё один спецификатор доступа, {{</a:t>
            </a:r>
            <a:r>
              <a:rPr lang="ru-RU" dirty="0" err="1"/>
              <a:t>protected</a:t>
            </a:r>
            <a:r>
              <a:rPr lang="ru-RU" dirty="0"/>
              <a:t> }}[</a:t>
            </a:r>
            <a:r>
              <a:rPr lang="ru-RU" dirty="0" err="1"/>
              <a:t>be_translate_cpp_protected</a:t>
            </a:r>
            <a:r>
              <a:rPr lang="ru-RU" dirty="0"/>
              <a:t>], который обретает смысл при использовании наследования. Данные и методы, объявленные с этим спецификатором, становятся доступны не только самому классу, но и его наследникам. Остальной код к ним доступа не имеет.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5957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поле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::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satisfaction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объявить защищённым, оно станет доступно дочернему классу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Worker</a:t>
            </a:r>
            <a:r>
              <a:rPr lang="ru-RU" dirty="0"/>
              <a:t>: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Сделав поле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satisfaction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защищённым, мы слегка нарушили инкапсуляцию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 — к состоянию Человека кроме него самого теперь имеют доступ его наследники. Если в будущем вы захотите от этого поля избавиться или изменить его тип, потребуется внести изменения во все подклассы, которые с этим полем напрямую взаимодействуют.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626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этом примере </a:t>
            </a:r>
            <a:r>
              <a:rPr lang="ru-RU" dirty="0" err="1"/>
              <a:t>Programmer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 имеют одинаковый набор данных и методов, которые есть у людей вне зависимости от их рода деятельности: имя, возраст, пол. В то же время представленные классы имеют специфичные для конкретных профессий данные и методы: программист владеет языками программирования, а рабочий — одной или несколькими специализациями.</a:t>
            </a:r>
          </a:p>
          <a:p>
            <a:r>
              <a:rPr lang="ru-RU" dirty="0"/>
              <a:t>При попытке установить, как друг с другом связаны Программист и Рабочий, выяснится, что знакомые вам виды отношений к ним не подходят. Эти классы друг с другом никак не связаны. Кроме того, есть потребность добавить ещё одну сущность, обобщающую Программистов и Рабочих. И такой сущностью является класс {{</a:t>
            </a:r>
            <a:r>
              <a:rPr lang="ru-RU" dirty="0" err="1"/>
              <a:t>Person</a:t>
            </a:r>
            <a:r>
              <a:rPr lang="ru-RU" dirty="0"/>
              <a:t>}}[</a:t>
            </a:r>
            <a:r>
              <a:rPr lang="ru-RU" dirty="0" err="1"/>
              <a:t>be_translate_cpp_person</a:t>
            </a:r>
            <a:r>
              <a:rPr lang="ru-RU" dirty="0"/>
              <a:t>].</a:t>
            </a:r>
          </a:p>
          <a:p>
            <a:r>
              <a:rPr lang="ru-RU" dirty="0"/>
              <a:t>Здесь мы сталкиваемся с новым видом отношений между классами — «является». И рабочий, и программист «являются» людьми. Всё, что верно для людей, верно и для рабочих, и для программистов. У людей есть имя, пол и возраст. Рабочий и программист сохраняют эти свойства, добавляя к ним свои данные и методы.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3409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диаграмме классов защищённые данные и методы помечаются символом #: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5341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вы не единственный пользователь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, </a:t>
            </a:r>
            <a:r>
              <a:rPr lang="ru-RU" dirty="0">
                <a:effectLst/>
              </a:rPr>
              <a:t>лучше сделать члены-данные базового класса</a:t>
            </a:r>
            <a:r>
              <a:rPr lang="ru-RU" dirty="0"/>
              <a:t> приватными и для доступа к состоянию использовать защищённые </a:t>
            </a:r>
            <a:r>
              <a:rPr lang="ru-RU" dirty="0" err="1"/>
              <a:t>set</a:t>
            </a:r>
            <a:r>
              <a:rPr lang="ru-RU" dirty="0"/>
              <a:t>-методы. Так будет легче защитить код дочерних классов от возможных изменений базового класса: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996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Особое применение в C++ имеет защищённый конструктор. Этот конструктор будет доступен лишь классам-наследникам, поэтому</a:t>
            </a:r>
            <a:r>
              <a:rPr lang="ru-RU" dirty="0">
                <a:effectLst/>
              </a:rPr>
              <a:t>,</a:t>
            </a:r>
            <a:r>
              <a:rPr lang="ru-RU" dirty="0"/>
              <a:t> используя его, создать экземпляр класса не получится. Объявив конструкторы родительского класса защищёнными, можно запретить создание экземпляров этого класса и вместо этого создавать экземпляры его классов-наследников.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226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Например, не имеет особого смысла создавать в программе экземпляры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, так как этот класс представляет из себя слишком абстрактную сущность. Объявив конструктор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защищённым, в программе можно будет создавать лишь экземпляры конкретных фигур, таких как окружности и прямоугольники: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7042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C++ для удаления объектов, которые созданы в динамической памяти с использованием оператора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new</a:t>
            </a:r>
            <a:r>
              <a:rPr lang="ru-RU" dirty="0"/>
              <a:t>, служит оператор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delete</a:t>
            </a:r>
            <a:r>
              <a:rPr lang="ru-RU" dirty="0"/>
              <a:t>. Помимо освобождения памяти, занимаемой объектом, он предварительно выполняет вызов деструктора удаляемого объекта:</a:t>
            </a:r>
          </a:p>
          <a:p>
            <a:endParaRPr lang="en-US" dirty="0"/>
          </a:p>
          <a:p>
            <a:r>
              <a:rPr lang="ru-RU" dirty="0"/>
              <a:t>При публичном наследовании указатели и ссылки на дочерние классы могут приводиться к указателям и ссылкам на класс-родитель. Это даёт возможность единообразно взаимодействовать с подклассами, используя ссылку или указатель на их общего родителя: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1193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❌Программа упадёт.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❌Объект </a:t>
            </a:r>
            <a:r>
              <a:rPr lang="ru-RU" dirty="0" err="1"/>
              <a:t>Circle</a:t>
            </a:r>
            <a:r>
              <a:rPr lang="ru-RU" dirty="0"/>
              <a:t> будет удалён без проблем.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❌Вызовется только деструктор класса </a:t>
            </a:r>
            <a:r>
              <a:rPr lang="ru-RU" dirty="0" err="1"/>
              <a:t>Shape</a:t>
            </a:r>
            <a:r>
              <a:rPr lang="ru-RU" dirty="0"/>
              <a:t>, а деструктор </a:t>
            </a:r>
            <a:r>
              <a:rPr lang="ru-RU" dirty="0" err="1"/>
              <a:t>Circle</a:t>
            </a:r>
            <a:r>
              <a:rPr lang="ru-RU" dirty="0"/>
              <a:t> вызван не будет.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✅Надо смотреть, как объявлен деструктор класса </a:t>
            </a:r>
            <a:r>
              <a:rPr lang="ru-RU" dirty="0" err="1"/>
              <a:t>Shape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/>
              <a:t>Ответ на этот вопрос зависит от того, какой у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деструктор: виртуальный или </a:t>
            </a:r>
            <a:r>
              <a:rPr lang="ru-RU" dirty="0" err="1"/>
              <a:t>невиртуальный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6686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оператор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delete</a:t>
            </a:r>
            <a:r>
              <a:rPr lang="ru-RU" dirty="0"/>
              <a:t> удаляет экземпляр класса-наследника через указатель на родительский класс, деструктор родителя должен быть виртуальным. В противном случае вызов оператора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delete</a:t>
            </a:r>
            <a:r>
              <a:rPr lang="ru-RU" dirty="0"/>
              <a:t> вызовет неопределённое поведение: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7751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умолчанию деструкторы, как и методы класса, </a:t>
            </a:r>
            <a:r>
              <a:rPr lang="ru-RU" dirty="0" err="1"/>
              <a:t>невиртуальные</a:t>
            </a:r>
            <a:r>
              <a:rPr lang="ru-RU" dirty="0"/>
              <a:t>. Это нужно, чтобы минимизировать накладные расходы при разрушении объекта или свести их к нулю, когда полями объекта будут типы с тривиальным деструктором. Тривиальный деструктор — деструктор, который не выполняет никаких действий.</a:t>
            </a:r>
          </a:p>
          <a:p>
            <a:r>
              <a:rPr lang="ru-RU" dirty="0"/>
              <a:t>Практически всегда стоит объявлять деструктор базового класса публичным и виртуальным. Это позволит избежать проблем при удалении его наследников через указатель на базовый класс, например</a:t>
            </a:r>
            <a:r>
              <a:rPr lang="ru-RU" dirty="0">
                <a:effectLst/>
              </a:rPr>
              <a:t> </a:t>
            </a:r>
            <a:r>
              <a:rPr lang="ru-RU" dirty="0"/>
              <a:t>когда в контейнере хранятся умные указатели на базовый класс иерархии.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6864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Предельный случай абстрактного класса в C++ — это интерфейс, класс без членов-данных. Все его методы — чисто виртуальные.</a:t>
            </a:r>
          </a:p>
          <a:p>
            <a:r>
              <a:rPr lang="ru-RU" dirty="0"/>
              <a:t>Интерфейс не имеет ни состояния, ни поведения, поэтому на первый взгляд он может показаться бесполезным. На деле же это совсем не так. Интерфейс задаёт набор методов, которые должны быть у объекта, чтобы с ним взаимодействовать. Фактически интерфейс описывает протокол для работы с объектом, не конкретизируя, какой это должен быть объект.</a:t>
            </a:r>
          </a:p>
          <a:p>
            <a:r>
              <a:rPr lang="ru-RU" dirty="0"/>
              <a:t>В качестве аналогии интерфейса из реального мира можно привести интерфейс USB для подключения различных периферийных устройств к вычислительной технике. Требования к разъёмам и протоколам передачи данных стандартизованы, что позволяет соединять друг с другом устройства разных производителей. В отсутствие стандартизации мы оказались бы в ситуации, когда устройства разных производителей несовместимы.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5637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для примера два интерфейса: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Graphics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Drawable</a:t>
            </a:r>
            <a:r>
              <a:rPr lang="ru-RU" dirty="0">
                <a:effectLst/>
              </a:rPr>
              <a:t>.</a:t>
            </a:r>
            <a:r>
              <a:rPr lang="ru-RU" dirty="0"/>
              <a:t> Интерфейс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Graphics</a:t>
            </a:r>
            <a:r>
              <a:rPr lang="ru-RU" dirty="0"/>
              <a:t> объявляет набор методов для рисования графических примитивов, таких как отрезки прямых, кривые и эллипсы. Интерфейс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Drawable</a:t>
            </a:r>
            <a:r>
              <a:rPr lang="ru-RU" dirty="0"/>
              <a:t> объявляет метод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</a:t>
            </a:r>
            <a:r>
              <a:rPr lang="ru-RU" dirty="0"/>
              <a:t> для рисования объекта на графическом устройстве, реализующем интерфейс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Graphics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.</a:t>
            </a:r>
          </a:p>
          <a:p>
            <a:r>
              <a:rPr lang="ru-RU" dirty="0"/>
              <a:t>Интерфейсы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Drawable</a:t>
            </a:r>
            <a:r>
              <a:rPr lang="ru-RU" dirty="0"/>
              <a:t> и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Graphics</a:t>
            </a:r>
            <a:r>
              <a:rPr lang="ru-RU" dirty="0"/>
              <a:t> можно сравнить с «материнским» и «‎отцовским» разъёмами стандарта USB. В любое устройство с «материнским» разъёмом можно вставить устройство с «‎отцовским» разъёмом. Точно так же любой объект, реализующий интерфейс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Drawable</a:t>
            </a:r>
            <a:r>
              <a:rPr lang="ru-RU" dirty="0"/>
              <a:t>, сможет рисовать своё изображение на любом объекте, реализующем интерфейс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Graphics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28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C++ и многих других языках программирования для выражения отношения «является» используется наследование. Механизм наследования создаёт новый класс не с нуля, а на основе уже существующего класса. Новый класс сохраняет данные и поведение родительского класса. За счёт этого обеспечивается повторное использование кода.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6723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диаграмме классов интерфейсы отображаются подобно классам, с уточняющей пометкой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&lt;&lt;Interface&gt;&gt;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704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 класс X, унаследованный от интерфейса Y, говорят: класс X реализует интерфейс Y.</a:t>
            </a:r>
          </a:p>
          <a:p>
            <a:r>
              <a:rPr lang="ru-RU" dirty="0"/>
              <a:t>Класс, наследующийся от </a:t>
            </a:r>
            <a:r>
              <a:rPr lang="ru-RU" dirty="0" err="1"/>
              <a:t>Drawable</a:t>
            </a:r>
            <a:r>
              <a:rPr lang="ru-RU" dirty="0"/>
              <a:t>, должен реализовать метод </a:t>
            </a:r>
            <a:r>
              <a:rPr lang="ru-RU" dirty="0" err="1"/>
              <a:t>Draw</a:t>
            </a:r>
            <a:r>
              <a:rPr lang="ru-RU" dirty="0"/>
              <a:t>, чтобы, используя переданный интерфейс Graphics, нарисовать своё изображение. Если этого не сделать, класс-наследник будет абстрактным. Иногда это то, что нужно. Например, объявив Фигуру объектом, который можно нарисовать, и не реализовав в ней метод </a:t>
            </a:r>
            <a:r>
              <a:rPr lang="ru-RU" dirty="0" err="1"/>
              <a:t>Draw</a:t>
            </a:r>
            <a:r>
              <a:rPr lang="ru-RU" dirty="0"/>
              <a:t>, потребуем от всех конкретных классов-наследников Фигуры реализовать этот метод: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601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диаграмме классов отношение между интерфейсом и реализующим его классом обозначается пунктирной линией с треугольным наконечником, направленным к интерфейсу. Почти как при наследовании, только линия пунктирная:</a:t>
            </a:r>
          </a:p>
          <a:p>
            <a:r>
              <a:rPr lang="ru-RU" dirty="0"/>
              <a:t>Как видно из диаграммы, реализовывать интерфейс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Drawable</a:t>
            </a:r>
            <a:r>
              <a:rPr lang="ru-RU" dirty="0"/>
              <a:t> могут не только фигуры, но и любые другие классы. Например, к</a:t>
            </a:r>
            <a:r>
              <a:rPr lang="ru-RU" dirty="0">
                <a:effectLst/>
              </a:rPr>
              <a:t>отики</a:t>
            </a:r>
            <a:r>
              <a:rPr lang="ru-RU" dirty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7757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Интерфейс Graphics может иметь несколько реализаций, например: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BitmapGraphics</a:t>
            </a:r>
            <a:r>
              <a:rPr lang="ru-RU" dirty="0"/>
              <a:t> — класс, позволяющий рисовать на {{растровом изображении}}[be_theme2_lesson7_растровое изображение] в памяти компьютера. Полученное растровое изображение впоследствии можно сохранить в файл на диске.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Printer</a:t>
            </a:r>
            <a:r>
              <a:rPr lang="ru-RU" dirty="0"/>
              <a:t> — класс для вывода изображения на принтер. Сначала изображение строится в памяти компьютера, а затем выводится на печать вызовом отдельного метода Print.</a:t>
            </a:r>
          </a:p>
          <a:p>
            <a:r>
              <a:rPr lang="ru-RU" dirty="0"/>
              <a:t>Введённый интерфейс Graphics позволил абстрагироваться от различий между рисованием на растровом изображении и выводом изображения на принтер. Код, который использует интерфейс Graphics, может рисовать, используя любые объекты, которые реализуют этот интерфейс. Создав классы, реализующие методы интерфейса Graphics с применением распространённых графических библиотек, таких как OpenGL, Direct3D, </a:t>
            </a:r>
            <a:r>
              <a:rPr lang="ru-RU" dirty="0" err="1"/>
              <a:t>Vulkan</a:t>
            </a:r>
            <a:r>
              <a:rPr lang="ru-RU" dirty="0"/>
              <a:t> или Metal, код сможет использовать функциональность этих библиотек, но не привязываться ни к одной из них.</a:t>
            </a:r>
          </a:p>
          <a:p>
            <a:r>
              <a:rPr lang="ru-RU" dirty="0"/>
              <a:t>Интерфейс </a:t>
            </a:r>
            <a:r>
              <a:rPr lang="ru-RU" dirty="0" err="1"/>
              <a:t>Drawable</a:t>
            </a:r>
            <a:r>
              <a:rPr lang="ru-RU" dirty="0"/>
              <a:t> позволил унифицировать рисование объектов. Любой объект, который поддерживает этот интерфейс, можно нарисовать на любом графическом устройстве, реализующем </a:t>
            </a:r>
            <a:r>
              <a:rPr lang="ru-RU" dirty="0" err="1"/>
              <a:t>интерфейc</a:t>
            </a:r>
            <a:r>
              <a:rPr lang="ru-RU" dirty="0"/>
              <a:t> Graphics.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5527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Интерфейсы помогают наладить взаимодействие между объектами, у которых минимум информации друг о друге. Это позволяет создавать гибкие архитектуры. Работая с ними, можно заменять одни части программы без модификации других.</a:t>
            </a:r>
            <a:endParaRPr lang="en-US" dirty="0"/>
          </a:p>
          <a:p>
            <a:r>
              <a:rPr lang="ru-RU" dirty="0"/>
              <a:t>Помогают интерфейсы и при написании модульных тестов. Класс, который зависит от передаваемого извне интерфейса или абстрактного класса, легче протестировать, чем класс, зависящий от конкретных классов: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5496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615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Наследование вводит следующие концепции: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Класс-родитель (класс-предок, родительский класс, предок, суперкласс, родитель) — класс, от которого наследуются другие классы.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Класс-потомок (класс-наследник, дочерний класс, потомок, подкласс) — класс, определённый через наследование.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Базовый класс — класс, находящийся на вершине иерархии наследования, то есть не определённый через наследование. Любой </a:t>
            </a:r>
            <a:r>
              <a:rPr lang="ru-RU" dirty="0" err="1"/>
              <a:t>небазовый</a:t>
            </a:r>
            <a:r>
              <a:rPr lang="ru-RU" dirty="0"/>
              <a:t> класс является классом-потомком.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Иерархия наследования (иерархия классов) — структура, отражающая связи родителей и потомков. В простейшем случае представляет из себя дерево, узлами которого будут классы.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74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объявить класс-наследник в C++, нужно через двоеточие указать имя базового класса</a:t>
            </a:r>
            <a:r>
              <a:rPr lang="en-US" dirty="0"/>
              <a:t>.</a:t>
            </a:r>
          </a:p>
          <a:p>
            <a:r>
              <a:rPr lang="ru-RU" dirty="0"/>
              <a:t>В примере выше объявляется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Circle</a:t>
            </a:r>
            <a:r>
              <a:rPr lang="ru-RU" dirty="0"/>
              <a:t>, который наследуется от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(фигура). Ключевое слово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public</a:t>
            </a:r>
            <a:r>
              <a:rPr lang="ru-RU" dirty="0"/>
              <a:t> перед именем родительского класса означает публичное наследование. При публичном наследовании публичные методы родительского класса остаются публичными методами наследника. Такой тип наследования выражает отношение «Является» между классами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Circle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. Окружность является фигурой.</a:t>
            </a:r>
            <a:endParaRPr lang="en-US" dirty="0"/>
          </a:p>
          <a:p>
            <a:r>
              <a:rPr lang="ru-RU" dirty="0"/>
              <a:t>Публичное наследование ещё называется «наследованием интерфейса». Окружность унаследовала от Фигуры методы </a:t>
            </a:r>
            <a:r>
              <a:rPr lang="ru-RU" dirty="0" err="1"/>
              <a:t>GetColor</a:t>
            </a:r>
            <a:r>
              <a:rPr lang="ru-RU" dirty="0"/>
              <a:t> и </a:t>
            </a:r>
            <a:r>
              <a:rPr lang="ru-RU" dirty="0" err="1"/>
              <a:t>SetColor</a:t>
            </a:r>
            <a:r>
              <a:rPr lang="ru-RU" dirty="0"/>
              <a:t>, составляющие интерфейс фигуры. При этом родительский класс моделирует более общее, абстрактное понятие, а класс-наследник — более конкретное.</a:t>
            </a:r>
          </a:p>
          <a:p>
            <a:r>
              <a:rPr lang="ru-RU" dirty="0"/>
              <a:t>При создании экземпляра класса-наследника в программе создаётся один объект, содержащий данные и методы, специфичные как для этого класса, так и для его родителей.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88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Графически наследование обозначается в виде стрелки с треугольным наконечником, направленной от наследника к базовому классу. Иногда встречается форма записи, при которой соединительная линия содержит надпись {{"</a:t>
            </a:r>
            <a:r>
              <a:rPr lang="ru-RU" dirty="0" err="1"/>
              <a:t>Extends</a:t>
            </a:r>
            <a:r>
              <a:rPr lang="ru-RU" dirty="0"/>
              <a:t>"}}[</a:t>
            </a:r>
            <a:r>
              <a:rPr lang="ru-RU" dirty="0" err="1"/>
              <a:t>be_translate_cpp_extends</a:t>
            </a:r>
            <a:r>
              <a:rPr lang="ru-RU" dirty="0"/>
              <a:t>]. На следующем рисунке показаны различные иерархии наследования.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908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визуальном представлении иерархии наследования значение имеет направление стрелок, а не расположение классов относительно друг друга. На следующем рисунке изображены два разных представления одной и той же иерархии наследования. Правая иерархия воспринимается легче, так как в ней элементы упорядочены по глубине наследования.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651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Жизненный цикл объекта начинается с вызова его конструктора, который выполняет необходимую инициализацию объекта. Конструирование дочернего класса происходит чуть сложнее: сначала выполняется конструктор класса-родителя, чтобы проинициализировать часть, относящуюся к родительскому классу. Если у родительского класса есть предок, перед вызовом конструктора родительского класса выполняется конструктор предка. Например, при инициализации Кошки сначала выполнится конструктор Животного, затем Млекопитающего, а следом за ним — Кошки.</a:t>
            </a:r>
          </a:p>
          <a:p>
            <a:r>
              <a:rPr lang="ru-RU" dirty="0"/>
              <a:t>Для этого компилятор перед вызовом конструктора наследника сам вызывает конструктор по умолчанию класса-родителя. Если в родительском классе есть параметризованный конструктор, наследник может вызвать его в списке инициализации своего конструктора. Более того, это единственный способ создать класс-наследник класса, не имеющего конструктор по умолчанию.</a:t>
            </a:r>
          </a:p>
          <a:p>
            <a:r>
              <a:rPr lang="ru-RU" dirty="0"/>
              <a:t>На слайде приведён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, имеющий параметризованный конструктор. Из-за этого в классе отсутствует конструктор по умолчанию: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35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077E-2EC9-4674-B1BE-0D585210D8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949B-3DD1-44D8-A33C-44933D2A35A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B79B-C517-46B0-8791-4786AE009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F37A-C3C1-434B-A62E-DDD720631C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8E1-64A0-449B-AAE1-4C29312512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D84E-F028-4501-89F0-CCDDFB714B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335A-2D5C-4971-99FC-7982796DEA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2F87-D41B-4BD3-A9CF-6DC3A84C36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45EE-D6FD-4AE1-ADAC-13985514DC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3459-1A32-48ED-9DFC-22CA420070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DB5DC3-35A5-443F-BCF3-95E17626DF1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2D598-FECC-423F-A98D-D2C77F62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Передача параметров конструктору родителя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878C5-693F-4C06-B636-F55A196DA00A}"/>
              </a:ext>
            </a:extLst>
          </p:cNvPr>
          <p:cNvSpPr txBox="1"/>
          <p:nvPr/>
        </p:nvSpPr>
        <p:spPr>
          <a:xfrm>
            <a:off x="179513" y="2010091"/>
            <a:ext cx="532859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explicit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Shape(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color_(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 }</a:t>
            </a:r>
          </a:p>
          <a:p>
            <a:pPr>
              <a:spcAft>
                <a:spcPts val="0"/>
              </a:spcAft>
            </a:pP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color_; }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4867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1 – иерархия животных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720" y="1804987"/>
            <a:ext cx="2714644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virtual ~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{}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CBird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CEagle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CBird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CDog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CCat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87824" y="1785926"/>
            <a:ext cx="6156176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>
                <a:latin typeface="Courier New" pitchFamily="49" charset="0"/>
              </a:rPr>
              <a:t>void </a:t>
            </a:r>
            <a:r>
              <a:rPr lang="en-US" sz="1300" b="1" dirty="0" err="1">
                <a:latin typeface="Courier New" pitchFamily="49" charset="0"/>
              </a:rPr>
              <a:t>PrintAnimalType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 const * </a:t>
            </a:r>
            <a:r>
              <a:rPr lang="en-US" sz="1300" b="1" dirty="0" err="1">
                <a:latin typeface="Courier New" pitchFamily="49" charset="0"/>
              </a:rPr>
              <a:t>pAnimal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CDog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"dog\n";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 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CCat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"cat\n";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 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CEagle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"eagle\n";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 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CMammal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"some unknown type of mammals\n";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 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CBird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"some unknown type birds\n";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"some unknown type of animals\n";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int main(int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CDog</a:t>
            </a:r>
            <a:r>
              <a:rPr lang="en-US" sz="1300" b="1" dirty="0">
                <a:latin typeface="Courier New" pitchFamily="49" charset="0"/>
              </a:rPr>
              <a:t> dog;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PrintAnimalType</a:t>
            </a:r>
            <a:r>
              <a:rPr lang="en-US" sz="1300" b="1" dirty="0">
                <a:latin typeface="Courier New" pitchFamily="49" charset="0"/>
              </a:rPr>
              <a:t>(&amp;dog);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pAnimal</a:t>
            </a:r>
            <a:r>
              <a:rPr lang="en-US" sz="1300" b="1" dirty="0">
                <a:latin typeface="Courier New" pitchFamily="49" charset="0"/>
              </a:rPr>
              <a:t> = new </a:t>
            </a:r>
            <a:r>
              <a:rPr lang="en-US" sz="1300" b="1" dirty="0" err="1">
                <a:latin typeface="Courier New" pitchFamily="49" charset="0"/>
              </a:rPr>
              <a:t>CCat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PrintAnimalType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pAnimal</a:t>
            </a:r>
            <a:r>
              <a:rPr lang="en-US" sz="1300" b="1" dirty="0">
                <a:latin typeface="Courier New" pitchFamily="49" charset="0"/>
              </a:rPr>
              <a:t>);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delete </a:t>
            </a:r>
            <a:r>
              <a:rPr lang="en-US" sz="1300" b="1" dirty="0" err="1">
                <a:latin typeface="Courier New" pitchFamily="49" charset="0"/>
              </a:rPr>
              <a:t>pAnimal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return 0;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2 – приведение ссылок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85720" y="1804987"/>
            <a:ext cx="800105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200" b="1" dirty="0" err="1">
                <a:latin typeface="Courier New" pitchFamily="49" charset="0"/>
              </a:rPr>
              <a:t>CMammal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MakeMammal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CAnimal</a:t>
            </a:r>
            <a:r>
              <a:rPr lang="en-US" sz="1200" b="1" dirty="0">
                <a:latin typeface="Courier New" pitchFamily="49" charset="0"/>
              </a:rPr>
              <a:t> const &amp; animal)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return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CMammal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const&amp;&gt;(animal);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263525"/>
            <a:endParaRPr lang="en-US" sz="1200" b="1" dirty="0">
              <a:latin typeface="Courier New" pitchFamily="49" charset="0"/>
            </a:endParaRPr>
          </a:p>
          <a:p>
            <a:pPr defTabSz="263525"/>
            <a:r>
              <a:rPr lang="en-US" sz="1200" b="1" dirty="0">
                <a:latin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CDog</a:t>
            </a:r>
            <a:r>
              <a:rPr lang="en-US" sz="1200" b="1" dirty="0">
                <a:latin typeface="Courier New" pitchFamily="49" charset="0"/>
              </a:rPr>
              <a:t> dog;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CMammal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dogAsMammal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MakeMammal</a:t>
            </a:r>
            <a:r>
              <a:rPr lang="en-US" sz="1200" b="1" dirty="0">
                <a:latin typeface="Courier New" pitchFamily="49" charset="0"/>
              </a:rPr>
              <a:t>(dog);</a:t>
            </a:r>
          </a:p>
          <a:p>
            <a:pPr defTabSz="263525"/>
            <a:endParaRPr lang="en-US" sz="1200" b="1" dirty="0">
              <a:latin typeface="Courier New" pitchFamily="49" charset="0"/>
            </a:endParaRP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CCat</a:t>
            </a:r>
            <a:r>
              <a:rPr lang="en-US" sz="1200" b="1" dirty="0">
                <a:latin typeface="Courier New" pitchFamily="49" charset="0"/>
              </a:rPr>
              <a:t> cat;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неявное приведение типов вверх по иерархии </a:t>
            </a:r>
            <a:r>
              <a:rPr lang="en-US" sz="1200" b="1" dirty="0">
                <a:latin typeface="Courier New" pitchFamily="49" charset="0"/>
              </a:rPr>
              <a:t>Cat -&gt; Animal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CAnimal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catAsAnimal</a:t>
            </a:r>
            <a:r>
              <a:rPr lang="en-US" sz="1200" b="1" dirty="0">
                <a:latin typeface="Courier New" pitchFamily="49" charset="0"/>
              </a:rPr>
              <a:t> = cat;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CMammal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animalAsMammal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MakeMammal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catAsAnimal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263525"/>
            <a:endParaRPr lang="en-US" sz="1200" b="1" dirty="0">
              <a:latin typeface="Courier New" pitchFamily="49" charset="0"/>
            </a:endParaRP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CEagle</a:t>
            </a:r>
            <a:r>
              <a:rPr lang="en-US" sz="1200" b="1" dirty="0">
                <a:latin typeface="Courier New" pitchFamily="49" charset="0"/>
              </a:rPr>
              <a:t> eagle;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try</a:t>
            </a:r>
          </a:p>
          <a:p>
            <a:pPr defTabSz="263525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	{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CMammal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eagleAsMammal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MakeMammal</a:t>
            </a:r>
            <a:r>
              <a:rPr lang="en-US" sz="1200" b="1" dirty="0">
                <a:latin typeface="Courier New" pitchFamily="49" charset="0"/>
              </a:rPr>
              <a:t>(eagle);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defTabSz="263525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	catch(std::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bad_cast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const&amp; error)</a:t>
            </a:r>
          </a:p>
          <a:p>
            <a:pPr defTabSz="263525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	{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</a:t>
            </a:r>
            <a:r>
              <a:rPr lang="en-US" sz="1200" b="1" dirty="0" err="1">
                <a:latin typeface="Courier New" pitchFamily="49" charset="0"/>
              </a:rPr>
              <a:t>error.what</a:t>
            </a:r>
            <a:r>
              <a:rPr lang="en-US" sz="1200" b="1" dirty="0">
                <a:latin typeface="Courier New" pitchFamily="49" charset="0"/>
              </a:rPr>
              <a:t>() &lt;&lt; "\n";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defTabSz="263525"/>
            <a:endParaRPr lang="en-US" sz="1200" b="1" dirty="0">
              <a:latin typeface="Courier New" pitchFamily="49" charset="0"/>
            </a:endParaRPr>
          </a:p>
          <a:p>
            <a:pPr defTabSz="26352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 злоупотребляйте использованием </a:t>
            </a:r>
            <a:r>
              <a:rPr lang="en-US" dirty="0" err="1"/>
              <a:t>dynamic_cast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Везде, где это можно, следует обходиться без использования данного оператора, отдавая предпочтение виртуальным (или чисто виртуальным функциям)</a:t>
            </a:r>
          </a:p>
          <a:p>
            <a:pPr lvl="1"/>
            <a:r>
              <a:rPr lang="ru-RU" dirty="0"/>
              <a:t>В противном случае при добавлении нового класса в иерархию</a:t>
            </a:r>
            <a:r>
              <a:rPr lang="en-US" dirty="0"/>
              <a:t> </a:t>
            </a:r>
            <a:r>
              <a:rPr lang="ru-RU" dirty="0"/>
              <a:t>может понадобиться провести ревизию всего кода, использующего </a:t>
            </a:r>
            <a:r>
              <a:rPr lang="en-US" b="1" dirty="0" err="1"/>
              <a:t>dynamic_cast</a:t>
            </a:r>
            <a:endParaRPr lang="ru-RU" b="1" dirty="0"/>
          </a:p>
          <a:p>
            <a:pPr lvl="1"/>
            <a:r>
              <a:rPr lang="ru-RU" dirty="0"/>
              <a:t>При использовании виртуальных функций ничего особенного делать не надо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без </a:t>
            </a:r>
            <a:r>
              <a:rPr lang="en-US" dirty="0" err="1"/>
              <a:t>dynamic_cast</a:t>
            </a:r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857364"/>
            <a:ext cx="5357818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virtual std::string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()const = 0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virtual ~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(){}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// птицы и млекопитающие – абстрактные понятия</a:t>
            </a:r>
            <a:br>
              <a:rPr lang="ru-RU" sz="1300" b="1" dirty="0">
                <a:latin typeface="Courier New" pitchFamily="49" charset="0"/>
              </a:rPr>
            </a:br>
            <a:r>
              <a:rPr lang="ru-RU" sz="1300" b="1" dirty="0">
                <a:latin typeface="Courier New" pitchFamily="49" charset="0"/>
              </a:rPr>
              <a:t>// поэтому в них реализовывать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GetType</a:t>
            </a:r>
            <a:r>
              <a:rPr lang="en-US" sz="1300" b="1" dirty="0">
                <a:latin typeface="Courier New" pitchFamily="49" charset="0"/>
              </a:rPr>
              <a:t>() </a:t>
            </a:r>
            <a:r>
              <a:rPr lang="ru-RU" sz="1300" b="1" dirty="0">
                <a:latin typeface="Courier New" pitchFamily="49" charset="0"/>
              </a:rPr>
              <a:t>нет смысла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CBird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CEagle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CBird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 override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{return "eagle";}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CDog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 override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{return "dog";}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1968" y="4164955"/>
            <a:ext cx="4572032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CCat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override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{return "cat";}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void </a:t>
            </a:r>
            <a:r>
              <a:rPr lang="en-US" sz="1300" b="1" dirty="0" err="1">
                <a:latin typeface="Courier New" pitchFamily="49" charset="0"/>
              </a:rPr>
              <a:t>PrintAnimalType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 const &amp; animal)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animal.GetType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 </a:t>
            </a:r>
            <a:r>
              <a:rPr lang="en-US" sz="1300" b="1" dirty="0">
                <a:latin typeface="Courier New" pitchFamily="49" charset="0"/>
              </a:rPr>
              <a:t>&lt;&lt; "\n";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endParaRPr lang="en-US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Множественное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Множественное наследование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Язык </a:t>
            </a:r>
            <a:r>
              <a:rPr lang="en-US" sz="2800" dirty="0"/>
              <a:t>C++ </a:t>
            </a:r>
            <a:r>
              <a:rPr lang="ru-RU" sz="2800" dirty="0"/>
              <a:t>допускает наследование класса от более, чем одного базового класса</a:t>
            </a:r>
          </a:p>
          <a:p>
            <a:pPr lvl="1"/>
            <a:r>
              <a:rPr lang="ru-RU" sz="2400" dirty="0"/>
              <a:t>Такое наследование называют </a:t>
            </a:r>
            <a:r>
              <a:rPr lang="ru-RU" sz="2400" dirty="0">
                <a:solidFill>
                  <a:srgbClr val="FF0000"/>
                </a:solidFill>
              </a:rPr>
              <a:t>множественным</a:t>
            </a:r>
          </a:p>
          <a:p>
            <a:r>
              <a:rPr lang="ru-RU" sz="2800" dirty="0"/>
              <a:t>При этом порожденный класс может обладать свойствами сразу нескольких родительских классов</a:t>
            </a:r>
          </a:p>
          <a:p>
            <a:pPr lvl="1"/>
            <a:r>
              <a:rPr lang="ru-RU" sz="2400" dirty="0"/>
              <a:t>Например, класс может реализовывать сразу несколько интерфейсов или </a:t>
            </a:r>
            <a:r>
              <a:rPr lang="ru-RU" sz="2400" dirty="0" err="1"/>
              <a:t>использвоать</a:t>
            </a:r>
            <a:r>
              <a:rPr lang="ru-RU" sz="2400" dirty="0"/>
              <a:t> несколько реализаций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иерархии классов</a:t>
            </a:r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4427538" y="1989138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IDrawable</a:t>
            </a:r>
            <a:endParaRPr lang="ru-RU"/>
          </a:p>
        </p:txBody>
      </p:sp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3276600" y="3429000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IShape</a:t>
            </a:r>
            <a:endParaRPr lang="ru-RU"/>
          </a:p>
        </p:txBody>
      </p:sp>
      <p:sp>
        <p:nvSpPr>
          <p:cNvPr id="44039" name="AutoShape 7"/>
          <p:cNvSpPr>
            <a:spLocks noChangeArrowheads="1"/>
          </p:cNvSpPr>
          <p:nvPr/>
        </p:nvSpPr>
        <p:spPr bwMode="auto">
          <a:xfrm>
            <a:off x="5867400" y="35004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CText</a:t>
            </a:r>
            <a:endParaRPr lang="ru-RU"/>
          </a:p>
        </p:txBody>
      </p:sp>
      <p:sp>
        <p:nvSpPr>
          <p:cNvPr id="44040" name="AutoShape 8"/>
          <p:cNvSpPr>
            <a:spLocks noChangeArrowheads="1"/>
          </p:cNvSpPr>
          <p:nvPr/>
        </p:nvSpPr>
        <p:spPr bwMode="auto">
          <a:xfrm>
            <a:off x="900113" y="3429000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CFillable</a:t>
            </a:r>
            <a:endParaRPr lang="ru-RU" dirty="0"/>
          </a:p>
        </p:txBody>
      </p:sp>
      <p:sp>
        <p:nvSpPr>
          <p:cNvPr id="44042" name="AutoShape 10"/>
          <p:cNvSpPr>
            <a:spLocks noChangeArrowheads="1"/>
          </p:cNvSpPr>
          <p:nvPr/>
        </p:nvSpPr>
        <p:spPr bwMode="auto">
          <a:xfrm>
            <a:off x="4500563" y="5084763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CLine</a:t>
            </a:r>
            <a:endParaRPr lang="ru-RU" dirty="0"/>
          </a:p>
        </p:txBody>
      </p:sp>
      <p:sp>
        <p:nvSpPr>
          <p:cNvPr id="44043" name="AutoShape 11"/>
          <p:cNvSpPr>
            <a:spLocks noChangeArrowheads="1"/>
          </p:cNvSpPr>
          <p:nvPr/>
        </p:nvSpPr>
        <p:spPr bwMode="auto">
          <a:xfrm>
            <a:off x="2339975" y="5084763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CRectangle</a:t>
            </a:r>
            <a:endParaRPr lang="ru-RU"/>
          </a:p>
        </p:txBody>
      </p:sp>
      <p:cxnSp>
        <p:nvCxnSpPr>
          <p:cNvPr id="44044" name="AutoShape 12"/>
          <p:cNvCxnSpPr>
            <a:cxnSpLocks noChangeShapeType="1"/>
            <a:stCxn id="44037" idx="2"/>
            <a:endCxn id="44038" idx="0"/>
          </p:cNvCxnSpPr>
          <p:nvPr/>
        </p:nvCxnSpPr>
        <p:spPr bwMode="auto">
          <a:xfrm flipH="1">
            <a:off x="4105275" y="2852738"/>
            <a:ext cx="1150938" cy="576262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5" name="AutoShape 13"/>
          <p:cNvCxnSpPr>
            <a:cxnSpLocks noChangeShapeType="1"/>
            <a:stCxn id="44037" idx="2"/>
            <a:endCxn id="44039" idx="0"/>
          </p:cNvCxnSpPr>
          <p:nvPr/>
        </p:nvCxnSpPr>
        <p:spPr bwMode="auto">
          <a:xfrm>
            <a:off x="5256213" y="2852738"/>
            <a:ext cx="1439862" cy="6477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6" name="AutoShape 14"/>
          <p:cNvCxnSpPr>
            <a:cxnSpLocks noChangeShapeType="1"/>
            <a:stCxn id="44038" idx="2"/>
            <a:endCxn id="44042" idx="0"/>
          </p:cNvCxnSpPr>
          <p:nvPr/>
        </p:nvCxnSpPr>
        <p:spPr bwMode="auto">
          <a:xfrm>
            <a:off x="4105275" y="4292600"/>
            <a:ext cx="1223963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7" name="AutoShape 15"/>
          <p:cNvCxnSpPr>
            <a:cxnSpLocks noChangeShapeType="1"/>
            <a:stCxn id="44038" idx="2"/>
            <a:endCxn id="44043" idx="0"/>
          </p:cNvCxnSpPr>
          <p:nvPr/>
        </p:nvCxnSpPr>
        <p:spPr bwMode="auto">
          <a:xfrm flipH="1">
            <a:off x="3168650" y="4292600"/>
            <a:ext cx="936625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8" name="AutoShape 16"/>
          <p:cNvCxnSpPr>
            <a:cxnSpLocks noChangeShapeType="1"/>
            <a:stCxn id="44040" idx="2"/>
            <a:endCxn id="44043" idx="0"/>
          </p:cNvCxnSpPr>
          <p:nvPr/>
        </p:nvCxnSpPr>
        <p:spPr bwMode="auto">
          <a:xfrm>
            <a:off x="1728788" y="4292600"/>
            <a:ext cx="1439862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68313" y="1989138"/>
            <a:ext cx="4319587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200" dirty="0">
                <a:latin typeface="Courier New" pitchFamily="49" charset="0"/>
              </a:rPr>
              <a:t>// интерфейс объектов, которые можно нарисовать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ru-RU" sz="1200" b="1" dirty="0">
                <a:latin typeface="Courier New" pitchFamily="49" charset="0"/>
              </a:rPr>
              <a:t> = 0;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~IDrawable</a:t>
            </a:r>
            <a:r>
              <a:rPr lang="ru-RU" sz="1200" b="1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dirty="0">
                <a:latin typeface="Courier New" pitchFamily="49" charset="0"/>
              </a:rPr>
              <a:t>// интерфейс геометрических фигур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IShape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292725" y="1916113"/>
            <a:ext cx="37195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3538"/>
            <a:r>
              <a:rPr lang="ru-RU" sz="1200" dirty="0">
                <a:latin typeface="Courier New" pitchFamily="49" charset="0"/>
              </a:rPr>
              <a:t>// класс объектов, имеющих заливку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CFillable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SetFillColor</a:t>
            </a:r>
            <a:r>
              <a:rPr lang="ru-RU" sz="1200" b="1" dirty="0">
                <a:latin typeface="Courier New" pitchFamily="49" charset="0"/>
              </a:rPr>
              <a:t>(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fillColor</a:t>
            </a:r>
            <a:r>
              <a:rPr lang="ru-RU" sz="1200" b="1" dirty="0">
                <a:latin typeface="Courier New" pitchFamily="49" charset="0"/>
              </a:rPr>
              <a:t>)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GetFillColor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~CFillable</a:t>
            </a:r>
            <a:r>
              <a:rPr lang="ru-RU" sz="1200" b="1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private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m_fillColor</a:t>
            </a:r>
            <a:r>
              <a:rPr lang="ru-RU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00034" y="4572008"/>
            <a:ext cx="3311525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CText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363538" algn="l"/>
              </a:tabLst>
            </a:pP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CLine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IShape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292080" y="4077072"/>
            <a:ext cx="32401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CRectangle</a:t>
            </a:r>
            <a:r>
              <a:rPr lang="ru-RU" sz="1200" b="1" dirty="0">
                <a:latin typeface="Courier New" pitchFamily="49" charset="0"/>
              </a:rPr>
              <a:t> 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: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I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hape</a:t>
            </a:r>
            <a:endParaRPr lang="ru-RU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	,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CFillable</a:t>
            </a:r>
            <a:endParaRPr lang="ru-RU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Проблемы, возникающие при множественном наследовании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Множественное наследование может явиться источником проблем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Ярким примером является т.н. «</a:t>
            </a:r>
            <a:r>
              <a:rPr lang="ru-RU" sz="2400" b="1" dirty="0">
                <a:solidFill>
                  <a:srgbClr val="FF0000"/>
                </a:solidFill>
              </a:rPr>
              <a:t>ромбовидное наследование</a:t>
            </a:r>
            <a:r>
              <a:rPr lang="ru-RU" sz="2400" dirty="0"/>
              <a:t>»</a:t>
            </a:r>
            <a:r>
              <a:rPr lang="en-US" sz="2400" dirty="0"/>
              <a:t> (</a:t>
            </a:r>
            <a:r>
              <a:rPr lang="ru-RU" sz="2400" dirty="0"/>
              <a:t>родительские классы объекта наследуются от одного базового класса)</a:t>
            </a:r>
          </a:p>
          <a:p>
            <a:pPr>
              <a:lnSpc>
                <a:spcPct val="80000"/>
              </a:lnSpc>
            </a:pPr>
            <a:r>
              <a:rPr lang="ru-RU" sz="2800" dirty="0"/>
              <a:t>В некоторых ЯП множественное наследование запрещено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Порождаемый класс может наследоваться только от одного базового класса, но реализовывать несколько интерфейсов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Ромбовидное наследование</a:t>
            </a:r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3563938" y="1989138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CAnimal</a:t>
            </a:r>
            <a:endParaRPr lang="ru-RU" dirty="0"/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1835150" y="37163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CMammal</a:t>
            </a:r>
            <a:endParaRPr lang="ru-RU" dirty="0"/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5219700" y="37163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CWingedAnimal</a:t>
            </a:r>
            <a:endParaRPr lang="ru-RU" dirty="0"/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3635375" y="5229225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CBat</a:t>
            </a:r>
            <a:endParaRPr lang="ru-RU" dirty="0"/>
          </a:p>
        </p:txBody>
      </p:sp>
      <p:cxnSp>
        <p:nvCxnSpPr>
          <p:cNvPr id="47112" name="AutoShape 8"/>
          <p:cNvCxnSpPr>
            <a:cxnSpLocks noChangeShapeType="1"/>
            <a:stCxn id="47108" idx="2"/>
            <a:endCxn id="47109" idx="0"/>
          </p:cNvCxnSpPr>
          <p:nvPr/>
        </p:nvCxnSpPr>
        <p:spPr bwMode="auto">
          <a:xfrm flipH="1">
            <a:off x="2663825" y="2852738"/>
            <a:ext cx="1728788" cy="8636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3" name="AutoShape 9"/>
          <p:cNvCxnSpPr>
            <a:cxnSpLocks noChangeShapeType="1"/>
            <a:stCxn id="47108" idx="2"/>
            <a:endCxn id="47110" idx="0"/>
          </p:cNvCxnSpPr>
          <p:nvPr/>
        </p:nvCxnSpPr>
        <p:spPr bwMode="auto">
          <a:xfrm>
            <a:off x="4392613" y="2852738"/>
            <a:ext cx="1655762" cy="8636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4" name="AutoShape 10"/>
          <p:cNvCxnSpPr>
            <a:cxnSpLocks noChangeShapeType="1"/>
            <a:stCxn id="47109" idx="2"/>
            <a:endCxn id="47111" idx="0"/>
          </p:cNvCxnSpPr>
          <p:nvPr/>
        </p:nvCxnSpPr>
        <p:spPr bwMode="auto">
          <a:xfrm>
            <a:off x="2663825" y="4579938"/>
            <a:ext cx="1800225" cy="649287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5" name="AutoShape 11"/>
          <p:cNvCxnSpPr>
            <a:cxnSpLocks noChangeShapeType="1"/>
            <a:stCxn id="47110" idx="2"/>
            <a:endCxn id="47111" idx="0"/>
          </p:cNvCxnSpPr>
          <p:nvPr/>
        </p:nvCxnSpPr>
        <p:spPr bwMode="auto">
          <a:xfrm flipH="1">
            <a:off x="4464050" y="4579938"/>
            <a:ext cx="1584325" cy="649287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2B4808-81F7-490D-BA37-A15BD049C382}"/>
              </a:ext>
            </a:extLst>
          </p:cNvPr>
          <p:cNvSpPr txBox="1"/>
          <p:nvPr/>
        </p:nvSpPr>
        <p:spPr>
          <a:xfrm>
            <a:off x="161764" y="856357"/>
            <a:ext cx="882047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Передаём цвет конструктору родительского класса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center_(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radius_(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center_;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 center_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radius_;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radius_ =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center_;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Красная окружность с центром в точке {1, 2} радиусом 5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c{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{ 1, 2 }, 5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939D46A-2E7B-444E-903F-E2314D27334D}"/>
              </a:ext>
            </a:extLst>
          </p:cNvPr>
          <p:cNvSpPr/>
          <p:nvPr/>
        </p:nvSpPr>
        <p:spPr>
          <a:xfrm>
            <a:off x="425884" y="1653436"/>
            <a:ext cx="7818523" cy="551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0838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проблемы ромбовидного наследования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3" y="1989138"/>
            <a:ext cx="421484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dirty="0">
                <a:latin typeface="Courier New" pitchFamily="49" charset="0"/>
              </a:rPr>
              <a:t>// Животное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 virtual void Eat(){}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Млекопитающее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CMammal</a:t>
            </a:r>
            <a:r>
              <a:rPr lang="en-US" sz="1400" dirty="0">
                <a:latin typeface="Courier New" pitchFamily="49" charset="0"/>
              </a:rPr>
              <a:t> : public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</a:t>
            </a:r>
            <a:r>
              <a:rPr lang="en-US" sz="1400" dirty="0" err="1">
                <a:latin typeface="Courier New" pitchFamily="49" charset="0"/>
              </a:rPr>
              <a:t>FeedWithMilk</a:t>
            </a:r>
            <a:r>
              <a:rPr lang="en-US" sz="1400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Животное с крыльями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r>
              <a:rPr lang="en-US" sz="1400" dirty="0">
                <a:latin typeface="Courier New" pitchFamily="49" charset="0"/>
              </a:rPr>
              <a:t> : public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Fly(){}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00562" y="2000240"/>
            <a:ext cx="464343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Летучая мышь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: public </a:t>
            </a:r>
            <a:r>
              <a:rPr lang="en-US" sz="1400" dirty="0" err="1">
                <a:latin typeface="Courier New" pitchFamily="49" charset="0"/>
              </a:rPr>
              <a:t>CMammal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, public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argc</a:t>
            </a:r>
            <a:r>
              <a:rPr lang="en-US" sz="1400" dirty="0">
                <a:latin typeface="Courier New" pitchFamily="49" charset="0"/>
              </a:rPr>
              <a:t>, char * </a:t>
            </a:r>
            <a:r>
              <a:rPr lang="en-US" sz="1400" dirty="0" err="1">
                <a:latin typeface="Courier New" pitchFamily="49" charset="0"/>
              </a:rPr>
              <a:t>argv</a:t>
            </a:r>
            <a:r>
              <a:rPr lang="en-US" sz="1400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bat;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// error: ambiguous access of 'Eat'</a:t>
            </a:r>
          </a:p>
          <a:p>
            <a:pPr defTabSz="363538"/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bat.Eat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ru-RU" sz="1400" dirty="0">
                <a:latin typeface="Courier New" pitchFamily="49" charset="0"/>
              </a:rPr>
              <a:t>	// как ест летучая мышь: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// </a:t>
            </a:r>
            <a:r>
              <a:rPr lang="ru-RU" sz="1400" dirty="0">
                <a:latin typeface="Courier New" pitchFamily="49" charset="0"/>
              </a:rPr>
              <a:t>как млекопитающее?</a:t>
            </a:r>
          </a:p>
          <a:p>
            <a:pPr defTabSz="363538"/>
            <a:r>
              <a:rPr lang="ru-RU" sz="1400" dirty="0">
                <a:latin typeface="Courier New" pitchFamily="49" charset="0"/>
              </a:rPr>
              <a:t>	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</a:rPr>
              <a:t>bat.CMammal::Eat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r>
              <a:rPr lang="ru-RU" sz="1400" dirty="0">
                <a:latin typeface="Courier New" pitchFamily="49" charset="0"/>
              </a:rPr>
              <a:t>	// или как крылатое животное?</a:t>
            </a:r>
          </a:p>
          <a:p>
            <a:pPr defTabSz="363538"/>
            <a:r>
              <a:rPr lang="ru-RU" sz="1400" dirty="0">
                <a:latin typeface="Courier New" pitchFamily="49" charset="0"/>
              </a:rPr>
              <a:t>	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</a:rPr>
              <a:t>bat.CWingedAnimal::Eat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Возможное решение данной проблемы - виртуальное наследование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Проблема: класс </a:t>
            </a:r>
            <a:r>
              <a:rPr lang="en-US" dirty="0" err="1"/>
              <a:t>CBat</a:t>
            </a:r>
            <a:r>
              <a:rPr lang="en-US" dirty="0"/>
              <a:t> </a:t>
            </a:r>
            <a:r>
              <a:rPr lang="ru-RU" dirty="0"/>
              <a:t>содержит в себе две копии данных объекта </a:t>
            </a:r>
            <a:r>
              <a:rPr lang="en-US" dirty="0" err="1"/>
              <a:t>CAnimal</a:t>
            </a:r>
            <a:endParaRPr lang="en-US" dirty="0"/>
          </a:p>
          <a:p>
            <a:pPr lvl="1"/>
            <a:r>
              <a:rPr lang="ru-RU" dirty="0"/>
              <a:t>Копия, унаследованная от </a:t>
            </a:r>
            <a:r>
              <a:rPr lang="en-US" dirty="0" err="1"/>
              <a:t>CMammal</a:t>
            </a:r>
            <a:endParaRPr lang="en-US" dirty="0"/>
          </a:p>
          <a:p>
            <a:pPr lvl="1"/>
            <a:r>
              <a:rPr lang="ru-RU" dirty="0"/>
              <a:t>Копия, унаследованная от </a:t>
            </a:r>
            <a:r>
              <a:rPr lang="en-US" dirty="0" err="1"/>
              <a:t>CWingedAnimal</a:t>
            </a:r>
            <a:endParaRPr lang="ru-RU" dirty="0"/>
          </a:p>
          <a:p>
            <a:r>
              <a:rPr lang="ru-RU" b="1" dirty="0"/>
              <a:t>Виртуальное наследование</a:t>
            </a:r>
            <a:r>
              <a:rPr lang="ru-RU" dirty="0"/>
              <a:t> в ряде случаев позволяет решить ряд неоднозначностей</a:t>
            </a:r>
          </a:p>
          <a:p>
            <a:pPr lvl="1"/>
            <a:r>
              <a:rPr lang="ru-RU" dirty="0"/>
              <a:t>При виртуальном наследовании происходит объединение нескольких унаследованных экземпляров общего предка в один</a:t>
            </a:r>
            <a:endParaRPr lang="en-US" dirty="0"/>
          </a:p>
          <a:p>
            <a:pPr lvl="1"/>
            <a:r>
              <a:rPr lang="ru-RU" dirty="0"/>
              <a:t>Базовый класс, наследуемый множественно, определяется виртуальным при помощи ключевого слова </a:t>
            </a:r>
            <a:r>
              <a:rPr lang="en-US" b="1" dirty="0"/>
              <a:t>virtual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использования виртуального наследования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3" y="1989138"/>
            <a:ext cx="421484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dirty="0">
                <a:latin typeface="Courier New" pitchFamily="49" charset="0"/>
              </a:rPr>
              <a:t>// Животное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 virtual void Eat(){}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Млекопитающее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CMammal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: public</a:t>
            </a:r>
            <a:r>
              <a:rPr lang="ru-RU" sz="1400" dirty="0"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</a:t>
            </a:r>
            <a:r>
              <a:rPr lang="en-US" sz="1400" dirty="0" err="1">
                <a:latin typeface="Courier New" pitchFamily="49" charset="0"/>
              </a:rPr>
              <a:t>FeedWithMilk</a:t>
            </a:r>
            <a:r>
              <a:rPr lang="en-US" sz="1400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Животное с крыльями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: public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Fly(){}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00562" y="2000240"/>
            <a:ext cx="464343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Летучая мышь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: public </a:t>
            </a:r>
            <a:r>
              <a:rPr lang="en-US" sz="1400" dirty="0" err="1">
                <a:latin typeface="Courier New" pitchFamily="49" charset="0"/>
              </a:rPr>
              <a:t>CMammal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, public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argc</a:t>
            </a:r>
            <a:r>
              <a:rPr lang="en-US" sz="1400" dirty="0">
                <a:latin typeface="Courier New" pitchFamily="49" charset="0"/>
              </a:rPr>
              <a:t>, char * </a:t>
            </a:r>
            <a:r>
              <a:rPr lang="en-US" sz="1400" dirty="0" err="1">
                <a:latin typeface="Courier New" pitchFamily="49" charset="0"/>
              </a:rPr>
              <a:t>argv</a:t>
            </a:r>
            <a:r>
              <a:rPr lang="en-US" sz="1400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bat;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// </a:t>
            </a:r>
            <a:r>
              <a:rPr lang="ru-RU" sz="1400" dirty="0">
                <a:latin typeface="Courier New" pitchFamily="49" charset="0"/>
              </a:rPr>
              <a:t>Теперь нормально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bat.Eat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Ограничения виртуального наследования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Классы-предки не могут </a:t>
            </a:r>
            <a:r>
              <a:rPr lang="ru-RU"/>
              <a:t>одновременно переопределять </a:t>
            </a:r>
            <a:r>
              <a:rPr lang="ru-RU" dirty="0"/>
              <a:t>одни и те же методы своего родителя</a:t>
            </a:r>
          </a:p>
          <a:p>
            <a:pPr lvl="1"/>
            <a:r>
              <a:rPr lang="ru-RU" dirty="0"/>
              <a:t>В нашем случае – нельзя переопределять метод </a:t>
            </a:r>
            <a:r>
              <a:rPr lang="en-US" dirty="0"/>
              <a:t>Eat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одновременно и в  </a:t>
            </a:r>
            <a:r>
              <a:rPr lang="en-US" dirty="0" err="1"/>
              <a:t>CMammal</a:t>
            </a:r>
            <a:r>
              <a:rPr lang="ru-RU" dirty="0"/>
              <a:t>, и в </a:t>
            </a:r>
            <a:r>
              <a:rPr lang="en-US" dirty="0" err="1"/>
              <a:t>CWingedAnimal</a:t>
            </a:r>
            <a:r>
              <a:rPr lang="ru-RU" dirty="0"/>
              <a:t> – будет ошибка компиляции</a:t>
            </a:r>
            <a:endParaRPr lang="en-US" dirty="0"/>
          </a:p>
          <a:p>
            <a:pPr lvl="1"/>
            <a:r>
              <a:rPr lang="ru-RU" dirty="0"/>
              <a:t>В случае переопределения этого метода в одном из классов компилятор выдаст предупреждение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Когда множественное наследование может быть полезным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При аккуратном использовании множественное наследование может быть весьма эффективным</a:t>
            </a:r>
          </a:p>
          <a:p>
            <a:pPr lvl="1"/>
            <a:r>
              <a:rPr lang="ru-RU" sz="2400" dirty="0"/>
              <a:t>Создание класса, использующего несколько реализаций</a:t>
            </a:r>
          </a:p>
          <a:p>
            <a:pPr lvl="2"/>
            <a:r>
              <a:rPr lang="ru-RU" sz="2000" dirty="0"/>
              <a:t>Широко применяется в библиотеках </a:t>
            </a:r>
            <a:r>
              <a:rPr lang="en-US" sz="2000" dirty="0"/>
              <a:t>ATL </a:t>
            </a:r>
            <a:r>
              <a:rPr lang="ru-RU" sz="2000" dirty="0"/>
              <a:t>и </a:t>
            </a:r>
            <a:r>
              <a:rPr lang="en-US" sz="2000" dirty="0"/>
              <a:t>WTL</a:t>
            </a:r>
            <a:endParaRPr lang="ru-RU" sz="2000" dirty="0"/>
          </a:p>
          <a:p>
            <a:pPr lvl="1"/>
            <a:r>
              <a:rPr lang="ru-RU" sz="2400" dirty="0"/>
              <a:t>Создание класса, реализующего несколько интерфейсов</a:t>
            </a:r>
          </a:p>
          <a:p>
            <a:r>
              <a:rPr lang="ru-RU" dirty="0"/>
              <a:t>Основное правило – </a:t>
            </a:r>
            <a:r>
              <a:rPr lang="ru-RU" dirty="0">
                <a:solidFill>
                  <a:srgbClr val="FF0000"/>
                </a:solidFill>
              </a:rPr>
              <a:t>избегайте ромбовидного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Преимущества использования наследования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Возможность создания новых типов, расширяя или используя функционал уже имеющихся</a:t>
            </a:r>
          </a:p>
          <a:p>
            <a:pPr>
              <a:lnSpc>
                <a:spcPct val="90000"/>
              </a:lnSpc>
            </a:pPr>
            <a:r>
              <a:rPr lang="ru-RU" dirty="0"/>
              <a:t>Возможность существования нескольких реализаций одного и того же интерфейса</a:t>
            </a:r>
          </a:p>
          <a:p>
            <a:pPr>
              <a:lnSpc>
                <a:spcPct val="90000"/>
              </a:lnSpc>
            </a:pPr>
            <a:r>
              <a:rPr lang="ru-RU" dirty="0"/>
              <a:t>Абстракция</a:t>
            </a:r>
          </a:p>
          <a:p>
            <a:pPr>
              <a:lnSpc>
                <a:spcPct val="90000"/>
              </a:lnSpc>
            </a:pPr>
            <a:r>
              <a:rPr lang="ru-RU" dirty="0"/>
              <a:t>Замена операторов множественного выбора (</a:t>
            </a:r>
            <a:r>
              <a:rPr lang="en-US" dirty="0"/>
              <a:t>switch-case) </a:t>
            </a:r>
            <a:r>
              <a:rPr lang="ru-RU" dirty="0"/>
              <a:t>полиморфизмом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Наследование и вопросы проектирования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Наследование – вторая по силе взаимосвязь между классами в </a:t>
            </a:r>
            <a:r>
              <a:rPr lang="en-US" sz="2800" dirty="0"/>
              <a:t>C++</a:t>
            </a:r>
            <a:r>
              <a:rPr lang="ru-RU" sz="2800" dirty="0"/>
              <a:t> (первая по силе – отношение дружбы)</a:t>
            </a:r>
          </a:p>
          <a:p>
            <a:pPr lvl="1"/>
            <a:r>
              <a:rPr lang="ru-RU" sz="2400" dirty="0"/>
              <a:t>Объявляя один класс наследником другого, мы подписываем с родительским классом своеобразный контракт, которому обязаны неукоснительно следовать</a:t>
            </a:r>
          </a:p>
          <a:p>
            <a:pPr lvl="2"/>
            <a:r>
              <a:rPr lang="ru-RU" sz="2000" dirty="0"/>
              <a:t>Изменения в родительском класса могут оказать влияние на всех его потомков</a:t>
            </a:r>
          </a:p>
          <a:p>
            <a:r>
              <a:rPr lang="ru-RU" sz="2800" dirty="0"/>
              <a:t>Никогда не злоупотребляйте созданием многоуровневых иерархий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8DF88-69EE-45D2-B246-C565AE8A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Приведение типа вверх по иерархии классов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52B01D-F3A9-4D72-9765-DFE57125F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20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B3E7465-03F5-4E59-AEA0-E6B0FCD2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Публичное наследование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67FBFF1-4AFC-4DE1-87C9-027F2BC67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Выражает отношение «Является» («</a:t>
            </a:r>
            <a:r>
              <a:rPr lang="en-US" dirty="0"/>
              <a:t>is a</a:t>
            </a:r>
            <a:r>
              <a:rPr lang="ru-RU" dirty="0"/>
              <a:t>»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Дочерний класс является </a:t>
            </a:r>
          </a:p>
          <a:p>
            <a:r>
              <a:rPr lang="ru-RU" dirty="0"/>
              <a:t>Кнопка является</a:t>
            </a:r>
            <a:r>
              <a:rPr lang="en-US" dirty="0"/>
              <a:t> </a:t>
            </a:r>
            <a:r>
              <a:rPr lang="ru-RU" dirty="0"/>
              <a:t>элементом управления</a:t>
            </a:r>
          </a:p>
          <a:p>
            <a:r>
              <a:rPr lang="en-US" dirty="0" err="1"/>
              <a:t>ifstream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istringstream</a:t>
            </a:r>
            <a:r>
              <a:rPr lang="en-US" dirty="0"/>
              <a:t> </a:t>
            </a:r>
            <a:r>
              <a:rPr lang="ru-RU" dirty="0"/>
              <a:t>являются частными случаями </a:t>
            </a:r>
            <a:r>
              <a:rPr lang="en-US" dirty="0" err="1"/>
              <a:t>istream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12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5970364-E587-463B-813A-9A59E678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Приведение типа вверх по иерархии классов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D49DA-15D3-49E4-9369-4E9741F2DD08}"/>
              </a:ext>
            </a:extLst>
          </p:cNvPr>
          <p:cNvSpPr txBox="1"/>
          <p:nvPr/>
        </p:nvSpPr>
        <p:spPr>
          <a:xfrm>
            <a:off x="35165" y="1988840"/>
            <a:ext cx="887152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Person(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name_(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age_(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32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82409-F746-4109-BB49-ED401218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Приведение типа вверх по иерархии классов – продолжение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C4D25-DFCA-455E-9B7B-74040A3171F4}"/>
              </a:ext>
            </a:extLst>
          </p:cNvPr>
          <p:cNvSpPr txBox="1"/>
          <p:nvPr/>
        </p:nvSpPr>
        <p:spPr>
          <a:xfrm>
            <a:off x="0" y="1878471"/>
            <a:ext cx="88945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BLACKSMITH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CARPENTER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WOOD_CHOPPER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ENGINEER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Worker(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_(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working"s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33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8A205-F1FF-4C10-A47B-3A590A5B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Работа с наследниками через ссылку или указатель на базовый класс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A32E7-4395-4DC5-985E-6F0B6EC1D249}"/>
              </a:ext>
            </a:extLst>
          </p:cNvPr>
          <p:cNvSpPr txBox="1"/>
          <p:nvPr/>
        </p:nvSpPr>
        <p:spPr>
          <a:xfrm>
            <a:off x="50032" y="1988840"/>
            <a:ext cx="909396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&gt;= 18)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.Dance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else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too young to visit night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clubs"s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boy(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"Harry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Potter"s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11);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(boy);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worker(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40,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77634-CBCA-4959-8792-5E21CF086B57}"/>
              </a:ext>
            </a:extLst>
          </p:cNvPr>
          <p:cNvSpPr txBox="1"/>
          <p:nvPr/>
        </p:nvSpPr>
        <p:spPr>
          <a:xfrm>
            <a:off x="2699792" y="6213178"/>
            <a:ext cx="64442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Harry Potter is too young to visit night clubs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0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4DBE5-956B-4B47-9DA7-4B962A4F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Приведение ссылок и указателей вверх по иерархии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17345-EF97-4925-8941-6A2681F0F3D1}"/>
              </a:ext>
            </a:extLst>
          </p:cNvPr>
          <p:cNvSpPr txBox="1"/>
          <p:nvPr/>
        </p:nvSpPr>
        <p:spPr>
          <a:xfrm>
            <a:off x="179512" y="2348879"/>
            <a:ext cx="85834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boy(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"Harry </a:t>
            </a:r>
            <a:r>
              <a:rPr lang="en-US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Potter"s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11);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worker(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Mario"s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40, </a:t>
            </a:r>
            <a:r>
              <a:rPr lang="en-US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*&gt; people{ &amp;boy, &amp;worker 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person : people)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58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5A11F-86AE-4EE8-AEF6-8B2E22F7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Хранение данных класса-наследника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AC0D3F-A1F4-414B-872C-E6D3A38F0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48" y="2829874"/>
            <a:ext cx="8444291" cy="239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7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8BC9F-6453-4C0A-AC5C-3554E07F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Виртуальные методы, полиморфизм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6CC374-7ABA-4853-B1AA-EADD5BC00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76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063D03B-9A55-437B-A41E-1C29765F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Программист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3F4E8-555D-4900-95CF-C22E9E315CB1}"/>
              </a:ext>
            </a:extLst>
          </p:cNvPr>
          <p:cNvSpPr txBox="1"/>
          <p:nvPr/>
        </p:nvSpPr>
        <p:spPr>
          <a:xfrm>
            <a:off x="179512" y="1847088"/>
            <a:ext cx="896448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JAVA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PYTHON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PHP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FEMALE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Programmer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Programmer(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AddProgrammingLanguage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CanProgram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std::string name_;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unordered_set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programming_languages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775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E867758-EC74-41CD-B4F5-4DA41B82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методы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E224B-9C24-4195-A6A4-B69E6EB20C4F}"/>
              </a:ext>
            </a:extLst>
          </p:cNvPr>
          <p:cNvSpPr txBox="1"/>
          <p:nvPr/>
        </p:nvSpPr>
        <p:spPr>
          <a:xfrm>
            <a:off x="251520" y="2276872"/>
            <a:ext cx="86409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Реализация виртуального метода может быть переопределена</a:t>
            </a: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его наследниками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782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3F3E4-62CA-40DA-BF8A-29840935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Переопределение виртуального метода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92D6D-A6C9-4817-B425-3003923FDCF7}"/>
              </a:ext>
            </a:extLst>
          </p:cNvPr>
          <p:cNvSpPr txBox="1"/>
          <p:nvPr/>
        </p:nvSpPr>
        <p:spPr>
          <a:xfrm>
            <a:off x="107504" y="2204864"/>
            <a:ext cx="90364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Метод </a:t>
            </a:r>
            <a:r>
              <a:rPr lang="ru-R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переопределяет (</a:t>
            </a:r>
            <a:r>
              <a:rPr lang="ru-R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реализацию родителя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Сначала вызываем метод </a:t>
            </a:r>
            <a:r>
              <a:rPr lang="ru-R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родительского класса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Добавляем дополнительное поведение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ru-RU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!"s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…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673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2C136A-9D4A-46ED-B69C-12CF856F8074}"/>
              </a:ext>
            </a:extLst>
          </p:cNvPr>
          <p:cNvSpPr txBox="1"/>
          <p:nvPr/>
        </p:nvSpPr>
        <p:spPr>
          <a:xfrm>
            <a:off x="323528" y="2780928"/>
            <a:ext cx="8439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"Ivan </a:t>
            </a:r>
            <a:r>
              <a:rPr lang="en-US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Ivanov"s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30);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(person);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worker(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Mario"s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40, </a:t>
            </a:r>
            <a:r>
              <a:rPr lang="en-US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32CC8-005C-4929-B52B-C05D9D230BFE}"/>
              </a:ext>
            </a:extLst>
          </p:cNvPr>
          <p:cNvSpPr txBox="1"/>
          <p:nvPr/>
        </p:nvSpPr>
        <p:spPr>
          <a:xfrm>
            <a:off x="4601324" y="5567341"/>
            <a:ext cx="4587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Ivan Ivanov is dancing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 is dancing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7E01668A-FD54-44BF-9221-DCB5448A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129064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ECCDA-760F-4B96-867C-44F998DB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B58D9C-72B8-40D9-8F14-0E28AA8A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Полиморфизм</a:t>
            </a:r>
            <a:r>
              <a:rPr lang="ru-RU" dirty="0"/>
              <a:t> – возможность работы с разными реализациями через один и тот же интерфейс</a:t>
            </a:r>
          </a:p>
          <a:p>
            <a:pPr lvl="1"/>
            <a:r>
              <a:rPr lang="ru-RU" dirty="0"/>
              <a:t>Полиморфизм времени выполнения</a:t>
            </a:r>
          </a:p>
          <a:p>
            <a:pPr lvl="1"/>
            <a:r>
              <a:rPr lang="ru-RU" dirty="0"/>
              <a:t>Полиморфизм времени компиляции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переопределяемый метод родительского класса должен быть объявлен виртуальным</a:t>
            </a:r>
          </a:p>
          <a:p>
            <a:pPr lvl="1"/>
            <a:r>
              <a:rPr lang="ru-RU" dirty="0"/>
              <a:t>Компилятор будет знать, что метод может быть переопределён подклассами</a:t>
            </a:r>
          </a:p>
          <a:p>
            <a:pPr lvl="1"/>
            <a:r>
              <a:rPr lang="ru-RU" dirty="0"/>
              <a:t>Объект с виртуальными методами хранит дополнительную информацию, позволяющую узнать о типе объекта во время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46185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402F9-39DF-4373-8AA4-DE669A26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Замещение метода родительского класса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83A5F-02C4-493B-8C7F-764C26E8D59E}"/>
              </a:ext>
            </a:extLst>
          </p:cNvPr>
          <p:cNvSpPr txBox="1"/>
          <p:nvPr/>
        </p:nvSpPr>
        <p:spPr>
          <a:xfrm>
            <a:off x="0" y="1853200"/>
            <a:ext cx="914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Метод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умышленно объявлен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невиртуальным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Метод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класса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замещает собой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невиртуальный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метод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родител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я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::Dance();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3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D7704-52A9-4D30-83FA-1480DA37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Замещение метода родительского класса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AD5F2-59E3-426B-AEC0-321EB02B7EA7}"/>
              </a:ext>
            </a:extLst>
          </p:cNvPr>
          <p:cNvSpPr txBox="1"/>
          <p:nvPr/>
        </p:nvSpPr>
        <p:spPr>
          <a:xfrm>
            <a:off x="0" y="1847088"/>
            <a:ext cx="91440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ru-RU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.GetAge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&gt;= 18)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Компилятор вызовет метод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так как он не виртуальный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.Dance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too young to visit night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club"s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worker(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40,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Вызовется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метод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так он вызывается у переменной типа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worker.Dance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A4594-6A6D-49EA-8E73-5B830DC1F38A}"/>
              </a:ext>
            </a:extLst>
          </p:cNvPr>
          <p:cNvSpPr txBox="1"/>
          <p:nvPr/>
        </p:nvSpPr>
        <p:spPr>
          <a:xfrm>
            <a:off x="5364088" y="6018579"/>
            <a:ext cx="3840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 is dancing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 is dancing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3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B19EE-E31E-4224-93F6-90C5F925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dirty="0"/>
              <a:t>override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64BBF-9C02-4024-A15F-9A59E3B551BC}"/>
              </a:ext>
            </a:extLst>
          </p:cNvPr>
          <p:cNvSpPr txBox="1"/>
          <p:nvPr/>
        </p:nvSpPr>
        <p:spPr>
          <a:xfrm>
            <a:off x="0" y="1847089"/>
            <a:ext cx="8763000" cy="4770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Метод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умышленно объявлен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невиртуальным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::Dance();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72DBB-C4FD-4762-99C1-6A21BCD04409}"/>
              </a:ext>
            </a:extLst>
          </p:cNvPr>
          <p:cNvSpPr txBox="1"/>
          <p:nvPr/>
        </p:nvSpPr>
        <p:spPr>
          <a:xfrm>
            <a:off x="4572000" y="5229200"/>
            <a:ext cx="48600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error C3668: 'Worker::Dance': method with override specifier 'override' did not override any base class methods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8461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3B646-C1E1-467C-A92D-C46BD4DA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105CDB-4860-4757-A56C-E938291C4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Объявляйте метод родителя виртуальным, чтобы подклассы могли переопределить реализацию этого метода</a:t>
            </a:r>
          </a:p>
          <a:p>
            <a:pPr lvl="1"/>
            <a:r>
              <a:rPr lang="ru-RU" dirty="0"/>
              <a:t>В дочерних классах используйте спецификатор </a:t>
            </a:r>
            <a:r>
              <a:rPr lang="en-US" dirty="0"/>
              <a:t>override</a:t>
            </a:r>
            <a:endParaRPr lang="ru-RU" dirty="0"/>
          </a:p>
          <a:p>
            <a:r>
              <a:rPr lang="ru-RU" dirty="0"/>
              <a:t>Если не требуется переопределять метод в наследниках, не объявляйте его виртуальным</a:t>
            </a:r>
          </a:p>
          <a:p>
            <a:pPr lvl="1"/>
            <a:r>
              <a:rPr lang="ru-RU" dirty="0"/>
              <a:t>В наследниках не создавайте метод с таким же именем</a:t>
            </a:r>
          </a:p>
          <a:p>
            <a:r>
              <a:rPr lang="ru-RU" dirty="0"/>
              <a:t>Виртуальный метод</a:t>
            </a:r>
            <a:r>
              <a:rPr lang="en-US" dirty="0"/>
              <a:t> </a:t>
            </a:r>
            <a:r>
              <a:rPr lang="ru-RU" dirty="0"/>
              <a:t>остаётся виртуальным в классах наследниках</a:t>
            </a:r>
          </a:p>
        </p:txBody>
      </p:sp>
    </p:spTree>
    <p:extLst>
      <p:ext uri="{BB962C8B-B14F-4D97-AF65-F5344CB8AC3E}">
        <p14:creationId xmlns:p14="http://schemas.microsoft.com/office/powerpoint/2010/main" val="111711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0A50870-CFC1-4EB2-AF6E-6E0E448B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Защищённые данные и методы класса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515C76-EE5C-4A39-BB4B-1C43C0C68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977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FB34B7-B797-452C-B7AB-F8459D0D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Публичные и приватные данные и методы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31D457D-E39B-4E3A-95C3-D49C932F9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Публичные данные и методы формируют интерфейс класса</a:t>
            </a:r>
          </a:p>
          <a:p>
            <a:r>
              <a:rPr lang="ru-RU" dirty="0"/>
              <a:t>Приватные данные и методы формируют реализацию</a:t>
            </a:r>
          </a:p>
          <a:p>
            <a:pPr lvl="1"/>
            <a:r>
              <a:rPr lang="ru-RU" dirty="0"/>
              <a:t>Данные обычно объявляются приватными, чтобы защитить состояние класса от изменения извне</a:t>
            </a:r>
          </a:p>
          <a:p>
            <a:r>
              <a:rPr lang="ru-RU" dirty="0"/>
              <a:t>Приватная часть скрыта в том числе и от наследников</a:t>
            </a:r>
          </a:p>
          <a:p>
            <a:pPr lvl="1"/>
            <a:r>
              <a:rPr lang="ru-RU" dirty="0"/>
              <a:t>Иногда это бывает неудобно</a:t>
            </a:r>
          </a:p>
        </p:txBody>
      </p:sp>
    </p:spTree>
    <p:extLst>
      <p:ext uri="{BB962C8B-B14F-4D97-AF65-F5344CB8AC3E}">
        <p14:creationId xmlns:p14="http://schemas.microsoft.com/office/powerpoint/2010/main" val="449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227F0-6004-4063-A1D2-808A0795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7C272-3AA4-4521-983E-C665387A0854}"/>
              </a:ext>
            </a:extLst>
          </p:cNvPr>
          <p:cNvSpPr txBox="1"/>
          <p:nvPr/>
        </p:nvSpPr>
        <p:spPr>
          <a:xfrm>
            <a:off x="0" y="1847088"/>
            <a:ext cx="896448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BLACKSMITH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CARPENTER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WOOD_CHOPPER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ru-RU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ENGINEER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Worker(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Gender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Gender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std::string name_;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Gender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unordered_set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specialities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374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211C261-8A01-46FA-8F9F-61C4AA3F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Добавляем уровень удовлетворённости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EA48D-DDFA-4B4B-9C54-A3BDA3CAF489}"/>
              </a:ext>
            </a:extLst>
          </p:cNvPr>
          <p:cNvSpPr txBox="1"/>
          <p:nvPr/>
        </p:nvSpPr>
        <p:spPr>
          <a:xfrm>
            <a:off x="457200" y="2060848"/>
            <a:ext cx="84352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GetSatisfaction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satisfaction_;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Танец поднимает настроение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++satisfaction_;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satisfaction_; 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Уровень удовлетворения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48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D7130-300B-4461-A4F2-07CA2006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E9BBF5-87C9-496B-80C7-030B8AE28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Рабочие в возрасте от 30 до 40 лет должны эмоционально реагировать</a:t>
            </a:r>
          </a:p>
          <a:p>
            <a:pPr lvl="1"/>
            <a:r>
              <a:rPr lang="ru-RU" dirty="0"/>
              <a:t>Восклицают «</a:t>
            </a:r>
            <a:r>
              <a:rPr lang="ru-RU" dirty="0" err="1"/>
              <a:t>Оппа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Уровень удовлетворённости увеличивается на два пункта</a:t>
            </a:r>
          </a:p>
          <a:p>
            <a:r>
              <a:rPr lang="ru-RU" dirty="0"/>
              <a:t>Работа уменьшает уровень удовлетворения рабочего на один пункт</a:t>
            </a:r>
          </a:p>
          <a:p>
            <a:r>
              <a:rPr lang="ru-RU" dirty="0"/>
              <a:t>Пользователи класса </a:t>
            </a:r>
            <a:r>
              <a:rPr lang="en-US" dirty="0"/>
              <a:t>Person</a:t>
            </a:r>
            <a:r>
              <a:rPr lang="ru-RU" dirty="0"/>
              <a:t> имеют доступ к значению удовлетворённости только на чтение</a:t>
            </a:r>
          </a:p>
        </p:txBody>
      </p:sp>
    </p:spTree>
    <p:extLst>
      <p:ext uri="{BB962C8B-B14F-4D97-AF65-F5344CB8AC3E}">
        <p14:creationId xmlns:p14="http://schemas.microsoft.com/office/powerpoint/2010/main" val="229198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CC8DE-936B-45F7-AA03-F0647411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Защищённые члены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67FDA-646B-4ACE-9B78-53D61D950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 </a:t>
            </a:r>
            <a:r>
              <a:rPr lang="ru-RU" dirty="0"/>
              <a:t>нужен доступ к полю </a:t>
            </a:r>
            <a:r>
              <a:rPr lang="en-US" dirty="0"/>
              <a:t>satisfaction_</a:t>
            </a:r>
            <a:r>
              <a:rPr lang="ru-RU" dirty="0"/>
              <a:t> родителя</a:t>
            </a:r>
          </a:p>
          <a:p>
            <a:r>
              <a:rPr lang="ru-RU" dirty="0"/>
              <a:t>Можно объявить класс </a:t>
            </a:r>
            <a:r>
              <a:rPr lang="en-US" dirty="0"/>
              <a:t>Worker</a:t>
            </a:r>
            <a:r>
              <a:rPr lang="ru-RU" dirty="0"/>
              <a:t> другом класса </a:t>
            </a:r>
            <a:r>
              <a:rPr lang="en-US" dirty="0"/>
              <a:t>Person</a:t>
            </a:r>
          </a:p>
          <a:p>
            <a:pPr lvl="1"/>
            <a:r>
              <a:rPr lang="ru-RU" dirty="0"/>
              <a:t>Это даст доступ ко всем полям</a:t>
            </a:r>
          </a:p>
          <a:p>
            <a:pPr lvl="1"/>
            <a:r>
              <a:rPr lang="ru-RU" dirty="0"/>
              <a:t>Придётся вносить изменения в </a:t>
            </a:r>
            <a:r>
              <a:rPr lang="en-US" dirty="0"/>
              <a:t>Person</a:t>
            </a:r>
            <a:r>
              <a:rPr lang="ru-RU" dirty="0"/>
              <a:t>, если другие наследники тоже захотят изменять уровень удовлетворённости</a:t>
            </a:r>
          </a:p>
          <a:p>
            <a:r>
              <a:rPr lang="ru-RU" dirty="0"/>
              <a:t>Решение – использовать спецификатор</a:t>
            </a:r>
            <a:r>
              <a:rPr lang="en-US" dirty="0"/>
              <a:t> </a:t>
            </a:r>
            <a:r>
              <a:rPr lang="en-US" b="1" dirty="0"/>
              <a:t>protected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7481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52B59B-3812-467E-98C5-5F871C8DF5AF}"/>
              </a:ext>
            </a:extLst>
          </p:cNvPr>
          <p:cNvSpPr txBox="1"/>
          <p:nvPr/>
        </p:nvSpPr>
        <p:spPr>
          <a:xfrm>
            <a:off x="179512" y="-1"/>
            <a:ext cx="8784976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Уровень удовлетворения теперь доступен наследникам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satisfaction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100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age &gt; 30 &amp;&amp; age &lt; 40)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++satisfaction_;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satisfaction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3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CD60BB-E3C3-4926-8B5C-439DA6BBE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93" y="2180878"/>
            <a:ext cx="2325613" cy="4651226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46FCC15F-EF86-4977-B9BE-E2CB96B5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Обозначение защищённых полей на диаграммах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194484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51314B-A0F5-4510-A36B-14EC47257BE8}"/>
              </a:ext>
            </a:extLst>
          </p:cNvPr>
          <p:cNvSpPr txBox="1"/>
          <p:nvPr/>
        </p:nvSpPr>
        <p:spPr>
          <a:xfrm>
            <a:off x="228600" y="0"/>
            <a:ext cx="86868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GetSatisfaction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satisfaction_;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SetSatisfaction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satisfaction_ =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satisfaction_;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::Dance();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age &gt; 30 &amp;&amp; age &lt; 40)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SetSatisfaction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GetSatisfaction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+ 1);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SetSatisfaction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GetSatisfaction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- 1);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5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F4DA2-E6E4-4CD4-834D-1223AC2D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Защищённый конструктор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07600E-CBC5-4876-ADA6-FAB43F131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4050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515DDC9-3DC0-4CDC-818D-4CA83DFD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Защищённый конструктор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C19E8D4-4427-46AA-BBC7-5E2EE797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Доступен лишь классам наследникам</a:t>
            </a:r>
          </a:p>
          <a:p>
            <a:pPr lvl="1"/>
            <a:r>
              <a:rPr lang="ru-RU" dirty="0"/>
              <a:t>Код вне класса не может создать экземпляр класса напрямую</a:t>
            </a:r>
          </a:p>
          <a:p>
            <a:r>
              <a:rPr lang="ru-RU" dirty="0"/>
              <a:t>Защищённый конструктор в родительском классе запрещает создание экземпляров родителя</a:t>
            </a:r>
          </a:p>
          <a:p>
            <a:pPr lvl="1"/>
            <a:r>
              <a:rPr lang="ru-RU" dirty="0"/>
              <a:t>Вместо этого создаются экземпляры классов-наследников</a:t>
            </a:r>
          </a:p>
        </p:txBody>
      </p:sp>
    </p:spTree>
    <p:extLst>
      <p:ext uri="{BB962C8B-B14F-4D97-AF65-F5344CB8AC3E}">
        <p14:creationId xmlns:p14="http://schemas.microsoft.com/office/powerpoint/2010/main" val="1995326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3F84C1-9ADD-4B7E-8823-F01632D0EEF9}"/>
              </a:ext>
            </a:extLst>
          </p:cNvPr>
          <p:cNvSpPr txBox="1"/>
          <p:nvPr/>
        </p:nvSpPr>
        <p:spPr>
          <a:xfrm>
            <a:off x="25785" y="0"/>
            <a:ext cx="4546215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explicit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Shape(Color color)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color_(color)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Color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Color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(color)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radius_(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radius_;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4DD26-70B4-438C-8440-71F1E14E6B56}"/>
              </a:ext>
            </a:extLst>
          </p:cNvPr>
          <p:cNvSpPr txBox="1"/>
          <p:nvPr/>
        </p:nvSpPr>
        <p:spPr>
          <a:xfrm>
            <a:off x="2771801" y="5010453"/>
            <a:ext cx="6372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Ошибка компиляции - конструктор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недоступен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OK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 экземпляр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имеет публичный конструктор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(10.0,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8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81140-1596-4EE9-932B-86CB0C7B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Деструкторы и наследование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91E1E4-A0F7-452A-AA08-842AF5B23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70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0BD9E-5D89-4300-B99C-90B3286A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en-US" dirty="0"/>
              <a:t>Worker </a:t>
            </a:r>
            <a:r>
              <a:rPr lang="ru-RU" dirty="0"/>
              <a:t>и </a:t>
            </a:r>
            <a:r>
              <a:rPr lang="en-US" dirty="0"/>
              <a:t>Programmer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E7E091-70FC-40B9-BB8F-263B2801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Частично совпадает набор данных и методов</a:t>
            </a:r>
          </a:p>
          <a:p>
            <a:pPr lvl="1"/>
            <a:r>
              <a:rPr lang="ru-RU" dirty="0"/>
              <a:t>Имя, возраст, пол</a:t>
            </a:r>
          </a:p>
          <a:p>
            <a:r>
              <a:rPr lang="ru-RU" dirty="0"/>
              <a:t>Есть специфичные для профессий данные и методы</a:t>
            </a:r>
          </a:p>
          <a:p>
            <a:pPr lvl="1"/>
            <a:r>
              <a:rPr lang="ru-RU" dirty="0"/>
              <a:t>Программист: языки программирования</a:t>
            </a:r>
          </a:p>
          <a:p>
            <a:pPr lvl="1"/>
            <a:r>
              <a:rPr lang="ru-RU" dirty="0"/>
              <a:t>Рабочий: специализации</a:t>
            </a:r>
          </a:p>
          <a:p>
            <a:r>
              <a:rPr lang="ru-RU" dirty="0"/>
              <a:t>Рабочий и программист – являются людьми</a:t>
            </a:r>
          </a:p>
          <a:p>
            <a:pPr lvl="1"/>
            <a:r>
              <a:rPr lang="ru-RU" dirty="0"/>
              <a:t>Всё, что верно для людей, верно и для рабочих, и программистов</a:t>
            </a:r>
          </a:p>
          <a:p>
            <a:r>
              <a:rPr lang="ru-RU" dirty="0"/>
              <a:t>Рабочий и программист сохраняют свойства людей, добавляя к ним свои данные и методы</a:t>
            </a:r>
          </a:p>
        </p:txBody>
      </p:sp>
    </p:spTree>
    <p:extLst>
      <p:ext uri="{BB962C8B-B14F-4D97-AF65-F5344CB8AC3E}">
        <p14:creationId xmlns:p14="http://schemas.microsoft.com/office/powerpoint/2010/main" val="100143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3D1C7A-5223-4050-8FFA-C70EF435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6750D-3D82-4AEE-BADB-BEABE1D3A033}"/>
              </a:ext>
            </a:extLst>
          </p:cNvPr>
          <p:cNvSpPr txBox="1"/>
          <p:nvPr/>
        </p:nvSpPr>
        <p:spPr>
          <a:xfrm>
            <a:off x="457200" y="1988840"/>
            <a:ext cx="8305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Функция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может обработать вектор указателей на любые фигуры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DoSomething(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vector&lt;Shape*&gt;&amp;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Circle* circle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Circle(10, Color::RED);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Rectangle* rectangle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Rectangle(10, 20, Color::BLUE);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vector&lt;Shape*&gt; shapes = { &amp;circle, &amp;rectangle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DoSomething(shapes);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circle;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rectangle;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12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6ADA2-ADC7-46BE-B10F-6016CA83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Удаление экземпляра класса наследника, передав в </a:t>
            </a:r>
            <a:r>
              <a:rPr lang="en-US" sz="4000" dirty="0"/>
              <a:t>delete</a:t>
            </a:r>
            <a:r>
              <a:rPr lang="ru-RU" sz="4000" dirty="0"/>
              <a:t> указатель на родительский класс</a:t>
            </a:r>
            <a:r>
              <a:rPr lang="en-US" sz="4000" dirty="0"/>
              <a:t>?</a:t>
            </a:r>
            <a:endParaRPr lang="ru-R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85F58D-D67D-4EA8-9F27-4C91DC395442}"/>
              </a:ext>
            </a:extLst>
          </p:cNvPr>
          <p:cNvSpPr txBox="1"/>
          <p:nvPr/>
        </p:nvSpPr>
        <p:spPr>
          <a:xfrm>
            <a:off x="539552" y="2204864"/>
            <a:ext cx="80648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Shape* shape = </a:t>
            </a:r>
            <a:r>
              <a:rPr lang="en-US" sz="2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Circle(10, Color::RED);</a:t>
            </a:r>
            <a:endParaRPr lang="ru-RU" sz="2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ru-RU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2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Что произойдёт?</a:t>
            </a:r>
            <a:endParaRPr lang="ru-RU" sz="2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79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83BAF3-B01B-4BC8-9E44-E9593E99E53E}"/>
              </a:ext>
            </a:extLst>
          </p:cNvPr>
          <p:cNvSpPr txBox="1"/>
          <p:nvPr/>
        </p:nvSpPr>
        <p:spPr>
          <a:xfrm>
            <a:off x="457200" y="2087463"/>
            <a:ext cx="83058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~Shape()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Также можно написать тело деструктора вручную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virtual ~Shape() {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…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*/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shape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(10, Color::RED);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OK, так как деструктор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виртуальный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69C9944-F027-4D85-8529-169A29D3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Виртуальный деструктор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1820563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D03A561-3C7D-4699-BDA1-BA02C42D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Виртуальный деструктор в базовом классе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16D66-57F1-418A-8581-9F59E5850095}"/>
              </a:ext>
            </a:extLst>
          </p:cNvPr>
          <p:cNvSpPr txBox="1"/>
          <p:nvPr/>
        </p:nvSpPr>
        <p:spPr>
          <a:xfrm>
            <a:off x="457200" y="2060847"/>
            <a:ext cx="83058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~Shape()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shapes;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shapes.emplace_back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&gt;(10.0, Color::RED));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shapes.emplace_back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&gt;(10.0, 20.0, Color::BLUE));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Деструкторы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корректно удалят фигуры</a:t>
            </a:r>
            <a:endParaRPr lang="en-US" sz="1600" dirty="0">
              <a:solidFill>
                <a:srgbClr val="008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через указатель на класс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5629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Варианты наследования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типу наследования</a:t>
            </a:r>
          </a:p>
          <a:p>
            <a:pPr lvl="1"/>
            <a:r>
              <a:rPr lang="ru-RU" dirty="0"/>
              <a:t>Публичное (открытое) наследование</a:t>
            </a:r>
          </a:p>
          <a:p>
            <a:pPr lvl="1"/>
            <a:r>
              <a:rPr lang="ru-RU" dirty="0"/>
              <a:t>Приватное (закрытое) наследование</a:t>
            </a:r>
          </a:p>
          <a:p>
            <a:pPr lvl="1"/>
            <a:r>
              <a:rPr lang="ru-RU" dirty="0"/>
              <a:t>Защищенное наследование</a:t>
            </a:r>
          </a:p>
          <a:p>
            <a:r>
              <a:rPr lang="ru-RU" dirty="0"/>
              <a:t>По количеству базовых классов</a:t>
            </a:r>
          </a:p>
          <a:p>
            <a:pPr lvl="1"/>
            <a:r>
              <a:rPr lang="ru-RU" dirty="0"/>
              <a:t>Одиночное наследование (один базовый класс)</a:t>
            </a:r>
            <a:endParaRPr lang="en-US" dirty="0"/>
          </a:p>
          <a:p>
            <a:pPr lvl="1"/>
            <a:r>
              <a:rPr lang="ru-RU" dirty="0"/>
              <a:t>Множественное наследование (два и более базовых классов)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Открытое</a:t>
            </a:r>
            <a:r>
              <a:rPr lang="en-US" dirty="0"/>
              <a:t> (</a:t>
            </a:r>
            <a:r>
              <a:rPr lang="ru-RU" dirty="0"/>
              <a:t>публичное) наследование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Публичное (открытое) наследование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Публичное наследование – это </a:t>
            </a:r>
            <a:r>
              <a:rPr lang="ru-RU" sz="2800" b="1" dirty="0"/>
              <a:t>наследование интерфейса</a:t>
            </a:r>
            <a:r>
              <a:rPr lang="ru-RU" sz="2800" dirty="0"/>
              <a:t> (наследование типа) </a:t>
            </a:r>
          </a:p>
          <a:p>
            <a:pPr lvl="1"/>
            <a:r>
              <a:rPr lang="ru-RU" sz="2400" dirty="0"/>
              <a:t>При публичном наследовании открытые (публичные) поля и методы родительского класса остаются открытыми</a:t>
            </a:r>
          </a:p>
          <a:p>
            <a:pPr lvl="1"/>
            <a:r>
              <a:rPr lang="ru-RU" sz="2400" dirty="0"/>
              <a:t>Производный класс является </a:t>
            </a:r>
            <a:r>
              <a:rPr lang="ru-RU" sz="2400" b="1" dirty="0">
                <a:solidFill>
                  <a:srgbClr val="FF0000"/>
                </a:solidFill>
              </a:rPr>
              <a:t>подтипом</a:t>
            </a:r>
            <a:r>
              <a:rPr lang="ru-RU" sz="2400" dirty="0"/>
              <a:t> родительского</a:t>
            </a:r>
          </a:p>
          <a:p>
            <a:pPr lvl="1"/>
            <a:r>
              <a:rPr lang="ru-RU" sz="2400" dirty="0"/>
              <a:t>Производный класс служит примером отношения «</a:t>
            </a:r>
            <a:r>
              <a:rPr lang="ru-RU" sz="2400" b="1" dirty="0"/>
              <a:t>является</a:t>
            </a:r>
            <a:r>
              <a:rPr lang="ru-RU" sz="2400" dirty="0"/>
              <a:t>» (</a:t>
            </a:r>
            <a:r>
              <a:rPr lang="en-US" sz="2400" dirty="0"/>
              <a:t>is a</a:t>
            </a:r>
            <a:r>
              <a:rPr lang="ru-RU" sz="2400" dirty="0"/>
              <a:t>)</a:t>
            </a:r>
          </a:p>
          <a:p>
            <a:pPr lvl="2"/>
            <a:r>
              <a:rPr lang="ru-RU" sz="2000" dirty="0"/>
              <a:t>Производный класс </a:t>
            </a:r>
            <a:r>
              <a:rPr lang="ru-RU" sz="2000" b="1" dirty="0"/>
              <a:t>является</a:t>
            </a:r>
            <a:r>
              <a:rPr lang="ru-RU" sz="2000" dirty="0"/>
              <a:t> объектом родительского</a:t>
            </a:r>
          </a:p>
          <a:p>
            <a:pPr lvl="2"/>
            <a:r>
              <a:rPr lang="ru-RU" sz="2000" dirty="0"/>
              <a:t>Примеры: «Собака </a:t>
            </a:r>
            <a:r>
              <a:rPr lang="ru-RU" sz="2000" b="1" dirty="0"/>
              <a:t>является</a:t>
            </a:r>
            <a:r>
              <a:rPr lang="ru-RU" sz="2000" dirty="0"/>
              <a:t> животным», «Прямоугольник </a:t>
            </a:r>
            <a:r>
              <a:rPr lang="ru-RU" sz="2000" b="1" dirty="0"/>
              <a:t>является</a:t>
            </a:r>
            <a:r>
              <a:rPr lang="ru-RU" sz="2000" dirty="0"/>
              <a:t> замкнутой фигурой»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– иерархия в человеческом обществе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8596" y="1736725"/>
            <a:ext cx="535785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CPerson</a:t>
            </a:r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GetName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GetAddress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GetBirthYear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en-US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CStudent</a:t>
            </a:r>
            <a:r>
              <a:rPr lang="ru-RU" sz="1400" b="1" dirty="0">
                <a:latin typeface="Courier New" pitchFamily="49" charset="0"/>
              </a:rPr>
              <a:t> :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CPerson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GetUniversityName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GetGroupName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unsigned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GetGrade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en-US" sz="1400" b="1" dirty="0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  <a:r>
              <a:rPr lang="en-US" sz="1400" b="1" dirty="0">
                <a:latin typeface="Courier New" pitchFamily="49" charset="0"/>
              </a:rPr>
              <a:t>	// </a:t>
            </a:r>
            <a:r>
              <a:rPr lang="ru-RU" sz="1400" b="1" dirty="0">
                <a:latin typeface="Courier New" pitchFamily="49" charset="0"/>
              </a:rPr>
              <a:t>год обучения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CWorker</a:t>
            </a:r>
            <a:r>
              <a:rPr lang="ru-RU" sz="1400" b="1" dirty="0">
                <a:latin typeface="Courier New" pitchFamily="49" charset="0"/>
              </a:rPr>
              <a:t> :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CPerson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</a:t>
            </a:r>
            <a:r>
              <a:rPr lang="en-US" sz="1400" b="1" dirty="0" err="1">
                <a:latin typeface="Courier New" pitchFamily="49" charset="0"/>
              </a:rPr>
              <a:t>JobPosition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</a:t>
            </a:r>
            <a:r>
              <a:rPr lang="en-US" sz="1400" b="1" dirty="0">
                <a:latin typeface="Courier New" pitchFamily="49" charset="0"/>
              </a:rPr>
              <a:t>Experience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143636" y="2071678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CPerson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214942" y="285749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CStudent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143768" y="285749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CWorker</a:t>
            </a:r>
            <a:endParaRPr lang="ru-RU" dirty="0"/>
          </a:p>
        </p:txBody>
      </p:sp>
      <p:cxnSp>
        <p:nvCxnSpPr>
          <p:cNvPr id="18" name="Прямая соединительная линия 17"/>
          <p:cNvCxnSpPr>
            <a:stCxn id="15" idx="2"/>
            <a:endCxn id="16" idx="0"/>
          </p:cNvCxnSpPr>
          <p:nvPr/>
        </p:nvCxnSpPr>
        <p:spPr>
          <a:xfrm rot="5400000">
            <a:off x="6250793" y="2214554"/>
            <a:ext cx="357190" cy="928694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Прямая соединительная линия 18"/>
          <p:cNvCxnSpPr>
            <a:stCxn id="15" idx="2"/>
            <a:endCxn id="17" idx="0"/>
          </p:cNvCxnSpPr>
          <p:nvPr/>
        </p:nvCxnSpPr>
        <p:spPr>
          <a:xfrm rot="16200000" flipH="1">
            <a:off x="7215206" y="2178835"/>
            <a:ext cx="357190" cy="1000132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Публичное наследование как наследование интерфейса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публичном наследовании класс-потомок наследует интерфейс родителя</a:t>
            </a:r>
          </a:p>
          <a:p>
            <a:pPr lvl="1"/>
            <a:r>
              <a:rPr lang="ru-RU" dirty="0"/>
              <a:t>С объектами класса-наследника можно обращаться так же как с объектами базового класса</a:t>
            </a:r>
            <a:endParaRPr lang="en-US" dirty="0"/>
          </a:p>
          <a:p>
            <a:pPr lvl="2"/>
            <a:r>
              <a:rPr lang="ru-RU" dirty="0"/>
              <a:t>Если это не так, то, вероятно, открытое наследование использовать не следует</a:t>
            </a:r>
          </a:p>
          <a:p>
            <a:pPr lvl="1"/>
            <a:r>
              <a:rPr lang="ru-RU" dirty="0"/>
              <a:t>Указатели и ссылки на класс-потомок могут приводиться к указателям и ссылкам на базовый класс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публичного наследования</a:t>
            </a:r>
            <a:r>
              <a:rPr lang="en-US" dirty="0"/>
              <a:t> – </a:t>
            </a:r>
            <a:r>
              <a:rPr lang="ru-RU" dirty="0"/>
              <a:t>иерархия фигур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00232" y="185736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CShape</a:t>
            </a:r>
            <a:endParaRPr lang="ru-RU" dirty="0"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71538" y="2643182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C2DShape</a:t>
            </a:r>
            <a:endParaRPr lang="ru-RU" dirty="0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00364" y="2643182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C3DShape</a:t>
            </a:r>
            <a:endParaRPr lang="ru-RU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2844" y="3571876"/>
            <a:ext cx="1166821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+mj-lt"/>
              </a:rPr>
              <a:t>CCircle</a:t>
            </a:r>
            <a:endParaRPr lang="ru-RU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00166" y="3571876"/>
            <a:ext cx="1166821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CTriangle</a:t>
            </a:r>
            <a:endParaRPr lang="ru-RU" dirty="0">
              <a:latin typeface="+mj-l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857488" y="357187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CCube</a:t>
            </a:r>
            <a:endParaRPr lang="ru-RU" dirty="0">
              <a:latin typeface="+mj-l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500562" y="357187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CSphere</a:t>
            </a:r>
            <a:endParaRPr lang="ru-RU" dirty="0">
              <a:latin typeface="+mj-lt"/>
            </a:endParaRP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 rot="5400000">
            <a:off x="2107389" y="2000240"/>
            <a:ext cx="357190" cy="928694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" name="Прямая соединительная линия 15"/>
          <p:cNvCxnSpPr>
            <a:stCxn id="6" idx="2"/>
            <a:endCxn id="8" idx="0"/>
          </p:cNvCxnSpPr>
          <p:nvPr/>
        </p:nvCxnSpPr>
        <p:spPr>
          <a:xfrm rot="16200000" flipH="1">
            <a:off x="3071802" y="1964521"/>
            <a:ext cx="357190" cy="1000132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Прямая соединительная линия 17"/>
          <p:cNvCxnSpPr>
            <a:stCxn id="7" idx="2"/>
            <a:endCxn id="9" idx="0"/>
          </p:cNvCxnSpPr>
          <p:nvPr/>
        </p:nvCxnSpPr>
        <p:spPr>
          <a:xfrm rot="5400000">
            <a:off x="1023913" y="2774152"/>
            <a:ext cx="500066" cy="1095382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Прямая соединительная линия 19"/>
          <p:cNvCxnSpPr>
            <a:stCxn id="7" idx="2"/>
            <a:endCxn id="10" idx="0"/>
          </p:cNvCxnSpPr>
          <p:nvPr/>
        </p:nvCxnSpPr>
        <p:spPr>
          <a:xfrm rot="16200000" flipH="1">
            <a:off x="1702574" y="3190873"/>
            <a:ext cx="500066" cy="26194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2" name="Прямая соединительная линия 21"/>
          <p:cNvCxnSpPr>
            <a:stCxn id="8" idx="2"/>
            <a:endCxn id="11" idx="0"/>
          </p:cNvCxnSpPr>
          <p:nvPr/>
        </p:nvCxnSpPr>
        <p:spPr>
          <a:xfrm rot="5400000">
            <a:off x="3428992" y="3250405"/>
            <a:ext cx="500066" cy="142876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" name="Прямая соединительная линия 23"/>
          <p:cNvCxnSpPr>
            <a:stCxn id="8" idx="2"/>
            <a:endCxn id="12" idx="0"/>
          </p:cNvCxnSpPr>
          <p:nvPr/>
        </p:nvCxnSpPr>
        <p:spPr>
          <a:xfrm rot="16200000" flipH="1">
            <a:off x="4250529" y="2571744"/>
            <a:ext cx="500066" cy="1500198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214282" y="4180344"/>
            <a:ext cx="500066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b="1" dirty="0">
                <a:latin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</a:rPr>
              <a:t>ProcessShape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CShape</a:t>
            </a:r>
            <a:r>
              <a:rPr lang="en-US" sz="1400" b="1" dirty="0">
                <a:latin typeface="Courier New" pitchFamily="49" charset="0"/>
              </a:rPr>
              <a:t> &amp; shape)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void Test()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CCircle</a:t>
            </a:r>
            <a:r>
              <a:rPr lang="en-US" sz="1400" b="1" dirty="0">
                <a:latin typeface="Courier New" pitchFamily="49" charset="0"/>
              </a:rPr>
              <a:t> circle;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ProcessShape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(circle);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CShape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pShape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= &amp;circle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86182" y="5857892"/>
            <a:ext cx="535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CCircle</a:t>
            </a:r>
            <a:r>
              <a:rPr lang="en-US" sz="1400" dirty="0"/>
              <a:t> </a:t>
            </a:r>
            <a:r>
              <a:rPr lang="ru-RU" sz="1400" dirty="0"/>
              <a:t>можно использовать везде, где используется </a:t>
            </a:r>
            <a:r>
              <a:rPr lang="en-US" sz="1400" dirty="0" err="1"/>
              <a:t>CShape</a:t>
            </a:r>
            <a:endParaRPr lang="ru-RU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786182" y="6286520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Указатель на производный класс проводится к указателю на базовый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A11AA-F11C-43CA-AF24-B81732CE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5E180-BF1C-4731-94AF-7D7410D2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Выражает отношение «является» между классами</a:t>
            </a:r>
          </a:p>
          <a:p>
            <a:r>
              <a:rPr lang="ru-RU" dirty="0"/>
              <a:t>Создаёт новый класс не с нуля, а на основе существующего класса</a:t>
            </a:r>
          </a:p>
          <a:p>
            <a:r>
              <a:rPr lang="ru-RU" dirty="0"/>
              <a:t>Новый класс сохраняет данные и поведение родительского класса</a:t>
            </a:r>
          </a:p>
        </p:txBody>
      </p:sp>
    </p:spTree>
    <p:extLst>
      <p:ext uri="{BB962C8B-B14F-4D97-AF65-F5344CB8AC3E}">
        <p14:creationId xmlns:p14="http://schemas.microsoft.com/office/powerpoint/2010/main" val="24567855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Пример неправильного использования публичного наследования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500034" y="221455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CPoint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500034" y="3500438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CCircle</a:t>
            </a:r>
            <a:endParaRPr lang="ru-RU" dirty="0"/>
          </a:p>
        </p:txBody>
      </p:sp>
      <p:cxnSp>
        <p:nvCxnSpPr>
          <p:cNvPr id="48" name="Прямая соединительная линия 47"/>
          <p:cNvCxnSpPr>
            <a:stCxn id="46" idx="2"/>
            <a:endCxn id="47" idx="0"/>
          </p:cNvCxnSpPr>
          <p:nvPr/>
        </p:nvCxnSpPr>
        <p:spPr>
          <a:xfrm rot="5400000">
            <a:off x="821505" y="3071810"/>
            <a:ext cx="857256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500034" y="471488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CCylinder</a:t>
            </a:r>
            <a:endParaRPr lang="ru-RU" dirty="0"/>
          </a:p>
        </p:txBody>
      </p:sp>
      <p:cxnSp>
        <p:nvCxnSpPr>
          <p:cNvPr id="50" name="Прямая соединительная линия 49"/>
          <p:cNvCxnSpPr>
            <a:stCxn id="47" idx="2"/>
            <a:endCxn id="49" idx="0"/>
          </p:cNvCxnSpPr>
          <p:nvPr/>
        </p:nvCxnSpPr>
        <p:spPr>
          <a:xfrm rot="5400000">
            <a:off x="857224" y="4321975"/>
            <a:ext cx="78581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2357422" y="2214554"/>
            <a:ext cx="628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Неправильный ход мыслей:</a:t>
            </a:r>
          </a:p>
          <a:p>
            <a:r>
              <a:rPr lang="ru-RU" dirty="0"/>
              <a:t>«Окружность можно получить, добавив к точке радиус, а цилиндр – добавив к окружности высоту»</a:t>
            </a:r>
          </a:p>
        </p:txBody>
      </p:sp>
      <p:sp>
        <p:nvSpPr>
          <p:cNvPr id="55" name="Умножение 54"/>
          <p:cNvSpPr/>
          <p:nvPr/>
        </p:nvSpPr>
        <p:spPr>
          <a:xfrm>
            <a:off x="1071538" y="2857496"/>
            <a:ext cx="357190" cy="35719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Умножение 58"/>
          <p:cNvSpPr/>
          <p:nvPr/>
        </p:nvSpPr>
        <p:spPr>
          <a:xfrm>
            <a:off x="1071538" y="4143380"/>
            <a:ext cx="357190" cy="35719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2357422" y="3286124"/>
            <a:ext cx="6572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Неправильный контекст использования открытого наследования:</a:t>
            </a:r>
          </a:p>
          <a:p>
            <a:r>
              <a:rPr lang="ru-RU" dirty="0"/>
              <a:t>Открытое наследование должно использоваться </a:t>
            </a:r>
            <a:r>
              <a:rPr lang="ru-RU" b="1" dirty="0">
                <a:solidFill>
                  <a:srgbClr val="FF0000"/>
                </a:solidFill>
              </a:rPr>
              <a:t>не для </a:t>
            </a:r>
            <a:r>
              <a:rPr lang="ru-RU" dirty="0"/>
              <a:t>того, чтобы производный класс мог использовать код базового для </a:t>
            </a:r>
            <a:r>
              <a:rPr lang="ru-RU" b="1" dirty="0">
                <a:solidFill>
                  <a:srgbClr val="FF0000"/>
                </a:solidFill>
              </a:rPr>
              <a:t>реализации своей функциональности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/>
              <a:t>Класс-наследник должен представлять собой </a:t>
            </a:r>
            <a:r>
              <a:rPr lang="ru-RU" b="1" dirty="0">
                <a:solidFill>
                  <a:srgbClr val="FF0000"/>
                </a:solidFill>
              </a:rPr>
              <a:t>частный случай более общей абстракции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428860" y="5500702"/>
            <a:ext cx="628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Здесь:</a:t>
            </a:r>
          </a:p>
          <a:p>
            <a:r>
              <a:rPr lang="ru-RU" dirty="0"/>
              <a:t>Окружность </a:t>
            </a:r>
            <a:r>
              <a:rPr lang="ru-RU" b="1" dirty="0"/>
              <a:t>не является </a:t>
            </a:r>
            <a:r>
              <a:rPr lang="ru-RU" dirty="0"/>
              <a:t>частным случаем точки</a:t>
            </a:r>
          </a:p>
          <a:p>
            <a:r>
              <a:rPr lang="ru-RU" dirty="0"/>
              <a:t>Цилиндр </a:t>
            </a:r>
            <a:r>
              <a:rPr lang="ru-RU" b="1" dirty="0"/>
              <a:t>не является</a:t>
            </a:r>
            <a:r>
              <a:rPr lang="ru-RU" dirty="0"/>
              <a:t> частным случаем окружности, и, тем более, точки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Закрытое (приватное)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Приватное (закрытое) наследование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Приватное наследование – это наследование </a:t>
            </a:r>
            <a:r>
              <a:rPr lang="ru-RU" sz="2800" b="1" dirty="0"/>
              <a:t>реализации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При приватном наследовании открытые и защищенные поля и методы родительского класса становятся </a:t>
            </a:r>
            <a:r>
              <a:rPr lang="ru-RU" sz="2400" b="1" dirty="0"/>
              <a:t>закрытыми</a:t>
            </a:r>
            <a:r>
              <a:rPr lang="ru-RU" sz="2400" dirty="0"/>
              <a:t> полями и методами производного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Производный класс напрямую не поддерживает открытый интерфейс базового, но </a:t>
            </a:r>
            <a:r>
              <a:rPr lang="ru-RU" sz="2400" b="1" dirty="0"/>
              <a:t>пользуется его реализацией</a:t>
            </a:r>
            <a:r>
              <a:rPr lang="ru-RU" sz="2400" dirty="0"/>
              <a:t>, предоставляя </a:t>
            </a:r>
            <a:r>
              <a:rPr lang="ru-RU" sz="2400" b="1" dirty="0"/>
              <a:t>собственный</a:t>
            </a:r>
            <a:r>
              <a:rPr lang="ru-RU" sz="2400" dirty="0"/>
              <a:t> открытый интерфейс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Производный класс служит примером отношения «</a:t>
            </a:r>
            <a:r>
              <a:rPr lang="ru-RU" sz="2400" b="1" dirty="0"/>
              <a:t>реализован на основе</a:t>
            </a:r>
            <a:r>
              <a:rPr lang="ru-RU" sz="2400" dirty="0"/>
              <a:t>» (</a:t>
            </a:r>
            <a:r>
              <a:rPr lang="en-US" sz="2400" dirty="0"/>
              <a:t>implemented as)</a:t>
            </a:r>
          </a:p>
          <a:p>
            <a:pPr lvl="2">
              <a:lnSpc>
                <a:spcPct val="80000"/>
              </a:lnSpc>
            </a:pPr>
            <a:r>
              <a:rPr lang="ru-RU" sz="2000" dirty="0"/>
              <a:t>Производный класс </a:t>
            </a:r>
            <a:r>
              <a:rPr lang="ru-RU" sz="2000" b="1" dirty="0"/>
              <a:t>реализован</a:t>
            </a:r>
            <a:r>
              <a:rPr lang="ru-RU" sz="2000" dirty="0"/>
              <a:t> на основе родительского</a:t>
            </a:r>
          </a:p>
          <a:p>
            <a:pPr lvl="2">
              <a:lnSpc>
                <a:spcPct val="80000"/>
              </a:lnSpc>
            </a:pPr>
            <a:r>
              <a:rPr lang="ru-RU" sz="2000" dirty="0"/>
              <a:t>Примеры: «Класс </a:t>
            </a:r>
            <a:r>
              <a:rPr lang="en-US" sz="2000" dirty="0"/>
              <a:t>Stack </a:t>
            </a:r>
            <a:r>
              <a:rPr lang="ru-RU" sz="2000" b="1" dirty="0"/>
              <a:t>реализован</a:t>
            </a:r>
            <a:r>
              <a:rPr lang="ru-RU" sz="2000" dirty="0"/>
              <a:t> на основе класса</a:t>
            </a:r>
            <a:r>
              <a:rPr lang="en-US" sz="2000" dirty="0"/>
              <a:t> Array</a:t>
            </a:r>
            <a:r>
              <a:rPr lang="ru-RU" sz="2000" dirty="0"/>
              <a:t>»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–</a:t>
            </a:r>
            <a:r>
              <a:rPr lang="ru-RU" dirty="0"/>
              <a:t> стек целых чисел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00034" y="2000240"/>
            <a:ext cx="5325817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CIntArray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GetLength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</a:rPr>
              <a:t>InsertItem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index,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value);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...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CIntStack</a:t>
            </a:r>
            <a:r>
              <a:rPr lang="ru-RU" sz="1600" b="1" dirty="0">
                <a:latin typeface="Courier New" pitchFamily="49" charset="0"/>
              </a:rPr>
              <a:t> :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private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Push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element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Pop</a:t>
            </a:r>
            <a:r>
              <a:rPr lang="ru-RU" sz="1600" b="1" dirty="0">
                <a:latin typeface="Courier New" pitchFamily="49" charset="0"/>
              </a:rPr>
              <a:t>();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bool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IsEmpty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4942" y="4714884"/>
            <a:ext cx="3786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Нельзя использовать открытое наследование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Стек не является массивом, но пользуется реализацией массива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К стеку не применимы операции индексированного доступа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Композиция – предпочтительная альтернатива приватному наследованию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/>
              <a:t>Вместо наследования реализации во многих случаях может оказаться лучше использовать </a:t>
            </a:r>
            <a:r>
              <a:rPr lang="ru-RU" sz="2400" b="1" dirty="0">
                <a:solidFill>
                  <a:srgbClr val="FF0000"/>
                </a:solidFill>
              </a:rPr>
              <a:t>композицию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При композиции новый класс может использовать </a:t>
            </a:r>
            <a:r>
              <a:rPr lang="ru-RU" sz="2000" b="1" dirty="0"/>
              <a:t>несколько экземпляров</a:t>
            </a:r>
            <a:r>
              <a:rPr lang="ru-RU" sz="2000" dirty="0"/>
              <a:t> существующего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Композиция делает классы </a:t>
            </a:r>
            <a:r>
              <a:rPr lang="ru-RU" sz="2000" b="1" dirty="0"/>
              <a:t>менее зависимым </a:t>
            </a:r>
            <a:r>
              <a:rPr lang="ru-RU" sz="2000" dirty="0"/>
              <a:t>друг от друга, чем наследование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Возможны исключения, когда приватное наследование является более предпочтительным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Необходимо получить доступ к защищенным методам существующего класса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С точки зрения интерфейса нового класса – различий нет никаких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258888" y="1844675"/>
            <a:ext cx="617063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CIntArray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GetLength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</a:rPr>
              <a:t>InsertItem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index,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value);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...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CIntStack</a:t>
            </a:r>
            <a:r>
              <a:rPr lang="ru-RU" sz="1600" b="1" dirty="0">
                <a:latin typeface="Courier New" pitchFamily="49" charset="0"/>
              </a:rPr>
              <a:t>2</a:t>
            </a:r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void Push(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element);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Pop();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IsEmpty</a:t>
            </a:r>
            <a:r>
              <a:rPr lang="en-US" sz="1600" b="1" dirty="0">
                <a:latin typeface="Courier New" pitchFamily="49" charset="0"/>
              </a:rPr>
              <a:t>()const;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m_items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Защищенное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Защищенное наследование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Защищенное наследование – </a:t>
            </a:r>
            <a:r>
              <a:rPr lang="ru-RU" sz="2800" dirty="0" err="1"/>
              <a:t>наследование</a:t>
            </a:r>
            <a:r>
              <a:rPr lang="ru-RU" sz="2800" dirty="0"/>
              <a:t> реализации, доступной для последующего наследования</a:t>
            </a:r>
          </a:p>
          <a:p>
            <a:pPr lvl="1"/>
            <a:r>
              <a:rPr lang="ru-RU" sz="2400" dirty="0"/>
              <a:t>При защищенном наследовании открытые поля и методы родительского класса становятся </a:t>
            </a:r>
            <a:r>
              <a:rPr lang="ru-RU" sz="2400" b="1" dirty="0"/>
              <a:t>защищенными</a:t>
            </a:r>
            <a:r>
              <a:rPr lang="ru-RU" sz="2400" dirty="0"/>
              <a:t> полями и методами производного</a:t>
            </a:r>
          </a:p>
          <a:p>
            <a:pPr lvl="1"/>
            <a:r>
              <a:rPr lang="ru-RU" sz="2400" dirty="0"/>
              <a:t>Данные методы могут использоваться классами, порожденными от производного</a:t>
            </a:r>
            <a:endParaRPr lang="en-US" sz="2400" dirty="0"/>
          </a:p>
          <a:p>
            <a:pPr lvl="1"/>
            <a:r>
              <a:rPr lang="ru-RU" dirty="0"/>
              <a:t>Как и в случае закрытого наследования, порожденный класс должен предоставить собственный интерфейс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258888" y="1736725"/>
            <a:ext cx="6099194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CIntArray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operator</a:t>
            </a:r>
            <a:r>
              <a:rPr lang="ru-RU" sz="1500" b="1" dirty="0">
                <a:latin typeface="Courier New" pitchFamily="49" charset="0"/>
              </a:rPr>
              <a:t>[](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index</a:t>
            </a:r>
            <a:r>
              <a:rPr lang="ru-RU" sz="1500" b="1" dirty="0">
                <a:latin typeface="Courier New" pitchFamily="49" charset="0"/>
              </a:rPr>
              <a:t>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int&amp;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operator</a:t>
            </a:r>
            <a:r>
              <a:rPr lang="ru-RU" sz="1500" b="1" dirty="0">
                <a:latin typeface="Courier New" pitchFamily="49" charset="0"/>
              </a:rPr>
              <a:t>[](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index</a:t>
            </a:r>
            <a:r>
              <a:rPr lang="ru-RU" sz="15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GetLength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  <a:endParaRPr lang="en-US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	void </a:t>
            </a:r>
            <a:r>
              <a:rPr lang="en-US" sz="1500" b="1" dirty="0" err="1">
                <a:latin typeface="Courier New" pitchFamily="49" charset="0"/>
              </a:rPr>
              <a:t>InsertItem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index, 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value);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CIntStack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protected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endParaRPr lang="ru-RU" sz="15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void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Push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element</a:t>
            </a:r>
            <a:r>
              <a:rPr lang="ru-RU" sz="15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Pop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bool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IsEmpty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};</a:t>
            </a:r>
            <a:endParaRPr lang="en-US" sz="1500" b="1" dirty="0">
              <a:latin typeface="Courier New" pitchFamily="49" charset="0"/>
            </a:endParaRPr>
          </a:p>
          <a:p>
            <a:pPr defTabSz="446088"/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class </a:t>
            </a:r>
            <a:r>
              <a:rPr lang="en-US" sz="1500" b="1" dirty="0" err="1">
                <a:latin typeface="Courier New" pitchFamily="49" charset="0"/>
              </a:rPr>
              <a:t>CIntStackEx</a:t>
            </a:r>
            <a:r>
              <a:rPr lang="en-US" sz="1500" b="1" dirty="0">
                <a:latin typeface="Courier New" pitchFamily="49" charset="0"/>
              </a:rPr>
              <a:t> : public </a:t>
            </a:r>
            <a:r>
              <a:rPr lang="en-US" sz="1500" b="1" dirty="0" err="1">
                <a:latin typeface="Courier New" pitchFamily="49" charset="0"/>
              </a:rPr>
              <a:t>CIntStack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{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public: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GetNumberOfElements</a:t>
            </a:r>
            <a:r>
              <a:rPr lang="en-US" sz="1500" b="1" dirty="0">
                <a:latin typeface="Courier New" pitchFamily="49" charset="0"/>
              </a:rPr>
              <a:t>()const;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};</a:t>
            </a:r>
            <a:endParaRPr lang="ru-RU" sz="15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Различия между защищенным и закрытым наследованием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защищенном наследовании публичные и защищенные поля родительского класса являются защищенными и доступны его «внукам» - классам, унаследованным от производного класса</a:t>
            </a:r>
          </a:p>
          <a:p>
            <a:pPr lvl="1"/>
            <a:r>
              <a:rPr lang="ru-RU" dirty="0"/>
              <a:t>При закрытом наследовании – они доступны только самому производному классу</a:t>
            </a:r>
          </a:p>
          <a:p>
            <a:pPr lvl="1"/>
            <a:r>
              <a:rPr lang="ru-RU" dirty="0"/>
              <a:t>Разницу между защищенным и закрытым наследованием почувствуют лишь наследники производного класса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E1E0E-95F5-4E0D-AA80-B116252F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0FDFA9-0F20-4A56-A0C8-359483F4D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Класс-родитель</a:t>
            </a:r>
            <a:r>
              <a:rPr lang="ru-RU" dirty="0"/>
              <a:t> – класс, от которого наследуются другие классы</a:t>
            </a:r>
          </a:p>
          <a:p>
            <a:r>
              <a:rPr lang="ru-RU" b="1" dirty="0"/>
              <a:t>Класс-потомок</a:t>
            </a:r>
            <a:r>
              <a:rPr lang="ru-RU" dirty="0"/>
              <a:t> – класс, определённый через наследование</a:t>
            </a:r>
          </a:p>
          <a:p>
            <a:r>
              <a:rPr lang="ru-RU" b="1" dirty="0"/>
              <a:t>Базовый класс</a:t>
            </a:r>
            <a:r>
              <a:rPr lang="ru-RU" dirty="0"/>
              <a:t> – класс, находящийся на вершине иерархии наследования</a:t>
            </a:r>
          </a:p>
          <a:p>
            <a:pPr lvl="1"/>
            <a:r>
              <a:rPr lang="ru-RU" dirty="0"/>
              <a:t>Класс, не определённый через наследование</a:t>
            </a:r>
          </a:p>
          <a:p>
            <a:pPr lvl="1"/>
            <a:r>
              <a:rPr lang="ru-RU" dirty="0"/>
              <a:t>Любой </a:t>
            </a:r>
            <a:r>
              <a:rPr lang="ru-RU" dirty="0" err="1"/>
              <a:t>небазовый</a:t>
            </a:r>
            <a:r>
              <a:rPr lang="ru-RU" dirty="0"/>
              <a:t> класс – класс-потомок</a:t>
            </a:r>
          </a:p>
          <a:p>
            <a:r>
              <a:rPr lang="ru-RU" b="1" dirty="0"/>
              <a:t>Иерархия наследования</a:t>
            </a:r>
            <a:r>
              <a:rPr lang="ru-RU" dirty="0"/>
              <a:t> – структура, отражающая связи родителей и потомков</a:t>
            </a:r>
          </a:p>
          <a:p>
            <a:pPr lvl="1"/>
            <a:r>
              <a:rPr lang="ru-RU" dirty="0"/>
              <a:t>В простейшем случае – дерево. Узлы – потомки, корень – базовый класс</a:t>
            </a:r>
          </a:p>
        </p:txBody>
      </p:sp>
    </p:spTree>
    <p:extLst>
      <p:ext uri="{BB962C8B-B14F-4D97-AF65-F5344CB8AC3E}">
        <p14:creationId xmlns:p14="http://schemas.microsoft.com/office/powerpoint/2010/main" val="31911676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типов наследования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Сравнение типов наследования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6" name="Прямоугольник с одним скругленным углом 5"/>
          <p:cNvSpPr/>
          <p:nvPr/>
        </p:nvSpPr>
        <p:spPr>
          <a:xfrm>
            <a:off x="428596" y="2285992"/>
            <a:ext cx="1857388" cy="3571900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CBase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48427" y="3000372"/>
            <a:ext cx="1645115" cy="714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8427" y="3914772"/>
            <a:ext cx="1645115" cy="714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8427" y="4857760"/>
            <a:ext cx="1645115" cy="714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с одним скругленным углом 41"/>
          <p:cNvSpPr/>
          <p:nvPr/>
        </p:nvSpPr>
        <p:spPr>
          <a:xfrm>
            <a:off x="257173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CDerived</a:t>
            </a:r>
            <a:r>
              <a:rPr lang="en-US" sz="1400" dirty="0"/>
              <a:t>: public </a:t>
            </a:r>
            <a:r>
              <a:rPr lang="en-US" sz="1400" dirty="0" err="1"/>
              <a:t>CBase</a:t>
            </a:r>
            <a:endParaRPr lang="ru-RU" sz="14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691567" y="3000372"/>
            <a:ext cx="1645115" cy="714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2691567" y="3914772"/>
            <a:ext cx="1645115" cy="714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с одним скругленным углом 45"/>
          <p:cNvSpPr/>
          <p:nvPr/>
        </p:nvSpPr>
        <p:spPr>
          <a:xfrm>
            <a:off x="471487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CDerived</a:t>
            </a:r>
            <a:r>
              <a:rPr lang="en-US" sz="1400" dirty="0"/>
              <a:t>: protected </a:t>
            </a:r>
            <a:r>
              <a:rPr lang="en-US" sz="1400" dirty="0" err="1"/>
              <a:t>CBase</a:t>
            </a:r>
            <a:endParaRPr lang="ru-RU" sz="1400" dirty="0"/>
          </a:p>
        </p:txBody>
      </p:sp>
      <p:sp>
        <p:nvSpPr>
          <p:cNvPr id="55" name="Прямоугольник с одним скругленным углом 54"/>
          <p:cNvSpPr/>
          <p:nvPr/>
        </p:nvSpPr>
        <p:spPr>
          <a:xfrm>
            <a:off x="685801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CDerived</a:t>
            </a:r>
            <a:r>
              <a:rPr lang="en-US" sz="1400" dirty="0"/>
              <a:t> : private </a:t>
            </a:r>
            <a:r>
              <a:rPr lang="en-US" sz="1400" dirty="0" err="1"/>
              <a:t>CBase</a:t>
            </a:r>
            <a:endParaRPr lang="ru-RU" sz="1400" dirty="0"/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357190" y="2857496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357190" y="3786190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357190" y="4714884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357190" y="5715016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4834707" y="3000372"/>
            <a:ext cx="1645115" cy="1628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6929455" y="3000372"/>
            <a:ext cx="1693508" cy="1628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2714612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4857752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6929454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2643174" y="1714488"/>
            <a:ext cx="178595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Публичное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4714876" y="1714488"/>
            <a:ext cx="1785950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Защищенное</a:t>
            </a:r>
          </a:p>
        </p:txBody>
      </p:sp>
      <p:sp>
        <p:nvSpPr>
          <p:cNvPr id="72" name="Прямоугольник 71"/>
          <p:cNvSpPr/>
          <p:nvPr/>
        </p:nvSpPr>
        <p:spPr>
          <a:xfrm>
            <a:off x="6858016" y="1714488"/>
            <a:ext cx="178595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Закрытое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2714612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недоступно</a:t>
            </a:r>
          </a:p>
        </p:txBody>
      </p:sp>
      <p:sp>
        <p:nvSpPr>
          <p:cNvPr id="76" name="Прямоугольник 75"/>
          <p:cNvSpPr/>
          <p:nvPr/>
        </p:nvSpPr>
        <p:spPr>
          <a:xfrm>
            <a:off x="4857752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недоступно</a:t>
            </a:r>
          </a:p>
        </p:txBody>
      </p:sp>
      <p:sp>
        <p:nvSpPr>
          <p:cNvPr id="77" name="Прямоугольник 76"/>
          <p:cNvSpPr/>
          <p:nvPr/>
        </p:nvSpPr>
        <p:spPr>
          <a:xfrm>
            <a:off x="6929454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недоступно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Типы наследования в других языках программирования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Публичное наследование является наиболее естественным вариантом наследования и поддерживается всеми ОО языками программирования</a:t>
            </a:r>
          </a:p>
          <a:p>
            <a:r>
              <a:rPr lang="ru-RU" dirty="0"/>
              <a:t>Другие типы наследования являются, скорее, экзотикой, т.к. практически всегда можно обойтись без них</a:t>
            </a:r>
          </a:p>
          <a:p>
            <a:pPr lvl="1"/>
            <a:r>
              <a:rPr lang="ru-RU" dirty="0"/>
              <a:t>Вместо приватного наследования используют композицию</a:t>
            </a:r>
          </a:p>
          <a:p>
            <a:pPr lvl="1"/>
            <a:r>
              <a:rPr lang="ru-RU" dirty="0"/>
              <a:t>Защищенное наследование – в большинстве случаев не имеет смысла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Вызов конструкторов и деструкторов при наследовании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Порядок вызова конструкторов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при конструировании экземпляра класса-наследника </a:t>
            </a:r>
            <a:r>
              <a:rPr lang="ru-RU" b="1" dirty="0"/>
              <a:t>всегда</a:t>
            </a:r>
            <a:r>
              <a:rPr lang="ru-RU" dirty="0"/>
              <a:t> происходит предварительный вызов конструктора базового класса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вызов конструктора базового класса происходит </a:t>
            </a:r>
            <a:r>
              <a:rPr lang="ru-RU" b="1" dirty="0"/>
              <a:t>до</a:t>
            </a:r>
            <a:r>
              <a:rPr lang="ru-RU" dirty="0"/>
              <a:t> инициализации полей класса наследника</a:t>
            </a:r>
          </a:p>
          <a:p>
            <a:r>
              <a:rPr lang="ru-RU" dirty="0"/>
              <a:t>Конструктор класса-наследника может явно передать конструктору базового класса необходимые параметры при помощи списка инициализации</a:t>
            </a:r>
          </a:p>
          <a:p>
            <a:pPr lvl="1"/>
            <a:r>
              <a:rPr lang="ru-RU" dirty="0"/>
              <a:t>Если вызов конструктора родительского класса не указан явно в списке инициализации, компилятор пытается вызвать </a:t>
            </a:r>
            <a:r>
              <a:rPr lang="ru-RU" b="1" dirty="0"/>
              <a:t>конструктор по умолчанию </a:t>
            </a:r>
            <a:r>
              <a:rPr lang="ru-RU" dirty="0"/>
              <a:t>класса-родителя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2844" y="1857364"/>
            <a:ext cx="471490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CEmployee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std::string </a:t>
            </a:r>
            <a:r>
              <a:rPr lang="en-US" sz="1200" b="1" dirty="0" err="1">
                <a:latin typeface="Courier New" pitchFamily="49" charset="0"/>
              </a:rPr>
              <a:t>GetName</a:t>
            </a:r>
            <a:r>
              <a:rPr lang="en-US" sz="1200" b="1" dirty="0">
                <a:latin typeface="Courier New" pitchFamily="49" charset="0"/>
              </a:rPr>
              <a:t>()const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</a:t>
            </a:r>
            <a:r>
              <a:rPr lang="en-US" sz="1200" b="1" dirty="0">
                <a:latin typeface="Courier New" pitchFamily="49" charset="0"/>
              </a:rPr>
              <a:t>{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return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</a:t>
            </a:r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180975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protected</a:t>
            </a:r>
            <a:r>
              <a:rPr lang="en-US" sz="1200" b="1" dirty="0">
                <a:latin typeface="Courier New" pitchFamily="49" charset="0"/>
              </a:rPr>
              <a:t>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CEmployee</a:t>
            </a:r>
            <a:r>
              <a:rPr lang="en-US" sz="1200" b="1" dirty="0">
                <a:latin typeface="Courier New" pitchFamily="49" charset="0"/>
              </a:rPr>
              <a:t>(std::string const&amp; name)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: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CEmployee</a:t>
            </a:r>
            <a:r>
              <a:rPr lang="en-US" sz="1200" b="1" dirty="0">
                <a:latin typeface="Courier New" pitchFamily="49" charset="0"/>
              </a:rPr>
              <a:t>() " &lt;&lt; name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std::string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43408" y="2149019"/>
            <a:ext cx="400059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>
                <a:latin typeface="Courier New" pitchFamily="49" charset="0"/>
              </a:rPr>
              <a:t>enum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ProgrammingLanguage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C_PLUS_PLUS,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C_SHARP,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VB_NET,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CProgrammer</a:t>
            </a:r>
            <a:r>
              <a:rPr lang="en-US" sz="1200" b="1" dirty="0">
                <a:latin typeface="Courier New" pitchFamily="49" charset="0"/>
              </a:rPr>
              <a:t> : public </a:t>
            </a:r>
            <a:r>
              <a:rPr lang="en-US" sz="1200" b="1" dirty="0" err="1">
                <a:latin typeface="Courier New" pitchFamily="49" charset="0"/>
              </a:rPr>
              <a:t>CEmployee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CProgrammer</a:t>
            </a:r>
            <a:r>
              <a:rPr lang="en-US" sz="1200" b="1" dirty="0">
                <a:latin typeface="Courier New" pitchFamily="49" charset="0"/>
              </a:rPr>
              <a:t>(std::string const&amp; name,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		</a:t>
            </a:r>
            <a:r>
              <a:rPr lang="en-US" sz="1200" b="1" dirty="0" err="1">
                <a:latin typeface="Courier New" pitchFamily="49" charset="0"/>
              </a:rPr>
              <a:t>ProgrammingLanguage</a:t>
            </a:r>
            <a:r>
              <a:rPr lang="en-US" sz="1200" b="1" dirty="0">
                <a:latin typeface="Courier New" pitchFamily="49" charset="0"/>
              </a:rPr>
              <a:t> language)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: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CEmployee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</a:rPr>
              <a:t>m_language</a:t>
            </a:r>
            <a:r>
              <a:rPr lang="en-US" sz="1200" b="1" dirty="0">
                <a:latin typeface="Courier New" pitchFamily="49" charset="0"/>
              </a:rPr>
              <a:t>(language)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CProgrammer</a:t>
            </a:r>
            <a:r>
              <a:rPr lang="en-US" sz="1200" b="1" dirty="0">
                <a:latin typeface="Courier New" pitchFamily="49" charset="0"/>
              </a:rPr>
              <a:t>()\n";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ProgrammingLanguage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GetLanguage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m_language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ProgrammingLanguage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m_language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928670"/>
            <a:ext cx="4429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Конструктор класса </a:t>
            </a:r>
            <a:r>
              <a:rPr lang="en-US" sz="1400" dirty="0" err="1"/>
              <a:t>CEmployee</a:t>
            </a:r>
            <a:r>
              <a:rPr lang="en-US" sz="1400" dirty="0"/>
              <a:t> (</a:t>
            </a:r>
            <a:r>
              <a:rPr lang="ru-RU" sz="1400" dirty="0"/>
              <a:t>служащий)</a:t>
            </a:r>
            <a:r>
              <a:rPr lang="en-US" sz="1400" dirty="0"/>
              <a:t> </a:t>
            </a:r>
            <a:r>
              <a:rPr lang="ru-RU" sz="1400" dirty="0"/>
              <a:t>объявлен защищенным, чтобы не допустить бессмысленное создание абстрактных «служащих» (на работу берут конкретных специалистов)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4282" y="6143644"/>
            <a:ext cx="4714908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Output: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en-US" sz="1200" dirty="0" err="1">
                <a:latin typeface="Courier New" pitchFamily="49" charset="0"/>
              </a:rPr>
              <a:t>CEmployee</a:t>
            </a:r>
            <a:r>
              <a:rPr lang="en-US" sz="1200" dirty="0">
                <a:latin typeface="Courier New" pitchFamily="49" charset="0"/>
              </a:rPr>
              <a:t>() Bill Gates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CProgrammer</a:t>
            </a:r>
            <a:r>
              <a:rPr lang="en-US" sz="1200" dirty="0">
                <a:latin typeface="Courier New" pitchFamily="49" charset="0"/>
              </a:rPr>
              <a:t>()</a:t>
            </a:r>
            <a:endParaRPr lang="ru-RU" sz="1200" dirty="0"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42844" y="5072074"/>
            <a:ext cx="500066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main(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CProgrammer</a:t>
            </a:r>
            <a:r>
              <a:rPr lang="en-US" sz="1200" b="1" dirty="0">
                <a:latin typeface="Courier New" pitchFamily="49" charset="0"/>
              </a:rPr>
              <a:t> programmer("Bill Gates", C_PLUS_PLUS);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7158" y="5429264"/>
            <a:ext cx="471490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572100" y="4357694"/>
            <a:ext cx="178598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00034" y="3500438"/>
            <a:ext cx="135732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00034" y="3857628"/>
            <a:ext cx="421484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572132" y="4500570"/>
            <a:ext cx="200026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5500694" y="4929198"/>
            <a:ext cx="328614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07504" y="1844824"/>
            <a:ext cx="4680520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8064" y="3429000"/>
            <a:ext cx="3923928" cy="3356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5" grpId="0" animBg="1"/>
      <p:bldP spid="15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вызова деструкторов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порядок вызова деструкторов </a:t>
            </a:r>
            <a:r>
              <a:rPr lang="ru-RU" b="1" dirty="0"/>
              <a:t>всегда</a:t>
            </a:r>
            <a:r>
              <a:rPr lang="ru-RU" dirty="0"/>
              <a:t> </a:t>
            </a:r>
            <a:r>
              <a:rPr lang="ru-RU" dirty="0" err="1"/>
              <a:t>обратен</a:t>
            </a:r>
            <a:r>
              <a:rPr lang="ru-RU" dirty="0"/>
              <a:t> порядку вызова конструкторов</a:t>
            </a:r>
          </a:p>
          <a:p>
            <a:pPr lvl="1"/>
            <a:r>
              <a:rPr lang="ru-RU" dirty="0"/>
              <a:t>сначала вызывается деструктор класса-наследника, затем деструктор базового класса и т.д. вверх по иерархии классов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2844" y="1857364"/>
            <a:ext cx="414340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r>
              <a:rPr lang="en-US" sz="1200" b="1" dirty="0">
                <a:latin typeface="Courier New" pitchFamily="49" charset="0"/>
              </a:rPr>
              <a:t>(std::string const&amp; </a:t>
            </a:r>
            <a:r>
              <a:rPr lang="en-US" sz="1200" b="1" dirty="0" err="1">
                <a:latin typeface="Courier New" pitchFamily="49" charset="0"/>
              </a:rPr>
              <a:t>dbFileName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m_tableFile.Open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dbFileName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"Table constructed\n";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virtual ~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m_tableFile.Close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"Table destroyed\n";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CFile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m_tableFile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14810" y="1857364"/>
            <a:ext cx="492919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CIndexedTable</a:t>
            </a:r>
            <a:r>
              <a:rPr lang="en-US" sz="1200" b="1" dirty="0">
                <a:latin typeface="Courier New" pitchFamily="49" charset="0"/>
              </a:rPr>
              <a:t> : public 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CIndexedTable</a:t>
            </a:r>
            <a:r>
              <a:rPr lang="en-US" sz="1200" b="1" dirty="0">
                <a:latin typeface="Courier New" pitchFamily="49" charset="0"/>
              </a:rPr>
              <a:t>(std::string const&amp; </a:t>
            </a:r>
            <a:r>
              <a:rPr lang="en-US" sz="1200" b="1" dirty="0" err="1">
                <a:latin typeface="Courier New" pitchFamily="49" charset="0"/>
              </a:rPr>
              <a:t>dbFileName</a:t>
            </a:r>
            <a:r>
              <a:rPr lang="en-US" sz="1200" b="1" dirty="0">
                <a:latin typeface="Courier New" pitchFamily="49" charset="0"/>
              </a:rPr>
              <a:t>,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std::string const&amp; </a:t>
            </a:r>
            <a:r>
              <a:rPr lang="en-US" sz="1200" b="1" dirty="0" err="1">
                <a:latin typeface="Courier New" pitchFamily="49" charset="0"/>
              </a:rPr>
              <a:t>indexFileName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dbFileName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m_indexFile.Open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indexFileName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"Indexed table created\n";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~</a:t>
            </a:r>
            <a:r>
              <a:rPr lang="en-US" sz="1200" b="1" dirty="0" err="1">
                <a:latin typeface="Courier New" pitchFamily="49" charset="0"/>
              </a:rPr>
              <a:t>CIndexedTable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m_indexFile.Close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"Indexed table destroyed\n";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CFile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m_indexFile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main(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CIndexedTable</a:t>
            </a:r>
            <a:r>
              <a:rPr lang="en-US" sz="1200" b="1" dirty="0">
                <a:latin typeface="Courier New" pitchFamily="49" charset="0"/>
              </a:rPr>
              <a:t> table("users.dat", "users.idx");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180975"/>
            <a:endParaRPr lang="ru-RU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282" y="5643578"/>
            <a:ext cx="3929058" cy="10156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Output: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en-US" sz="1200" dirty="0">
                <a:latin typeface="Courier New" pitchFamily="49" charset="0"/>
              </a:rPr>
              <a:t>Table constructed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Indexed table created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Indexed table destroyed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Table destroyed</a:t>
            </a:r>
            <a:endParaRPr lang="ru-RU" sz="1200" dirty="0">
              <a:latin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1844824"/>
            <a:ext cx="3816424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211960" y="1844824"/>
            <a:ext cx="4464496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211960" y="5517232"/>
            <a:ext cx="468052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методов в классе-наследнике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методов в классе наследнике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метод производного класса замещает собой</a:t>
            </a:r>
            <a:r>
              <a:rPr lang="ru-RU" b="1" dirty="0"/>
              <a:t> все методы</a:t>
            </a:r>
            <a:r>
              <a:rPr lang="ru-RU" dirty="0"/>
              <a:t> родительского класса </a:t>
            </a:r>
            <a:r>
              <a:rPr lang="ru-RU" b="1" dirty="0"/>
              <a:t>с тем же именем</a:t>
            </a:r>
          </a:p>
          <a:p>
            <a:pPr lvl="1"/>
            <a:r>
              <a:rPr lang="ru-RU" dirty="0"/>
              <a:t>Количество и типы аргументов значения не имеют</a:t>
            </a:r>
          </a:p>
          <a:p>
            <a:r>
              <a:rPr lang="ru-RU" dirty="0"/>
              <a:t>Для вызова метода родительского класса из метода класса наследника используется синтаксис </a:t>
            </a:r>
            <a:r>
              <a:rPr lang="ru-RU" dirty="0" err="1"/>
              <a:t>БазовыйКласс</a:t>
            </a:r>
            <a:r>
              <a:rPr lang="en-US" dirty="0"/>
              <a:t>::</a:t>
            </a:r>
            <a:r>
              <a:rPr lang="ru-RU" dirty="0"/>
              <a:t>Метод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7BE52F-8AB5-4948-9808-0AB69F595F77}"/>
              </a:ext>
            </a:extLst>
          </p:cNvPr>
          <p:cNvSpPr txBox="1"/>
          <p:nvPr/>
        </p:nvSpPr>
        <p:spPr>
          <a:xfrm>
            <a:off x="0" y="980728"/>
            <a:ext cx="536408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 =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988F1D-46E3-4FCE-8F26-D73C3509FAFA}"/>
              </a:ext>
            </a:extLst>
          </p:cNvPr>
          <p:cNvSpPr txBox="1"/>
          <p:nvPr/>
        </p:nvSpPr>
        <p:spPr>
          <a:xfrm>
            <a:off x="4572000" y="3214701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SetCenter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center_;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radius_ = 1.0;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C35F147-D045-4B66-BE05-1F8168A86AD5}"/>
              </a:ext>
            </a:extLst>
          </p:cNvPr>
          <p:cNvSpPr/>
          <p:nvPr/>
        </p:nvSpPr>
        <p:spPr>
          <a:xfrm>
            <a:off x="4499992" y="2852936"/>
            <a:ext cx="417646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F886F1-6D06-464C-ADA0-9138FD3F11FD}"/>
              </a:ext>
            </a:extLst>
          </p:cNvPr>
          <p:cNvSpPr txBox="1"/>
          <p:nvPr/>
        </p:nvSpPr>
        <p:spPr>
          <a:xfrm>
            <a:off x="0" y="5315891"/>
            <a:ext cx="45970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c.SetColor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c.SetRadius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87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1857364"/>
            <a:ext cx="514350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void Print()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r>
              <a:rPr lang="en-US" sz="1200" b="1" dirty="0">
                <a:latin typeface="Courier New" pitchFamily="49" charset="0"/>
              </a:rPr>
              <a:t>::Print\n";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void Print(std::string const&amp;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r>
              <a:rPr lang="en-US" sz="1200" b="1" dirty="0">
                <a:latin typeface="Courier New" pitchFamily="49" charset="0"/>
              </a:rPr>
              <a:t>::Print " &lt;&lt;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CDerived</a:t>
            </a:r>
            <a:r>
              <a:rPr lang="en-US" sz="1200" b="1" dirty="0">
                <a:latin typeface="Courier New" pitchFamily="49" charset="0"/>
              </a:rPr>
              <a:t> : public 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void Print(std::string const&amp;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r>
              <a:rPr lang="en-US" sz="1200" b="1" dirty="0">
                <a:latin typeface="Courier New" pitchFamily="49" charset="0"/>
              </a:rPr>
              <a:t>::Print(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CDerived</a:t>
            </a:r>
            <a:r>
              <a:rPr lang="en-US" sz="1200" b="1" dirty="0">
                <a:latin typeface="Courier New" pitchFamily="49" charset="0"/>
              </a:rPr>
              <a:t>::Print " &lt;&lt;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43472" y="1844238"/>
            <a:ext cx="4000528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main(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CDerived</a:t>
            </a:r>
            <a:r>
              <a:rPr lang="en-US" sz="1200" b="1" dirty="0">
                <a:latin typeface="Courier New" pitchFamily="49" charset="0"/>
              </a:rPr>
              <a:t> derived;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вызов метода </a:t>
            </a:r>
            <a:r>
              <a:rPr lang="en-US" sz="1200" b="1" dirty="0">
                <a:latin typeface="Courier New" pitchFamily="49" charset="0"/>
              </a:rPr>
              <a:t>Print()</a:t>
            </a:r>
            <a:r>
              <a:rPr lang="ru-RU" sz="1200" b="1" dirty="0">
                <a:latin typeface="Courier New" pitchFamily="49" charset="0"/>
              </a:rPr>
              <a:t> наследника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derived.Print</a:t>
            </a:r>
            <a:r>
              <a:rPr lang="en-US" sz="1200" b="1" dirty="0">
                <a:latin typeface="Courier New" pitchFamily="49" charset="0"/>
              </a:rPr>
              <a:t>("test");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"===\n";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вызов метода </a:t>
            </a:r>
            <a:r>
              <a:rPr lang="en-US" sz="1200" b="1" dirty="0">
                <a:latin typeface="Courier New" pitchFamily="49" charset="0"/>
              </a:rPr>
              <a:t>Print() </a:t>
            </a:r>
            <a:r>
              <a:rPr lang="ru-RU" sz="1200" b="1" dirty="0">
                <a:latin typeface="Courier New" pitchFamily="49" charset="0"/>
              </a:rPr>
              <a:t>базового класса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derived.CBase</a:t>
            </a:r>
            <a:r>
              <a:rPr lang="en-US" sz="1200" b="1" dirty="0">
                <a:latin typeface="Courier New" pitchFamily="49" charset="0"/>
              </a:rPr>
              <a:t>::Print();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"===\n“;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вызов метода </a:t>
            </a:r>
            <a:r>
              <a:rPr lang="en-US" sz="1200" b="1" dirty="0">
                <a:latin typeface="Courier New" pitchFamily="49" charset="0"/>
              </a:rPr>
              <a:t>Print</a:t>
            </a:r>
            <a:r>
              <a:rPr lang="ru-RU" sz="1200" b="1" dirty="0">
                <a:latin typeface="Courier New" pitchFamily="49" charset="0"/>
              </a:rPr>
              <a:t> базового класса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derived.CBase</a:t>
            </a:r>
            <a:r>
              <a:rPr lang="en-US" sz="1200" b="1" dirty="0">
                <a:latin typeface="Courier New" pitchFamily="49" charset="0"/>
              </a:rPr>
              <a:t>::Print("test1");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80112" y="5429264"/>
            <a:ext cx="3492450" cy="13849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Output: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en-US" sz="1200" dirty="0" err="1">
                <a:latin typeface="Courier New" pitchFamily="49" charset="0"/>
              </a:rPr>
              <a:t>CBase</a:t>
            </a:r>
            <a:r>
              <a:rPr lang="en-US" sz="1200" dirty="0">
                <a:latin typeface="Courier New" pitchFamily="49" charset="0"/>
              </a:rPr>
              <a:t>::Print test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CDerived</a:t>
            </a:r>
            <a:r>
              <a:rPr lang="en-US" sz="1200" dirty="0">
                <a:latin typeface="Courier New" pitchFamily="49" charset="0"/>
              </a:rPr>
              <a:t>::Print test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CBase</a:t>
            </a:r>
            <a:r>
              <a:rPr lang="en-US" sz="1200" dirty="0">
                <a:latin typeface="Courier New" pitchFamily="49" charset="0"/>
              </a:rPr>
              <a:t>::Print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CBase</a:t>
            </a:r>
            <a:r>
              <a:rPr lang="en-US" sz="1200" dirty="0">
                <a:latin typeface="Courier New" pitchFamily="49" charset="0"/>
              </a:rPr>
              <a:t>::Print test1</a:t>
            </a:r>
            <a:endParaRPr lang="ru-RU" sz="1200" dirty="0">
              <a:latin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86318" y="2786042"/>
            <a:ext cx="228601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57158" y="5357826"/>
            <a:ext cx="228601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28596" y="3714752"/>
            <a:ext cx="435771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57158" y="5572140"/>
            <a:ext cx="471490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386318" y="3168950"/>
            <a:ext cx="20717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386318" y="3714736"/>
            <a:ext cx="221457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28596" y="2786058"/>
            <a:ext cx="285752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386318" y="4071926"/>
            <a:ext cx="20717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5386318" y="4643430"/>
            <a:ext cx="278608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5496" y="1844824"/>
            <a:ext cx="4824536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148064" y="1844238"/>
            <a:ext cx="3960440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0" grpId="2" animBg="1"/>
      <p:bldP spid="10" grpId="3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функции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Задача – иерархия геометрических фигур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Рассмотрим следующую иерархию геометрических фигур:</a:t>
            </a:r>
          </a:p>
          <a:p>
            <a:pPr lvl="1"/>
            <a:r>
              <a:rPr lang="en-US" dirty="0" err="1"/>
              <a:t>CShape</a:t>
            </a:r>
            <a:r>
              <a:rPr lang="en-US" dirty="0"/>
              <a:t> – </a:t>
            </a:r>
            <a:r>
              <a:rPr lang="ru-RU" dirty="0"/>
              <a:t>базовый класс «фигура»</a:t>
            </a:r>
          </a:p>
          <a:p>
            <a:pPr lvl="2"/>
            <a:r>
              <a:rPr lang="en-US" dirty="0" err="1"/>
              <a:t>CCircle</a:t>
            </a:r>
            <a:r>
              <a:rPr lang="en-US" dirty="0"/>
              <a:t> </a:t>
            </a:r>
            <a:r>
              <a:rPr lang="ru-RU" dirty="0"/>
              <a:t>– класс, моделирующий окружность</a:t>
            </a:r>
          </a:p>
          <a:p>
            <a:pPr lvl="2"/>
            <a:r>
              <a:rPr lang="en-US" dirty="0" err="1"/>
              <a:t>CRectangle</a:t>
            </a:r>
            <a:r>
              <a:rPr lang="en-US" dirty="0"/>
              <a:t>  - </a:t>
            </a:r>
            <a:r>
              <a:rPr lang="ru-RU" dirty="0"/>
              <a:t>класс, моделирующий прямоугольник</a:t>
            </a:r>
          </a:p>
          <a:p>
            <a:r>
              <a:rPr lang="ru-RU" dirty="0"/>
              <a:t>Каждая фигура обладает следующими свойствами:</a:t>
            </a:r>
          </a:p>
          <a:p>
            <a:pPr lvl="1"/>
            <a:r>
              <a:rPr lang="ru-RU" dirty="0"/>
              <a:t>Имя</a:t>
            </a:r>
            <a:r>
              <a:rPr lang="en-US" dirty="0"/>
              <a:t>: </a:t>
            </a:r>
            <a:r>
              <a:rPr lang="ru-RU" dirty="0"/>
              <a:t>«</a:t>
            </a:r>
            <a:r>
              <a:rPr lang="en-US" dirty="0"/>
              <a:t>Shape</a:t>
            </a:r>
            <a:r>
              <a:rPr lang="ru-RU" dirty="0"/>
              <a:t>», «</a:t>
            </a:r>
            <a:r>
              <a:rPr lang="en-US" dirty="0"/>
              <a:t>Circle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либо «</a:t>
            </a:r>
            <a:r>
              <a:rPr lang="en-US" dirty="0"/>
              <a:t>Rectangle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Площадь фигуры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79388" y="188913"/>
            <a:ext cx="8785225" cy="65556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</a:rPr>
              <a:t>std::string 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Shape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0;}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width, double height</a:t>
            </a:r>
            <a:r>
              <a:rPr lang="ru-RU" sz="1500" b="1" dirty="0">
                <a:latin typeface="Courier New" pitchFamily="49" charset="0"/>
              </a:rPr>
              <a:t>)</a:t>
            </a:r>
            <a:endParaRPr lang="en-US" sz="1500" b="1" dirty="0">
              <a:latin typeface="Courier New" pitchFamily="49" charset="0"/>
            </a:endParaRPr>
          </a:p>
          <a:p>
            <a:pPr defTabSz="363538"/>
            <a:r>
              <a:rPr lang="en-US" sz="1500" b="1" dirty="0">
                <a:latin typeface="Courier New" pitchFamily="49" charset="0"/>
              </a:rPr>
              <a:t>		</a:t>
            </a:r>
            <a:r>
              <a:rPr lang="ru-RU" sz="1500" b="1" dirty="0">
                <a:latin typeface="Courier New" pitchFamily="49" charset="0"/>
              </a:rPr>
              <a:t>: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width</a:t>
            </a:r>
            <a:r>
              <a:rPr lang="ru-RU" sz="1500" b="1" dirty="0">
                <a:latin typeface="Courier New" pitchFamily="49" charset="0"/>
              </a:rPr>
              <a:t>),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height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</a:rPr>
              <a:t>std::string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Rectangle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m_width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m_height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; 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radius</a:t>
            </a:r>
            <a:r>
              <a:rPr lang="ru-RU" sz="1500" b="1" dirty="0">
                <a:latin typeface="Courier New" pitchFamily="49" charset="0"/>
              </a:rPr>
              <a:t>):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radius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</a:rPr>
              <a:t>std::string 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Circle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3.14159265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m_radius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m_radius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;}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Так, вроде, все работает: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28596" y="1989138"/>
            <a:ext cx="8501122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444500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CCircle</a:t>
            </a:r>
            <a:r>
              <a:rPr lang="en-US" sz="1600" b="1" dirty="0">
                <a:latin typeface="Courier New" pitchFamily="49" charset="0"/>
              </a:rPr>
              <a:t> circle(10);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CRectangle</a:t>
            </a:r>
            <a:r>
              <a:rPr lang="en-US" sz="1600" b="1" dirty="0">
                <a:latin typeface="Courier New" pitchFamily="49" charset="0"/>
              </a:rPr>
              <a:t> rectangle(20, 10);</a:t>
            </a:r>
          </a:p>
          <a:p>
            <a:pPr>
              <a:tabLst>
                <a:tab pos="444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"Circle area: " &lt;&lt; </a:t>
            </a:r>
            <a:r>
              <a:rPr lang="en-US" sz="1600" b="1" dirty="0" err="1">
                <a:latin typeface="Courier New" pitchFamily="49" charset="0"/>
              </a:rPr>
              <a:t>circle.GetArea</a:t>
            </a:r>
            <a:r>
              <a:rPr lang="en-US" sz="1600" b="1" dirty="0">
                <a:latin typeface="Courier New" pitchFamily="49" charset="0"/>
              </a:rPr>
              <a:t>() &lt;&lt; "\n";</a:t>
            </a:r>
          </a:p>
          <a:p>
            <a:pPr>
              <a:tabLst>
                <a:tab pos="444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"Rectangle area: " &lt;&lt; </a:t>
            </a:r>
            <a:r>
              <a:rPr lang="en-US" sz="1600" b="1" dirty="0" err="1">
                <a:latin typeface="Courier New" pitchFamily="49" charset="0"/>
              </a:rPr>
              <a:t>rectangle.GetArea</a:t>
            </a:r>
            <a:r>
              <a:rPr lang="en-US" sz="1600" b="1" dirty="0">
                <a:latin typeface="Courier New" pitchFamily="49" charset="0"/>
              </a:rPr>
              <a:t>() &lt;&lt; "\n";</a:t>
            </a:r>
          </a:p>
          <a:p>
            <a:pPr>
              <a:tabLst>
                <a:tab pos="444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034" y="5357826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</a:rPr>
              <a:t>Output:</a:t>
            </a:r>
            <a:endParaRPr lang="ru-RU" sz="1600" b="1" dirty="0">
              <a:latin typeface="Courier New" pitchFamily="49" charset="0"/>
            </a:endParaRPr>
          </a:p>
          <a:p>
            <a:pPr defTabSz="180975"/>
            <a:r>
              <a:rPr lang="en-US" sz="1600" dirty="0">
                <a:latin typeface="Courier New" pitchFamily="49" charset="0"/>
              </a:rPr>
              <a:t>Circle area: 314.159</a:t>
            </a:r>
          </a:p>
          <a:p>
            <a:pPr defTabSz="180975"/>
            <a:r>
              <a:rPr lang="en-US" sz="1600" dirty="0">
                <a:latin typeface="Courier New" pitchFamily="49" charset="0"/>
              </a:rPr>
              <a:t>Rectangle area: 200</a:t>
            </a:r>
            <a:endParaRPr lang="ru-RU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вот так - нет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198913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5125"/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CShape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const&amp;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shape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shape.GetType</a:t>
            </a:r>
            <a:r>
              <a:rPr lang="en-US" sz="1600" b="1" dirty="0">
                <a:latin typeface="Courier New" pitchFamily="49" charset="0"/>
              </a:rPr>
              <a:t>() &lt;&lt; " area: " &lt;&lt; </a:t>
            </a:r>
            <a:r>
              <a:rPr lang="ru-RU" sz="1600" b="1" dirty="0" err="1">
                <a:latin typeface="Courier New" pitchFamily="49" charset="0"/>
              </a:rPr>
              <a:t>shape.GetArea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en-US" sz="1600" b="1" dirty="0">
                <a:latin typeface="Courier New" pitchFamily="49" charset="0"/>
              </a:rPr>
              <a:t> &lt;&lt; "\n"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main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CCircle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en-US" sz="1600" b="1" dirty="0">
                <a:latin typeface="Courier New" pitchFamily="49" charset="0"/>
              </a:rPr>
              <a:t>(10)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CRectangle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en-US" sz="1600" b="1" dirty="0">
                <a:latin typeface="Courier New" pitchFamily="49" charset="0"/>
              </a:rPr>
              <a:t>(20, 10)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0;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85720" y="5857892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</a:rPr>
              <a:t>Output:</a:t>
            </a:r>
            <a:endParaRPr lang="ru-RU" sz="1600" b="1" dirty="0">
              <a:latin typeface="Courier New" pitchFamily="49" charset="0"/>
            </a:endParaRPr>
          </a:p>
          <a:p>
            <a:pPr defTabSz="180975"/>
            <a:r>
              <a:rPr lang="en-US" sz="1600" dirty="0">
                <a:latin typeface="Courier New" pitchFamily="49" charset="0"/>
              </a:rPr>
              <a:t>Shape area: 0</a:t>
            </a:r>
          </a:p>
          <a:p>
            <a:pPr defTabSz="180975"/>
            <a:r>
              <a:rPr lang="en-US" sz="1600" dirty="0">
                <a:latin typeface="Courier New" pitchFamily="49" charset="0"/>
              </a:rPr>
              <a:t>Shape area: 0</a:t>
            </a:r>
            <a:endParaRPr lang="ru-RU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чем же проблема?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Проблема в том, что в данной ситуации при выборе вызываемых методов компилятор руководствуется </a:t>
            </a:r>
            <a:r>
              <a:rPr lang="ru-RU" b="1" dirty="0">
                <a:solidFill>
                  <a:srgbClr val="FF0000"/>
                </a:solidFill>
              </a:rPr>
              <a:t>типом ссылки или указателя</a:t>
            </a:r>
          </a:p>
          <a:p>
            <a:pPr lvl="1"/>
            <a:r>
              <a:rPr lang="ru-RU" dirty="0"/>
              <a:t>В нашем случае происходит вызов методов класса </a:t>
            </a:r>
            <a:r>
              <a:rPr lang="en-US" dirty="0" err="1"/>
              <a:t>CShape</a:t>
            </a:r>
            <a:r>
              <a:rPr lang="ru-RU" dirty="0"/>
              <a:t>, т.к. функция </a:t>
            </a:r>
            <a:r>
              <a:rPr lang="en-US" dirty="0" err="1"/>
              <a:t>PrintShapeArea</a:t>
            </a:r>
            <a:r>
              <a:rPr lang="en-US" dirty="0"/>
              <a:t> </a:t>
            </a:r>
            <a:r>
              <a:rPr lang="ru-RU" dirty="0"/>
              <a:t>принимает ссылку данного типа</a:t>
            </a:r>
          </a:p>
          <a:p>
            <a:r>
              <a:rPr lang="ru-RU" dirty="0"/>
              <a:t>Методы, при вызове которых необходимо руководствоваться </a:t>
            </a:r>
            <a:r>
              <a:rPr lang="ru-RU" b="1" dirty="0">
                <a:solidFill>
                  <a:srgbClr val="FF0000"/>
                </a:solidFill>
              </a:rPr>
              <a:t>типом объекта</a:t>
            </a:r>
            <a:r>
              <a:rPr lang="ru-RU" dirty="0"/>
              <a:t>, должны быть объявлены </a:t>
            </a:r>
            <a:r>
              <a:rPr lang="ru-RU" b="1" dirty="0">
                <a:solidFill>
                  <a:srgbClr val="FF0000"/>
                </a:solidFill>
              </a:rPr>
              <a:t>виртуальными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методы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6367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Метод класса, для которого допускается альтернативная реализация в подклассе должен быть объявлен </a:t>
            </a:r>
            <a:r>
              <a:rPr lang="ru-RU" sz="2800" b="1" dirty="0"/>
              <a:t>виртуальным</a:t>
            </a:r>
            <a:endParaRPr lang="ru-RU" sz="2800" dirty="0"/>
          </a:p>
          <a:p>
            <a:pPr lvl="1">
              <a:lnSpc>
                <a:spcPct val="80000"/>
              </a:lnSpc>
            </a:pPr>
            <a:r>
              <a:rPr lang="ru-RU" sz="2400" dirty="0"/>
              <a:t>Виртуальный метод позволяет вызвать реализацию класса-наследника через ссылку или указатель на родительский класс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Виртуальные функции обозначаются в объявлении класса при помощи ключевого слова </a:t>
            </a:r>
            <a:r>
              <a:rPr lang="en-US" b="1" dirty="0">
                <a:solidFill>
                  <a:srgbClr val="FF0000"/>
                </a:solidFill>
              </a:rPr>
              <a:t>virtual</a:t>
            </a:r>
            <a:endParaRPr lang="ru-RU" sz="24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800" dirty="0"/>
              <a:t>Виртуальные функции позволяют использовать </a:t>
            </a:r>
            <a:r>
              <a:rPr lang="ru-RU" sz="2800" b="1" dirty="0">
                <a:solidFill>
                  <a:srgbClr val="FF0000"/>
                </a:solidFill>
              </a:rPr>
              <a:t>полиморфизм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Полиморфизм позволяет осуществлять работу с разными реализациями через один и тот же интерфейс</a:t>
            </a:r>
            <a:endParaRPr lang="ru-RU" sz="24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1884" y="44624"/>
            <a:ext cx="8964612" cy="67864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</a:rPr>
              <a:t>std::string </a:t>
            </a:r>
            <a:r>
              <a:rPr lang="ru-RU" sz="1500" b="1" dirty="0" err="1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Shape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0;}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width, double height</a:t>
            </a:r>
            <a:r>
              <a:rPr lang="ru-RU" sz="1500" b="1" dirty="0">
                <a:latin typeface="Courier New" pitchFamily="49" charset="0"/>
              </a:rPr>
              <a:t>)</a:t>
            </a:r>
            <a:endParaRPr lang="en-US" sz="1500" b="1" dirty="0">
              <a:latin typeface="Courier New" pitchFamily="49" charset="0"/>
            </a:endParaRPr>
          </a:p>
          <a:p>
            <a:pPr defTabSz="363538"/>
            <a:r>
              <a:rPr lang="en-US" sz="1500" b="1" dirty="0">
                <a:latin typeface="Courier New" pitchFamily="49" charset="0"/>
              </a:rPr>
              <a:t>		</a:t>
            </a:r>
            <a:r>
              <a:rPr lang="ru-RU" sz="1500" b="1" dirty="0">
                <a:latin typeface="Courier New" pitchFamily="49" charset="0"/>
              </a:rPr>
              <a:t>: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width</a:t>
            </a:r>
            <a:r>
              <a:rPr lang="ru-RU" sz="1500" b="1" dirty="0">
                <a:latin typeface="Courier New" pitchFamily="49" charset="0"/>
              </a:rPr>
              <a:t>),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height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std</a:t>
            </a:r>
            <a:r>
              <a:rPr lang="en-US" sz="1500" b="1" dirty="0">
                <a:latin typeface="Courier New" pitchFamily="49" charset="0"/>
              </a:rPr>
              <a:t>::string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override 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Rectangle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override</a:t>
            </a:r>
            <a:r>
              <a:rPr lang="ru-RU" sz="1500" b="1" dirty="0">
                <a:latin typeface="Courier New" pitchFamily="49" charset="0"/>
              </a:rPr>
              <a:t>{ 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 *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 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radius</a:t>
            </a:r>
            <a:r>
              <a:rPr lang="ru-RU" sz="1500" b="1" dirty="0">
                <a:latin typeface="Courier New" pitchFamily="49" charset="0"/>
              </a:rPr>
              <a:t>):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radius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std</a:t>
            </a:r>
            <a:r>
              <a:rPr lang="en-US" sz="1500" b="1" dirty="0">
                <a:latin typeface="Courier New" pitchFamily="49" charset="0"/>
              </a:rPr>
              <a:t>::string </a:t>
            </a:r>
            <a:r>
              <a:rPr lang="ru-RU" sz="1500" b="1" dirty="0" err="1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override 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Circle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 override 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3.14159265 *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 *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заработало как надо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198913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5125"/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CShape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const&amp;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shape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shape.GetType</a:t>
            </a:r>
            <a:r>
              <a:rPr lang="en-US" sz="1600" b="1" dirty="0">
                <a:latin typeface="Courier New" pitchFamily="49" charset="0"/>
              </a:rPr>
              <a:t>() &lt;&lt; " area: " &lt;&lt; </a:t>
            </a:r>
            <a:r>
              <a:rPr lang="ru-RU" sz="1600" b="1" dirty="0" err="1">
                <a:latin typeface="Courier New" pitchFamily="49" charset="0"/>
              </a:rPr>
              <a:t>shape.GetArea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en-US" sz="1600" b="1" dirty="0">
                <a:latin typeface="Courier New" pitchFamily="49" charset="0"/>
              </a:rPr>
              <a:t> &lt;&lt; "\n"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main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CCircle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en-US" sz="1600" b="1" dirty="0">
                <a:latin typeface="Courier New" pitchFamily="49" charset="0"/>
              </a:rPr>
              <a:t>(10)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CRectangle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en-US" sz="1600" b="1" dirty="0">
                <a:latin typeface="Courier New" pitchFamily="49" charset="0"/>
              </a:rPr>
              <a:t>(20, 10)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0;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282" y="5857892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</a:rPr>
              <a:t>Output:</a:t>
            </a:r>
            <a:endParaRPr lang="ru-RU" sz="1600" b="1" dirty="0">
              <a:latin typeface="Courier New" pitchFamily="49" charset="0"/>
            </a:endParaRPr>
          </a:p>
          <a:p>
            <a:pPr defTabSz="180975"/>
            <a:r>
              <a:rPr lang="en-US" sz="1600" dirty="0">
                <a:latin typeface="Courier New" pitchFamily="49" charset="0"/>
              </a:rPr>
              <a:t>Circle area: 314.159</a:t>
            </a:r>
          </a:p>
          <a:p>
            <a:pPr defTabSz="180975"/>
            <a:r>
              <a:rPr lang="en-US" sz="1600" dirty="0">
                <a:latin typeface="Courier New" pitchFamily="49" charset="0"/>
              </a:rPr>
              <a:t>Rectangle area: 200</a:t>
            </a:r>
            <a:endParaRPr lang="ru-RU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72F0AD-A5B3-4AA1-8E35-B3F293DD2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" y="2132856"/>
            <a:ext cx="9144000" cy="4646951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794055E-B301-425F-842E-92F68066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Обозначение наследования на диаграммах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19440499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Особенности реализации виртуальных методов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методы, объявленные в базовом классе виртуальными, остаются виртуальными в классах-потомках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Виртуальность метода сохраняется при наследовании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ru-RU" dirty="0"/>
              <a:t>Рекомендуется помечать переопределённые методы ключевым словом </a:t>
            </a:r>
            <a:r>
              <a:rPr lang="en-US" dirty="0"/>
              <a:t>override</a:t>
            </a:r>
            <a:endParaRPr lang="ru-RU" dirty="0"/>
          </a:p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виртуальные методы ведут себя, как обычные методы, если они вызваны </a:t>
            </a:r>
            <a:r>
              <a:rPr lang="ru-RU" b="1" dirty="0"/>
              <a:t>во время конструирования </a:t>
            </a:r>
            <a:r>
              <a:rPr lang="ru-RU" dirty="0"/>
              <a:t>или </a:t>
            </a:r>
            <a:r>
              <a:rPr lang="ru-RU" b="1" dirty="0"/>
              <a:t>разрушения</a:t>
            </a:r>
            <a:r>
              <a:rPr lang="ru-RU" dirty="0"/>
              <a:t> экземпляра класса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В деструкторе и конструкторе вызывается реализация текущего класса, а не класса-наследника</a:t>
            </a:r>
          </a:p>
          <a:p>
            <a:pPr lvl="1"/>
            <a:r>
              <a:rPr lang="ru-RU" dirty="0"/>
              <a:t>В других языках программирования может быть по-другому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844824"/>
            <a:ext cx="4211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SayHelloAndGoodbye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"Hello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"Goodbye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427984" y="1268760"/>
            <a:ext cx="446449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"Hello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"Goodbye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tmain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_TCHAR*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derived;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derived.SayHelloAndGoodbye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27584" y="5643825"/>
            <a:ext cx="2916832" cy="1169551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</a:rPr>
              <a:t>Output:</a:t>
            </a:r>
            <a:endParaRPr lang="ru-RU" sz="1400" b="1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Hello from </a:t>
            </a:r>
            <a:r>
              <a:rPr lang="en-US" sz="1400" dirty="0" err="1">
                <a:latin typeface="Courier New" pitchFamily="49" charset="0"/>
              </a:rPr>
              <a:t>CBase</a:t>
            </a:r>
            <a:endParaRPr lang="en-US" sz="1400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Hello from </a:t>
            </a:r>
            <a:r>
              <a:rPr lang="en-US" sz="1400" dirty="0" err="1">
                <a:latin typeface="Courier New" pitchFamily="49" charset="0"/>
              </a:rPr>
              <a:t>CDerived</a:t>
            </a:r>
            <a:endParaRPr lang="en-US" sz="1400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Goodbye from </a:t>
            </a:r>
            <a:r>
              <a:rPr lang="en-US" sz="1400" dirty="0" err="1">
                <a:latin typeface="Courier New" pitchFamily="49" charset="0"/>
              </a:rPr>
              <a:t>CDerived</a:t>
            </a:r>
            <a:endParaRPr lang="en-US" sz="1400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Goodbye from </a:t>
            </a:r>
            <a:r>
              <a:rPr lang="en-US" sz="1400" dirty="0" err="1">
                <a:latin typeface="Courier New" pitchFamily="49" charset="0"/>
              </a:rPr>
              <a:t>CBase</a:t>
            </a:r>
            <a:endParaRPr lang="ru-RU" sz="1400" dirty="0">
              <a:latin typeface="Courier New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572000" y="4725144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2708920"/>
            <a:ext cx="16561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4653136"/>
            <a:ext cx="34563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572000" y="1948582"/>
            <a:ext cx="34563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572000" y="5157192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51520" y="4005064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572000" y="2780928"/>
            <a:ext cx="37444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547664" y="4005064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572000" y="3429000"/>
            <a:ext cx="40324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572000" y="5589240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572000" y="2204864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251520" y="3356992"/>
            <a:ext cx="17281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51520" y="5229200"/>
            <a:ext cx="35283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Виртуальный деструктор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Деструктор класса, имеющего наследников</a:t>
            </a:r>
            <a:r>
              <a:rPr lang="en-US" dirty="0"/>
              <a:t>,</a:t>
            </a:r>
            <a:r>
              <a:rPr lang="ru-RU" dirty="0"/>
              <a:t> всегда должен </a:t>
            </a:r>
            <a:r>
              <a:rPr lang="ru-RU" b="1" dirty="0"/>
              <a:t>явно</a:t>
            </a:r>
            <a:r>
              <a:rPr lang="ru-RU" dirty="0"/>
              <a:t> объявляться виртуальным</a:t>
            </a:r>
          </a:p>
          <a:p>
            <a:pPr lvl="1"/>
            <a:r>
              <a:rPr lang="ru-RU" dirty="0"/>
              <a:t>Это обеспечивает корректный вызов деструктора нужного класса при вызове оператора </a:t>
            </a:r>
            <a:r>
              <a:rPr lang="en-US" b="1" dirty="0"/>
              <a:t>delete</a:t>
            </a:r>
            <a:r>
              <a:rPr lang="en-US" dirty="0"/>
              <a:t> </a:t>
            </a:r>
            <a:r>
              <a:rPr lang="ru-RU" dirty="0"/>
              <a:t>с указателем на базовый класс</a:t>
            </a:r>
          </a:p>
          <a:p>
            <a:r>
              <a:rPr lang="ru-RU" dirty="0"/>
              <a:t>Деструктор, не объявленный явно виртуальным, а также автоматически сгенерированный деструктор является не виртуальным</a:t>
            </a:r>
          </a:p>
          <a:p>
            <a:pPr lvl="1"/>
            <a:r>
              <a:rPr lang="ru-RU" dirty="0"/>
              <a:t>Классы без виртуальных деструкторов не предназначены для расширения</a:t>
            </a:r>
          </a:p>
          <a:p>
            <a:pPr lvl="1"/>
            <a:r>
              <a:rPr lang="ru-RU" dirty="0"/>
              <a:t>Классы стандартных коллекций </a:t>
            </a:r>
            <a:r>
              <a:rPr lang="en-US" dirty="0"/>
              <a:t>STL </a:t>
            </a:r>
            <a:r>
              <a:rPr lang="ru-RU" dirty="0"/>
              <a:t>(строки, векторы) не имеют виртуальных деструкторов, поэтому наследоваться от них нельзя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Проблемы при использовании </a:t>
            </a:r>
            <a:r>
              <a:rPr lang="ru-RU" dirty="0" err="1"/>
              <a:t>невиртуального</a:t>
            </a:r>
            <a:r>
              <a:rPr lang="ru-RU" dirty="0"/>
              <a:t> деструктора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785951"/>
            <a:ext cx="5143504" cy="514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(new char [100])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(new char [1000])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~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57752" y="1928802"/>
            <a:ext cx="371474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main(</a:t>
            </a:r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</a:t>
            </a:r>
            <a:r>
              <a:rPr lang="en-US" sz="1100" b="1" dirty="0" err="1">
                <a:latin typeface="Courier New" pitchFamily="49" charset="0"/>
              </a:rPr>
              <a:t>argc</a:t>
            </a:r>
            <a:r>
              <a:rPr lang="en-US" sz="1100" b="1" dirty="0">
                <a:latin typeface="Courier New" pitchFamily="49" charset="0"/>
              </a:rPr>
              <a:t>, char * </a:t>
            </a:r>
            <a:r>
              <a:rPr lang="en-US" sz="1100" b="1" dirty="0" err="1">
                <a:latin typeface="Courier New" pitchFamily="49" charset="0"/>
              </a:rPr>
              <a:t>argv</a:t>
            </a:r>
            <a:r>
              <a:rPr lang="en-US" sz="1100" b="1" dirty="0">
                <a:latin typeface="Courier New" pitchFamily="49" charset="0"/>
              </a:rPr>
              <a:t>[])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derived;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этот объект удалится нормально</a:t>
            </a:r>
            <a:endParaRPr lang="en-US" sz="1100" b="1" dirty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/* </a:t>
            </a:r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а вот тут будет вызван лишь</a:t>
            </a:r>
            <a:endParaRPr lang="en-US" sz="1100" b="1" i="1" dirty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		</a:t>
            </a:r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деструктор базового класса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 */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return 0;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72198" y="4357694"/>
            <a:ext cx="3000428" cy="24622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100" b="1" dirty="0">
                <a:latin typeface="Courier New" pitchFamily="49" charset="0"/>
              </a:rPr>
              <a:t>Output:</a:t>
            </a:r>
            <a:endParaRPr lang="ru-RU" sz="1100" b="1" dirty="0">
              <a:latin typeface="Courier New" pitchFamily="49" charset="0"/>
            </a:endParaRP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solidFill>
                  <a:srgbClr val="FF0000"/>
                </a:solidFill>
                <a:latin typeface="Courier New" pitchFamily="49" charset="0"/>
              </a:rPr>
              <a:t>Base class data were deleted</a:t>
            </a:r>
            <a:endParaRPr lang="ru-RU" sz="11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29256" y="2500306"/>
            <a:ext cx="157163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143504" y="2643182"/>
            <a:ext cx="35719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2819396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2992752"/>
            <a:ext cx="321471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43504" y="3327082"/>
            <a:ext cx="285752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143504" y="3500438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3504" y="3643314"/>
            <a:ext cx="271464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143504" y="4143380"/>
            <a:ext cx="242889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Исправляем проблему, объявив деструктор виртуальным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785951"/>
            <a:ext cx="5143504" cy="514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(new char [100])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virtual ~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(new char [1000])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~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57752" y="1785926"/>
            <a:ext cx="3714744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main(</a:t>
            </a:r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</a:t>
            </a:r>
            <a:r>
              <a:rPr lang="en-US" sz="1100" b="1" dirty="0" err="1">
                <a:latin typeface="Courier New" pitchFamily="49" charset="0"/>
              </a:rPr>
              <a:t>argc</a:t>
            </a:r>
            <a:r>
              <a:rPr lang="en-US" sz="1100" b="1" dirty="0">
                <a:latin typeface="Courier New" pitchFamily="49" charset="0"/>
              </a:rPr>
              <a:t>, char * </a:t>
            </a:r>
            <a:r>
              <a:rPr lang="en-US" sz="1100" b="1" dirty="0" err="1">
                <a:latin typeface="Courier New" pitchFamily="49" charset="0"/>
              </a:rPr>
              <a:t>argv</a:t>
            </a:r>
            <a:r>
              <a:rPr lang="en-US" sz="1100" b="1" dirty="0">
                <a:latin typeface="Courier New" pitchFamily="49" charset="0"/>
              </a:rPr>
              <a:t>[])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derived;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этот объект удалится нормально</a:t>
            </a:r>
            <a:endParaRPr lang="en-US" sz="1100" b="1" dirty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/* </a:t>
            </a:r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теперь все хорошо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*/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return 0;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0298" y="4196720"/>
            <a:ext cx="3000428" cy="26314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100" b="1" dirty="0">
                <a:latin typeface="Courier New" pitchFamily="49" charset="0"/>
              </a:rPr>
              <a:t>Output:</a:t>
            </a:r>
            <a:endParaRPr lang="ru-RU" sz="1100" b="1" dirty="0">
              <a:latin typeface="Courier New" pitchFamily="49" charset="0"/>
            </a:endParaRP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solidFill>
                  <a:srgbClr val="0070C0"/>
                </a:solidFill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solidFill>
                  <a:srgbClr val="0070C0"/>
                </a:solidFill>
                <a:latin typeface="Courier New" pitchFamily="49" charset="0"/>
              </a:rPr>
              <a:t>Base class data were deleted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429256" y="2357430"/>
            <a:ext cx="157163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143504" y="2500306"/>
            <a:ext cx="35719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2676520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2849876"/>
            <a:ext cx="321471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43504" y="3184206"/>
            <a:ext cx="285752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143504" y="3357562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3504" y="3500438"/>
            <a:ext cx="271464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143504" y="4000504"/>
            <a:ext cx="242889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Подводим итоги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Всегда используем виртуальный деструктор:</a:t>
            </a:r>
          </a:p>
          <a:p>
            <a:pPr lvl="1"/>
            <a:r>
              <a:rPr lang="ru-RU" dirty="0"/>
              <a:t>В базовых классах</a:t>
            </a:r>
          </a:p>
          <a:p>
            <a:pPr lvl="1"/>
            <a:r>
              <a:rPr lang="ru-RU" dirty="0"/>
              <a:t>В классах, от которых возможно наследование в будущем</a:t>
            </a:r>
          </a:p>
          <a:p>
            <a:pPr lvl="2"/>
            <a:r>
              <a:rPr lang="ru-RU" dirty="0"/>
              <a:t>Например, в классах с виртуальными методами</a:t>
            </a:r>
          </a:p>
          <a:p>
            <a:r>
              <a:rPr lang="ru-RU" dirty="0"/>
              <a:t>Не используем виртуальные деструкторы</a:t>
            </a:r>
          </a:p>
          <a:p>
            <a:pPr lvl="1"/>
            <a:r>
              <a:rPr lang="ru-RU" dirty="0"/>
              <a:t>В классах, от которых не планируется создавать производные классы в будущем</a:t>
            </a:r>
            <a:endParaRPr lang="en-US" dirty="0"/>
          </a:p>
          <a:p>
            <a:r>
              <a:rPr lang="ru-RU" dirty="0"/>
              <a:t>Также возможно в базовом классе объявить защищенный </a:t>
            </a:r>
            <a:r>
              <a:rPr lang="ru-RU" dirty="0" err="1"/>
              <a:t>невиртуальный</a:t>
            </a:r>
            <a:r>
              <a:rPr lang="ru-RU" dirty="0"/>
              <a:t> деструктор</a:t>
            </a:r>
          </a:p>
          <a:p>
            <a:pPr lvl="1"/>
            <a:r>
              <a:rPr lang="ru-RU" dirty="0"/>
              <a:t>Объекты данного класса удалить напрямую невозможно – только через указатель на класс-наследник</a:t>
            </a:r>
          </a:p>
          <a:p>
            <a:pPr lvl="1"/>
            <a:r>
              <a:rPr lang="ru-RU" dirty="0"/>
              <a:t>Данный деструктор будет доступен классам-наследникам</a:t>
            </a:r>
          </a:p>
          <a:p>
            <a:r>
              <a:rPr lang="ru-RU" dirty="0"/>
              <a:t>Также можно объявить класс как </a:t>
            </a:r>
            <a:r>
              <a:rPr lang="en-US" dirty="0"/>
              <a:t>final - </a:t>
            </a:r>
            <a:r>
              <a:rPr lang="ru-RU" dirty="0"/>
              <a:t>в этом случае от него нельзя будет </a:t>
            </a:r>
            <a:r>
              <a:rPr lang="ru-RU" dirty="0" err="1"/>
              <a:t>унаследоваться</a:t>
            </a:r>
            <a:r>
              <a:rPr lang="ru-RU" dirty="0"/>
              <a:t> вообще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err="1"/>
              <a:t>SomeClass</a:t>
            </a:r>
            <a:r>
              <a:rPr lang="en-US" dirty="0"/>
              <a:t> final {…}</a:t>
            </a:r>
            <a:endParaRPr lang="ru-RU" dirty="0"/>
          </a:p>
          <a:p>
            <a:pPr lvl="1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Абстрактные классы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Абстрактные классы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565354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Родительский класс может представляет </a:t>
            </a:r>
            <a:r>
              <a:rPr lang="ru-RU" sz="2800" b="1" i="1" dirty="0"/>
              <a:t>абстрактное понятие</a:t>
            </a:r>
            <a:r>
              <a:rPr lang="ru-RU" sz="2800" dirty="0"/>
              <a:t>, и выступает как каркас для производных классов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Невозможно дать осмысленное определение его виртуальных функций</a:t>
            </a:r>
          </a:p>
          <a:p>
            <a:pPr lvl="2">
              <a:lnSpc>
                <a:spcPct val="80000"/>
              </a:lnSpc>
            </a:pPr>
            <a:r>
              <a:rPr lang="ru-RU" sz="2000" i="1" dirty="0"/>
              <a:t>Какова площадь объекта «</a:t>
            </a:r>
            <a:r>
              <a:rPr lang="en-US" sz="2000" i="1" dirty="0" err="1"/>
              <a:t>CShape</a:t>
            </a:r>
            <a:r>
              <a:rPr lang="ru-RU" sz="2000" i="1" dirty="0"/>
              <a:t>»</a:t>
            </a:r>
            <a:r>
              <a:rPr lang="en-US" sz="2000" i="1" dirty="0"/>
              <a:t>, </a:t>
            </a:r>
            <a:r>
              <a:rPr lang="ru-RU" sz="2000" i="1" dirty="0"/>
              <a:t>как его нарисовать?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Функции, не имеющие осмысленной реализации следует объявлять </a:t>
            </a:r>
            <a:r>
              <a:rPr lang="ru-RU" sz="2400" b="1" dirty="0">
                <a:solidFill>
                  <a:srgbClr val="FF0000"/>
                </a:solidFill>
              </a:rPr>
              <a:t>чисто виртуальными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(</a:t>
            </a:r>
            <a:r>
              <a:rPr lang="en-US" sz="2400" dirty="0"/>
              <a:t>pure virtual</a:t>
            </a:r>
            <a:r>
              <a:rPr lang="ru-RU" sz="2400" dirty="0"/>
              <a:t>), добавив инициализатор </a:t>
            </a:r>
            <a:r>
              <a:rPr lang="en-US" sz="2400" b="1" dirty="0"/>
              <a:t>=0</a:t>
            </a: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500" dirty="0"/>
              <a:t>Класс является </a:t>
            </a:r>
            <a:r>
              <a:rPr lang="ru-RU" sz="2500" b="1" dirty="0">
                <a:solidFill>
                  <a:srgbClr val="FF0000"/>
                </a:solidFill>
              </a:rPr>
              <a:t>абстрактным</a:t>
            </a:r>
            <a:r>
              <a:rPr lang="ru-RU" sz="2500" dirty="0"/>
              <a:t>, если в нем содержится </a:t>
            </a:r>
            <a:r>
              <a:rPr lang="ru-RU" sz="2500" b="1" dirty="0"/>
              <a:t>хотя бы одна </a:t>
            </a:r>
            <a:r>
              <a:rPr lang="ru-RU" sz="2500" dirty="0"/>
              <a:t>чисто виртуальная функция, либо он не реализует хотя бы одну чисто виртуальную функцию своего родителя</a:t>
            </a:r>
          </a:p>
          <a:p>
            <a:pPr lvl="1">
              <a:lnSpc>
                <a:spcPct val="80000"/>
              </a:lnSpc>
            </a:pPr>
            <a:r>
              <a:rPr lang="ru-RU" sz="2300" b="1" dirty="0">
                <a:solidFill>
                  <a:srgbClr val="FF0000"/>
                </a:solidFill>
              </a:rPr>
              <a:t>Экземпляр абстрактного класса создать невозможно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24C0CE-3C21-138E-A86C-4D4F2B706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94633"/>
            <a:ext cx="7495395" cy="636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229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80599-BBF3-40AE-A7CD-36BAD44B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D8A83C-0C39-4383-B1F4-8ECC7A479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Предельный случай абстрактного класса</a:t>
            </a:r>
          </a:p>
          <a:p>
            <a:pPr lvl="1"/>
            <a:r>
              <a:rPr lang="ru-RU" dirty="0"/>
              <a:t>Все методы интерфейса – чисто виртуальные</a:t>
            </a:r>
          </a:p>
          <a:p>
            <a:r>
              <a:rPr lang="ru-RU" dirty="0"/>
              <a:t>Не имеет ни состояния, ни поведения</a:t>
            </a:r>
          </a:p>
          <a:p>
            <a:r>
              <a:rPr lang="ru-RU" dirty="0"/>
              <a:t>Описывает протокол взаимодействия с объектом</a:t>
            </a:r>
            <a:endParaRPr lang="en-US" dirty="0"/>
          </a:p>
          <a:p>
            <a:pPr lvl="1"/>
            <a:r>
              <a:rPr lang="ru-RU" dirty="0"/>
              <a:t>Конкретный тип объекта не важен</a:t>
            </a:r>
          </a:p>
          <a:p>
            <a:r>
              <a:rPr lang="ru-RU" dirty="0"/>
              <a:t>Примеры из реального мира</a:t>
            </a:r>
          </a:p>
          <a:p>
            <a:pPr lvl="1"/>
            <a:r>
              <a:rPr lang="ru-RU" dirty="0"/>
              <a:t>Интерфейс </a:t>
            </a:r>
            <a:r>
              <a:rPr lang="en-US" dirty="0"/>
              <a:t>USB</a:t>
            </a:r>
            <a:r>
              <a:rPr lang="ru-RU" dirty="0"/>
              <a:t> для подключения периферийных устройств</a:t>
            </a:r>
            <a:endParaRPr lang="en-US" dirty="0"/>
          </a:p>
          <a:p>
            <a:pPr lvl="1"/>
            <a:r>
              <a:rPr lang="ru-RU" dirty="0"/>
              <a:t>Разъём </a:t>
            </a:r>
            <a:r>
              <a:rPr lang="en-US" dirty="0"/>
              <a:t>Mini-Jack</a:t>
            </a:r>
            <a:r>
              <a:rPr lang="ru-RU" dirty="0"/>
              <a:t> для подключения аудиоустройств</a:t>
            </a:r>
          </a:p>
        </p:txBody>
      </p:sp>
    </p:spTree>
    <p:extLst>
      <p:ext uri="{BB962C8B-B14F-4D97-AF65-F5344CB8AC3E}">
        <p14:creationId xmlns:p14="http://schemas.microsoft.com/office/powerpoint/2010/main" val="29275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F64A5-F206-423A-B43F-9B83F0B4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Обозначение наследования на диаграммах классов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8D63E6-4F3E-4326-9949-2E86C7583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3429000"/>
            <a:ext cx="8724900" cy="208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966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28F3615-85B1-4F2D-8D76-A180C9D7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0F74F-607C-4F3A-959D-22C3A914DECF}"/>
              </a:ext>
            </a:extLst>
          </p:cNvPr>
          <p:cNvSpPr txBox="1"/>
          <p:nvPr/>
        </p:nvSpPr>
        <p:spPr>
          <a:xfrm>
            <a:off x="457200" y="1831399"/>
            <a:ext cx="83058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Интерфейс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Graphics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предоставляет методы для рисования графически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х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примитивов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Graphics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~Graphics() = default;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MoveTo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(Point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LineTo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(Point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DrawEllipse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(Point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left_top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Point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right_bottom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(Color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Прочие методы рисования графических примитивов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Объекты, которые можно нарисовать с помощью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Graphics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Drawable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~Drawable() = default;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Graphics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55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2DA270-CB7E-8B00-5A03-197D05BB2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00438"/>
            <a:ext cx="8172400" cy="19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498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Интерфейс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Невозможно создать экземпляр абстрактного класса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b="1" dirty="0"/>
              <a:t>Все</a:t>
            </a:r>
            <a:r>
              <a:rPr lang="ru-RU" sz="2800" dirty="0"/>
              <a:t> чисто виртуальные методы абстрактного класса должны быть реализованы в производных классах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ru-RU" dirty="0"/>
              <a:t>Иначе производные классы тоже будут абстрактные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Абстрактный класс, содержащий только чисто виртуальные методы</a:t>
            </a:r>
            <a:r>
              <a:rPr lang="en-US" sz="2800" dirty="0"/>
              <a:t> </a:t>
            </a:r>
            <a:r>
              <a:rPr lang="ru-RU" sz="2800" dirty="0"/>
              <a:t>еще называют </a:t>
            </a:r>
            <a:r>
              <a:rPr lang="ru-RU" sz="2800" b="1" dirty="0">
                <a:solidFill>
                  <a:srgbClr val="FF0000"/>
                </a:solidFill>
              </a:rPr>
              <a:t>интерфейсом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Деструктор такого класса обязательно должен быть виртуальным (не обязательно чисто виртуальным)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В других ЯП для объявления интерфейсов могут использоваться отдельные конструкции языка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49BED1-461A-8507-2767-82155A5C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D49900DD-CFA5-DDA3-B032-D04F15353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618" y="2411764"/>
            <a:ext cx="8698763" cy="3744416"/>
          </a:xfrm>
        </p:spPr>
      </p:pic>
    </p:spTree>
    <p:extLst>
      <p:ext uri="{BB962C8B-B14F-4D97-AF65-F5344CB8AC3E}">
        <p14:creationId xmlns:p14="http://schemas.microsoft.com/office/powerpoint/2010/main" val="28296465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1204B2D-7B21-3707-5932-660FAC4704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66795"/>
            <a:ext cx="4283968" cy="6267286"/>
          </a:xfrm>
        </p:spPr>
      </p:pic>
    </p:spTree>
    <p:extLst>
      <p:ext uri="{BB962C8B-B14F-4D97-AF65-F5344CB8AC3E}">
        <p14:creationId xmlns:p14="http://schemas.microsoft.com/office/powerpoint/2010/main" val="29816346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F161512-5428-9AFE-0FCC-B94482CB5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40" y="0"/>
            <a:ext cx="8036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160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интерфейсов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Интерфейс - это контракт, который обязуется выполнить любой класс, реализующий данный интерфейс</a:t>
            </a:r>
          </a:p>
          <a:p>
            <a:pPr lvl="1"/>
            <a:r>
              <a:rPr lang="ru-RU" dirty="0"/>
              <a:t>Интерфейс – один из вариантов обеспечения полиморфизма</a:t>
            </a:r>
          </a:p>
          <a:p>
            <a:r>
              <a:rPr lang="ru-RU" dirty="0"/>
              <a:t>Все классы, реализующие некоторый интерфейс, представлены внешне одинаково, хотя могут иметь разную реализацию</a:t>
            </a:r>
          </a:p>
          <a:p>
            <a:pPr lvl="1"/>
            <a:r>
              <a:rPr lang="ru-RU" dirty="0"/>
              <a:t>Возможность разработки обобщенного кода</a:t>
            </a:r>
          </a:p>
          <a:p>
            <a:pPr lvl="1"/>
            <a:r>
              <a:rPr lang="ru-RU" dirty="0"/>
              <a:t>Уменьшение зависимостей между классами</a:t>
            </a:r>
          </a:p>
          <a:p>
            <a:pPr lvl="1"/>
            <a:r>
              <a:rPr lang="ru-RU" dirty="0"/>
              <a:t>Облегчение тестирования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Приведение типов вверх и вниз по иерархии классов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Приведение типов в пределах иерархии классов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400552" cy="4434840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Приведение типов </a:t>
            </a:r>
            <a:r>
              <a:rPr lang="ru-RU" b="1" dirty="0"/>
              <a:t>вверх</a:t>
            </a:r>
            <a:r>
              <a:rPr lang="ru-RU" dirty="0"/>
              <a:t> по иерархии всегда возможно и может происходить неявно</a:t>
            </a:r>
          </a:p>
          <a:p>
            <a:pPr lvl="1"/>
            <a:r>
              <a:rPr lang="ru-RU" dirty="0"/>
              <a:t>Всякая собака является животным</a:t>
            </a:r>
          </a:p>
          <a:p>
            <a:pPr lvl="1"/>
            <a:r>
              <a:rPr lang="ru-RU" dirty="0"/>
              <a:t>Всякий ястреб является птицей</a:t>
            </a:r>
          </a:p>
          <a:p>
            <a:pPr lvl="1"/>
            <a:r>
              <a:rPr lang="ru-RU" dirty="0"/>
              <a:t>Исключение – ромбовидное множественное наследование</a:t>
            </a:r>
          </a:p>
          <a:p>
            <a:r>
              <a:rPr lang="ru-RU" dirty="0"/>
              <a:t>Приведение типов </a:t>
            </a:r>
            <a:r>
              <a:rPr lang="ru-RU" b="1" dirty="0"/>
              <a:t>вниз </a:t>
            </a:r>
            <a:r>
              <a:rPr lang="ru-RU" dirty="0"/>
              <a:t>по иерархии </a:t>
            </a:r>
            <a:r>
              <a:rPr lang="ru-RU" b="1" dirty="0"/>
              <a:t>не всегда</a:t>
            </a:r>
            <a:r>
              <a:rPr lang="ru-RU" dirty="0"/>
              <a:t> возможно </a:t>
            </a:r>
          </a:p>
          <a:p>
            <a:pPr lvl="1"/>
            <a:r>
              <a:rPr lang="ru-RU" dirty="0"/>
              <a:t>Не всякое млекопитающее – собака, но </a:t>
            </a:r>
            <a:r>
              <a:rPr lang="ru-RU" b="1" dirty="0"/>
              <a:t>некоторые</a:t>
            </a:r>
            <a:r>
              <a:rPr lang="ru-RU" dirty="0"/>
              <a:t> млекопитающие могут быть собаками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для такого приведения типов используется  оператор </a:t>
            </a:r>
            <a:r>
              <a:rPr lang="en-US" b="1" dirty="0" err="1">
                <a:solidFill>
                  <a:srgbClr val="FF0000"/>
                </a:solidFill>
              </a:rPr>
              <a:t>dynamic_cast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ru-RU" dirty="0"/>
              <a:t>Приведение типа между </a:t>
            </a:r>
            <a:r>
              <a:rPr lang="ru-RU" b="1" dirty="0"/>
              <a:t>несвязанными</a:t>
            </a:r>
            <a:r>
              <a:rPr lang="ru-RU" dirty="0"/>
              <a:t> классами иерархии недопустимо</a:t>
            </a:r>
          </a:p>
          <a:p>
            <a:pPr lvl="1"/>
            <a:r>
              <a:rPr lang="ru-RU" dirty="0"/>
              <a:t>Собаки не являются птицами</a:t>
            </a:r>
          </a:p>
          <a:p>
            <a:pPr lvl="1"/>
            <a:r>
              <a:rPr lang="ru-RU" dirty="0"/>
              <a:t>Кошка – не ястреб и не собака</a:t>
            </a:r>
          </a:p>
          <a:p>
            <a:pPr lvl="1"/>
            <a:r>
              <a:rPr lang="ru-RU" dirty="0"/>
              <a:t>Ястреб – не млекопитающее</a:t>
            </a:r>
          </a:p>
        </p:txBody>
      </p:sp>
      <p:graphicFrame>
        <p:nvGraphicFramePr>
          <p:cNvPr id="9" name="Содержимое 8"/>
          <p:cNvGraphicFramePr>
            <a:graphicFrameLocks noGrp="1"/>
          </p:cNvGraphicFramePr>
          <p:nvPr>
            <p:ph sz="half" idx="2"/>
          </p:nvPr>
        </p:nvGraphicFramePr>
        <p:xfrm>
          <a:off x="4929190" y="1920875"/>
          <a:ext cx="4000528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Стрелка вправо 9"/>
          <p:cNvSpPr/>
          <p:nvPr/>
        </p:nvSpPr>
        <p:spPr>
          <a:xfrm rot="18646238">
            <a:off x="5677014" y="2984156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14716862">
            <a:off x="7494092" y="3005290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17898053">
            <a:off x="4962632" y="4841545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15088686">
            <a:off x="6348793" y="4802617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15920615">
            <a:off x="8016332" y="4873048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7701891">
            <a:off x="5960903" y="3085055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4175909">
            <a:off x="7175348" y="3156493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 rot="5246473">
            <a:off x="7741208" y="4856452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 rot="4527670">
            <a:off x="6109228" y="4872867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 rot="6994494">
            <a:off x="5252742" y="4869894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Двойная стрелка влево/вправо 27"/>
          <p:cNvSpPr/>
          <p:nvPr/>
        </p:nvSpPr>
        <p:spPr>
          <a:xfrm rot="18728933">
            <a:off x="7270968" y="4908429"/>
            <a:ext cx="1000132" cy="20873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Двойная стрелка влево/вправо 28"/>
          <p:cNvSpPr/>
          <p:nvPr/>
        </p:nvSpPr>
        <p:spPr>
          <a:xfrm>
            <a:off x="7072330" y="4143380"/>
            <a:ext cx="642942" cy="21431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Двойная стрелка влево/вправо 29"/>
          <p:cNvSpPr/>
          <p:nvPr/>
        </p:nvSpPr>
        <p:spPr>
          <a:xfrm>
            <a:off x="6072198" y="5857892"/>
            <a:ext cx="492499" cy="21431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Двойная стрелка влево/вправо 30"/>
          <p:cNvSpPr/>
          <p:nvPr/>
        </p:nvSpPr>
        <p:spPr>
          <a:xfrm>
            <a:off x="7500958" y="5786454"/>
            <a:ext cx="428628" cy="214313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Двойная стрелка влево/вправо 31"/>
          <p:cNvSpPr/>
          <p:nvPr/>
        </p:nvSpPr>
        <p:spPr>
          <a:xfrm rot="2349474">
            <a:off x="6861643" y="4781617"/>
            <a:ext cx="1298291" cy="26781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 err="1"/>
              <a:t>dynamic_cast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Оператор приведения типа </a:t>
            </a:r>
            <a:r>
              <a:rPr lang="en-US" b="1" dirty="0" err="1"/>
              <a:t>dynamic_cast</a:t>
            </a:r>
            <a:r>
              <a:rPr lang="ru-RU" dirty="0"/>
              <a:t> позволяет выполнить </a:t>
            </a:r>
            <a:r>
              <a:rPr lang="ru-RU" b="1" dirty="0"/>
              <a:t>безопасное</a:t>
            </a:r>
            <a:r>
              <a:rPr lang="ru-RU" dirty="0"/>
              <a:t> приведение ссылки или указателя на один тип данных к другому</a:t>
            </a:r>
          </a:p>
          <a:p>
            <a:pPr lvl="1"/>
            <a:r>
              <a:rPr lang="ru-RU" dirty="0"/>
              <a:t>Проверка допустимости приведения типа осуществляется во время выполнения программы</a:t>
            </a:r>
          </a:p>
          <a:p>
            <a:pPr lvl="2"/>
            <a:r>
              <a:rPr lang="ru-RU" dirty="0"/>
              <a:t>При невозможности приведения типа будет возвращен нулевой указатель (при приведении типа указателя) или сгенерировано исключение типа </a:t>
            </a:r>
            <a:r>
              <a:rPr lang="en-US" dirty="0"/>
              <a:t>std::</a:t>
            </a:r>
            <a:r>
              <a:rPr lang="en-US" dirty="0" err="1"/>
              <a:t>bad_cast</a:t>
            </a:r>
            <a:r>
              <a:rPr lang="ru-RU" dirty="0"/>
              <a:t> (при приведении типа ссылки)</a:t>
            </a:r>
          </a:p>
          <a:p>
            <a:r>
              <a:rPr lang="ru-RU" dirty="0"/>
              <a:t>Для осуществления проверок времени выполнения используется информация о типах (</a:t>
            </a:r>
            <a:r>
              <a:rPr lang="en-US" dirty="0"/>
              <a:t>RTTI – Run-Time Type Information)</a:t>
            </a:r>
          </a:p>
          <a:p>
            <a:pPr lvl="2"/>
            <a:r>
              <a:rPr lang="en-US" dirty="0"/>
              <a:t>RTTI </a:t>
            </a:r>
            <a:r>
              <a:rPr lang="ru-RU" dirty="0"/>
              <a:t>требует, чтобы в классе имелся хотя бы один виртуальный метод (хотя бы деструктор)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197b217475d3226aebdae81613cffabc9f2799"/>
  <p:tag name="ISPRING_RESOURCE_PATHS_HASH_PRESENTER" val="ba372758fdf4f0c1ea3984f80cf9416459824e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3145</TotalTime>
  <Words>11264</Words>
  <Application>Microsoft Office PowerPoint</Application>
  <PresentationFormat>Экран (4:3)</PresentationFormat>
  <Paragraphs>1713</Paragraphs>
  <Slides>116</Slides>
  <Notes>45</Notes>
  <HiddenSlides>18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116</vt:i4>
      </vt:variant>
    </vt:vector>
  </HeadingPairs>
  <TitlesOfParts>
    <vt:vector size="125" baseType="lpstr">
      <vt:lpstr>Arial</vt:lpstr>
      <vt:lpstr>Calibri</vt:lpstr>
      <vt:lpstr>Consolas</vt:lpstr>
      <vt:lpstr>Constantia</vt:lpstr>
      <vt:lpstr>Courier New</vt:lpstr>
      <vt:lpstr>SFMono-Regular</vt:lpstr>
      <vt:lpstr>Tahoma</vt:lpstr>
      <vt:lpstr>Wingdings 2</vt:lpstr>
      <vt:lpstr>Поток</vt:lpstr>
      <vt:lpstr>Наследование</vt:lpstr>
      <vt:lpstr>Программист</vt:lpstr>
      <vt:lpstr>Рабочий</vt:lpstr>
      <vt:lpstr>Классы Worker и Programmer</vt:lpstr>
      <vt:lpstr>Наследование</vt:lpstr>
      <vt:lpstr>Основные понятия</vt:lpstr>
      <vt:lpstr>Презентация PowerPoint</vt:lpstr>
      <vt:lpstr>Обозначение наследования на диаграммах классов</vt:lpstr>
      <vt:lpstr>Обозначение наследования на диаграммах классов</vt:lpstr>
      <vt:lpstr>Передача параметров конструктору родителя</vt:lpstr>
      <vt:lpstr>Презентация PowerPoint</vt:lpstr>
      <vt:lpstr>Приведение типа вверх по иерархии классов</vt:lpstr>
      <vt:lpstr>Публичное наследование</vt:lpstr>
      <vt:lpstr>Приведение типа вверх по иерархии классов</vt:lpstr>
      <vt:lpstr>Приведение типа вверх по иерархии классов – продолжение</vt:lpstr>
      <vt:lpstr>Работа с наследниками через ссылку или указатель на базовый класс</vt:lpstr>
      <vt:lpstr>Приведение ссылок и указателей вверх по иерархии</vt:lpstr>
      <vt:lpstr>Хранение данных класса-наследника</vt:lpstr>
      <vt:lpstr>Виртуальные методы, полиморфизм</vt:lpstr>
      <vt:lpstr>Виртуальные методы</vt:lpstr>
      <vt:lpstr>Переопределение виртуального метода</vt:lpstr>
      <vt:lpstr>Пример</vt:lpstr>
      <vt:lpstr>Полиморфизм</vt:lpstr>
      <vt:lpstr>Замещение метода родительского класса</vt:lpstr>
      <vt:lpstr>Замещение метода родительского класса</vt:lpstr>
      <vt:lpstr>Спецификатор override</vt:lpstr>
      <vt:lpstr>Итоги</vt:lpstr>
      <vt:lpstr>Защищённые данные и методы класса</vt:lpstr>
      <vt:lpstr>Публичные и приватные данные и методы</vt:lpstr>
      <vt:lpstr>Добавляем уровень удовлетворённости</vt:lpstr>
      <vt:lpstr>Новые требования</vt:lpstr>
      <vt:lpstr>Защищённые члены класса</vt:lpstr>
      <vt:lpstr>Презентация PowerPoint</vt:lpstr>
      <vt:lpstr>Обозначение защищённых полей на диаграммах классов</vt:lpstr>
      <vt:lpstr>Презентация PowerPoint</vt:lpstr>
      <vt:lpstr>Защищённый конструктор</vt:lpstr>
      <vt:lpstr>Защищённый конструктор</vt:lpstr>
      <vt:lpstr>Презентация PowerPoint</vt:lpstr>
      <vt:lpstr>Деструкторы и наследование</vt:lpstr>
      <vt:lpstr>Презентация PowerPoint</vt:lpstr>
      <vt:lpstr>Удаление экземпляра класса наследника, передав в delete указатель на родительский класс?</vt:lpstr>
      <vt:lpstr>Виртуальный деструктор</vt:lpstr>
      <vt:lpstr>Виртуальный деструктор в базовом классе</vt:lpstr>
      <vt:lpstr>Варианты наследования</vt:lpstr>
      <vt:lpstr>Открытое (публичное) наследование</vt:lpstr>
      <vt:lpstr>Публичное (открытое) наследование</vt:lpstr>
      <vt:lpstr>Пример – иерархия в человеческом обществе</vt:lpstr>
      <vt:lpstr>Публичное наследование как наследование интерфейса</vt:lpstr>
      <vt:lpstr>Пример публичного наследования – иерархия фигур</vt:lpstr>
      <vt:lpstr>Пример неправильного использования публичного наследования</vt:lpstr>
      <vt:lpstr>Закрытое (приватное) наследование</vt:lpstr>
      <vt:lpstr>Приватное (закрытое) наследование</vt:lpstr>
      <vt:lpstr>Пример – стек целых чисел</vt:lpstr>
      <vt:lpstr>Композиция – предпочтительная альтернатива приватному наследованию</vt:lpstr>
      <vt:lpstr>Пример</vt:lpstr>
      <vt:lpstr>Защищенное наследование</vt:lpstr>
      <vt:lpstr>Защищенное наследование</vt:lpstr>
      <vt:lpstr>Пример</vt:lpstr>
      <vt:lpstr>Различия между защищенным и закрытым наследованием</vt:lpstr>
      <vt:lpstr>Сравнение типов наследования</vt:lpstr>
      <vt:lpstr>Сравнение типов наследования в C++</vt:lpstr>
      <vt:lpstr>Типы наследования в других языках программирования</vt:lpstr>
      <vt:lpstr>Вызов конструкторов и деструкторов при наследовании</vt:lpstr>
      <vt:lpstr>Порядок вызова конструкторов</vt:lpstr>
      <vt:lpstr>Пример</vt:lpstr>
      <vt:lpstr>Порядок вызова деструкторов</vt:lpstr>
      <vt:lpstr>Пример</vt:lpstr>
      <vt:lpstr>Перегрузка методов в классе-наследнике</vt:lpstr>
      <vt:lpstr>Перегрузка методов в классе наследнике</vt:lpstr>
      <vt:lpstr>Пример</vt:lpstr>
      <vt:lpstr>Виртуальные функции</vt:lpstr>
      <vt:lpstr>Задача – иерархия геометрических фигур</vt:lpstr>
      <vt:lpstr>Презентация PowerPoint</vt:lpstr>
      <vt:lpstr>Так, вроде, все работает:</vt:lpstr>
      <vt:lpstr>А вот так - нет</vt:lpstr>
      <vt:lpstr>В чем же проблема?</vt:lpstr>
      <vt:lpstr>Виртуальные методы</vt:lpstr>
      <vt:lpstr>Презентация PowerPoint</vt:lpstr>
      <vt:lpstr>Теперь заработало как надо</vt:lpstr>
      <vt:lpstr>Особенности реализации виртуальных методов в C++</vt:lpstr>
      <vt:lpstr>Пример</vt:lpstr>
      <vt:lpstr>Виртуальный деструктор</vt:lpstr>
      <vt:lpstr>Проблемы при использовании невиртуального деструктора</vt:lpstr>
      <vt:lpstr>Исправляем проблему, объявив деструктор виртуальным</vt:lpstr>
      <vt:lpstr>Подводим итоги</vt:lpstr>
      <vt:lpstr>Абстрактные классы</vt:lpstr>
      <vt:lpstr>Абстрактные классы</vt:lpstr>
      <vt:lpstr>Презентация PowerPoint</vt:lpstr>
      <vt:lpstr>Интерфейс</vt:lpstr>
      <vt:lpstr>Презентация PowerPoint</vt:lpstr>
      <vt:lpstr>Презентация PowerPoint</vt:lpstr>
      <vt:lpstr>Интерфейс</vt:lpstr>
      <vt:lpstr>Презентация PowerPoint</vt:lpstr>
      <vt:lpstr>Презентация PowerPoint</vt:lpstr>
      <vt:lpstr>Презентация PowerPoint</vt:lpstr>
      <vt:lpstr>Применение интерфейсов</vt:lpstr>
      <vt:lpstr>Приведение типов вверх и вниз по иерархии классов</vt:lpstr>
      <vt:lpstr>Приведение типов в пределах иерархии классов</vt:lpstr>
      <vt:lpstr>Оператор dynamic_cast</vt:lpstr>
      <vt:lpstr>Пример 1 – иерархия животных</vt:lpstr>
      <vt:lpstr>Пример 2 – приведение ссылок</vt:lpstr>
      <vt:lpstr>Не злоупотребляйте использованием dynamic_cast</vt:lpstr>
      <vt:lpstr>Решение без dynamic_cast</vt:lpstr>
      <vt:lpstr>Множественное наследование</vt:lpstr>
      <vt:lpstr>Множественное наследование</vt:lpstr>
      <vt:lpstr>Пример иерархии классов</vt:lpstr>
      <vt:lpstr>Пример</vt:lpstr>
      <vt:lpstr>Проблемы, возникающие при множественном наследовании</vt:lpstr>
      <vt:lpstr>Ромбовидное наследование</vt:lpstr>
      <vt:lpstr>Пример проблемы ромбовидного наследования</vt:lpstr>
      <vt:lpstr>Возможное решение данной проблемы - виртуальное наследование</vt:lpstr>
      <vt:lpstr>Пример использования виртуального наследования</vt:lpstr>
      <vt:lpstr>Ограничения виртуального наследования</vt:lpstr>
      <vt:lpstr>Когда множественное наследование может быть полезным</vt:lpstr>
      <vt:lpstr>Преимущества использования наследования</vt:lpstr>
      <vt:lpstr>Наследование и вопросы проектирования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Alexey Malov</cp:lastModifiedBy>
  <cp:revision>243</cp:revision>
  <dcterms:created xsi:type="dcterms:W3CDTF">2007-04-12T21:07:55Z</dcterms:created>
  <dcterms:modified xsi:type="dcterms:W3CDTF">2022-05-05T15:48:24Z</dcterms:modified>
</cp:coreProperties>
</file>