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0" r:id="rId31"/>
    <p:sldId id="260" r:id="rId32"/>
    <p:sldId id="261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D9C"/>
    <a:srgbClr val="C01C46"/>
    <a:srgbClr val="A9335A"/>
    <a:srgbClr val="D50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9AA2165-BF43-4133-89F7-0FE9D47E15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7" name="Google Shape;27;p9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Fevereiro 2024 / versão 1</a:t>
            </a:r>
            <a:endParaRPr sz="200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 panose="020B0604020202020204"/>
              <a:buNone/>
              <a:defRPr sz="48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3" name="Google Shape;33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2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12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 panose="020B0604020202020204"/>
              <a:buNone/>
            </a:pPr>
            <a:r>
              <a:rPr lang="pt-BR" sz="2400" b="1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jsonformatter.curiousconcept.com/" TargetMode="Externa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developer.mozilla.org/pt-BR/docs/Web/JavaScript/Reference/Global_Objects/JSON" TargetMode="External"/><Relationship Id="rId3" Type="http://schemas.openxmlformats.org/officeDocument/2006/relationships/hyperlink" Target="https://mdn.github.io/dom-examples/web-storage/" TargetMode="External"/><Relationship Id="rId2" Type="http://schemas.openxmlformats.org/officeDocument/2006/relationships/hyperlink" Target="https://developer.mozilla.org/pt-BR/docs/Web/API/Window/sessionStorage" TargetMode="External"/><Relationship Id="rId1" Type="http://schemas.openxmlformats.org/officeDocument/2006/relationships/hyperlink" Target="https://developer.mozilla.org/pt-BR/docs/Web/API/Window/localStorag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6224905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sessionStorage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80" name="Google Shape;380;p103"/>
          <p:cNvSpPr txBox="1"/>
          <p:nvPr/>
        </p:nvSpPr>
        <p:spPr>
          <a:xfrm>
            <a:off x="721995" y="1698625"/>
            <a:ext cx="9950450" cy="298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informação armazenada em sessionStorage (variável global preexistente)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armazenada no navegador até que o usuário feche a aba. 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Só existe dentro da aba atual do navegador. Outra aba com a mesma página terá outro sessionStorage, mas é compartilhado entre iframes na aba (assumindo que tenham a mesma origem).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6882130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sessionStorage: setitem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88" name="Google Shape;388;p104"/>
          <p:cNvSpPr txBox="1"/>
          <p:nvPr/>
        </p:nvSpPr>
        <p:spPr>
          <a:xfrm>
            <a:off x="893445" y="1557020"/>
            <a:ext cx="7069455" cy="55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tratamento é similar ao localStorage:</a:t>
            </a:r>
            <a:endParaRPr lang="pt-BR"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389" name="Google Shape;389;p104"/>
          <p:cNvGraphicFramePr/>
          <p:nvPr/>
        </p:nvGraphicFramePr>
        <p:xfrm>
          <a:off x="983615" y="2493010"/>
          <a:ext cx="7487285" cy="1224915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7487285"/>
              </a:tblGrid>
              <a:tr h="122491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sessionStorage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selecionados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[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sessionStorage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valido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false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sessionStorage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email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info@email.com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rgbClr val="BD93F9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6882130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sessionStorage: getitem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97" name="Google Shape;397;p105"/>
          <p:cNvSpPr txBox="1"/>
          <p:nvPr/>
        </p:nvSpPr>
        <p:spPr>
          <a:xfrm>
            <a:off x="983615" y="1340485"/>
            <a:ext cx="9342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acessar a informação armazenada em sessionStorage utilizando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getItem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As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chaves e valores de Storage são armazenadas em formato de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cadeia de caracteres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(string)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398" name="Google Shape;398;p105"/>
          <p:cNvGraphicFramePr/>
          <p:nvPr>
            <p:custDataLst>
              <p:tags r:id="rId1"/>
            </p:custDataLst>
          </p:nvPr>
        </p:nvGraphicFramePr>
        <p:xfrm>
          <a:off x="1055370" y="2996565"/>
          <a:ext cx="8828405" cy="2305685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8828405"/>
              </a:tblGrid>
              <a:tr h="230568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lista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sessionStorage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selecionados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split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tipo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sessionStorage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valido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true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email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sessionStorage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email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(lista);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["1","2","3"];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(tipo);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//false;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(email);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//info@email.com;</a:t>
                      </a: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6882130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Percorrendo o Storage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04" name="Google Shape;404;p106"/>
          <p:cNvSpPr txBox="1"/>
          <p:nvPr/>
        </p:nvSpPr>
        <p:spPr>
          <a:xfrm>
            <a:off x="839470" y="1557020"/>
            <a:ext cx="8956040" cy="238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possível obter todos os valores armazenados em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localStorage ou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sessionStorage com um loop.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Mas não podemos usar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for...of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porque não são objetos iteráveis, nem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for...in,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porque obtemos outras propriedades do objeto que não são valores armazenados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lang="pt-BR"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6882130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Percorrendo o Storage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12" name="Google Shape;412;p107"/>
          <p:cNvSpPr txBox="1"/>
          <p:nvPr/>
        </p:nvSpPr>
        <p:spPr>
          <a:xfrm>
            <a:off x="1056005" y="1628775"/>
            <a:ext cx="6865620" cy="71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loop a ser usado é o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for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método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key</a:t>
            </a:r>
            <a:r>
              <a:rPr lang="pt-BR" sz="2400">
                <a:solidFill>
                  <a:schemeClr val="dk1"/>
                </a:solidFill>
                <a:highlight>
                  <a:srgbClr val="E0FF00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:</a:t>
            </a:r>
            <a:endParaRPr sz="2400">
              <a:solidFill>
                <a:schemeClr val="dk1"/>
              </a:solidFill>
              <a:highlight>
                <a:srgbClr val="E0FF00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rgbClr val="E0FF00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13" name="Google Shape;413;p107"/>
          <p:cNvGraphicFramePr/>
          <p:nvPr>
            <p:custDataLst>
              <p:tags r:id="rId1"/>
            </p:custDataLst>
          </p:nvPr>
        </p:nvGraphicFramePr>
        <p:xfrm>
          <a:off x="911225" y="2432685"/>
          <a:ext cx="9673590" cy="1992630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9673590"/>
              </a:tblGrid>
              <a:tr h="199263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//Loop para percorrer as chaves armazenadas no objeto localStorage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i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 i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length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 i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++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chave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key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(i);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Chave: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chave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  Valor: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(chave));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lang="pt-BR"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//O método key() é utilizado para recuperar o nome da chave de um item específico armazenado no localStorage de um navegador</a:t>
                      </a:r>
                      <a:endParaRPr lang="pt-BR"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7418705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Eliminar dados do Storage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21" name="Google Shape;421;p108"/>
          <p:cNvSpPr txBox="1"/>
          <p:nvPr/>
        </p:nvSpPr>
        <p:spPr>
          <a:xfrm>
            <a:off x="911860" y="1557020"/>
            <a:ext cx="9646285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eliminar a informação armazenada em sessionStorage ou localStorage usando o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método removeItem ou clear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:</a:t>
            </a:r>
            <a:endParaRPr sz="2400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22" name="Google Shape;422;p108"/>
          <p:cNvGraphicFramePr/>
          <p:nvPr>
            <p:custDataLst>
              <p:tags r:id="rId1"/>
            </p:custDataLst>
          </p:nvPr>
        </p:nvGraphicFramePr>
        <p:xfrm>
          <a:off x="1127125" y="2996565"/>
          <a:ext cx="7307580" cy="2870200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7307580"/>
              </a:tblGrid>
              <a:tr h="28702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boas-vindas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Olá, Dev!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sessionStorage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valido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true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removeItem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boas-vindas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sessionStorage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removeItem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valido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clear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  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//elimina toda a informação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sessionStorage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clear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//elimina toda a informação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6272A4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pSp>
        <p:nvGrpSpPr>
          <p:cNvPr id="436" name="Google Shape;436;p110"/>
          <p:cNvGrpSpPr/>
          <p:nvPr/>
        </p:nvGrpSpPr>
        <p:grpSpPr>
          <a:xfrm>
            <a:off x="1030407" y="613236"/>
            <a:ext cx="401518" cy="401518"/>
            <a:chOff x="974706" y="2467173"/>
            <a:chExt cx="738900" cy="738900"/>
          </a:xfrm>
        </p:grpSpPr>
        <p:sp>
          <p:nvSpPr>
            <p:cNvPr id="437" name="Google Shape;437;p110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8" name="Google Shape;438;p110" title="ícono de actividad en clase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110"/>
          <p:cNvSpPr txBox="1"/>
          <p:nvPr/>
        </p:nvSpPr>
        <p:spPr>
          <a:xfrm>
            <a:off x="983415" y="1196685"/>
            <a:ext cx="4987200" cy="8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praticar</a:t>
            </a:r>
            <a:endParaRPr lang="pt-BR" sz="48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441" name="Google Shape;441;p110"/>
          <p:cNvSpPr txBox="1"/>
          <p:nvPr/>
        </p:nvSpPr>
        <p:spPr>
          <a:xfrm>
            <a:off x="911225" y="2204720"/>
            <a:ext cx="9172575" cy="388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Construa uma lista de compras: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Adicione um campo para o usuário inserir um item e um botão para “Salvar”.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Quando o usuário clicar no botão “Salvar”, armazene o item no localStorage;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Insira um botão “Visualizar” para exibir na tela todos os itens da lista de compras que estão armazenados no localStorage;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Insira também um botão “Limpar” para apagar todos os itens armazenados no localStorage.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442" name="Google Shape;442;p110"/>
          <p:cNvSpPr txBox="1"/>
          <p:nvPr/>
        </p:nvSpPr>
        <p:spPr>
          <a:xfrm>
            <a:off x="1559560" y="525780"/>
            <a:ext cx="30670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ATIVIDADE EM SALA</a:t>
            </a:r>
            <a:endParaRPr lang="pt-BR"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86091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JSON - Armazenar objetos em Storage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67" name="Google Shape;467;p114"/>
          <p:cNvSpPr txBox="1"/>
          <p:nvPr/>
        </p:nvSpPr>
        <p:spPr>
          <a:xfrm>
            <a:off x="911860" y="1700530"/>
            <a:ext cx="8782685" cy="338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quisermos armazenar a informação de um objeto em storage, é preciso considerar que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tanto a chave quanto o valor são armazenados em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strings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Qualquer outro tipo a ser armazenado, como um número ou um objeto, é convertido em </a:t>
            </a:r>
            <a:r>
              <a:rPr lang="pt-BR" sz="24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cadeia de texto automaticamente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</a:t>
            </a:r>
            <a:endParaRPr sz="2400">
              <a:solidFill>
                <a:schemeClr val="dk1"/>
              </a:solidFill>
              <a:highlight>
                <a:srgbClr val="E0FF00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rgbClr val="E0FF00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97648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>
                <a:sym typeface="+mn-ea"/>
              </a:rPr>
              <a:t>JSON</a:t>
            </a:r>
            <a:r>
              <a:rPr lang="pt-BR"/>
              <a:t> - Armazenar objetos em Storage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75" name="Google Shape;475;p115"/>
          <p:cNvSpPr txBox="1"/>
          <p:nvPr/>
        </p:nvSpPr>
        <p:spPr>
          <a:xfrm>
            <a:off x="911860" y="1484630"/>
            <a:ext cx="10421620" cy="19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Então, ao tentar armazenar um objeto sem uma transformação prévia,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armazenamos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[object Object]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a conversão por default de objeto para string. Para armazenar a informação corretamente,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preciso transformar o objeto em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JSON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>
              <a:solidFill>
                <a:schemeClr val="dk1"/>
              </a:solidFill>
              <a:highlight>
                <a:srgbClr val="E0FF00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76" name="Google Shape;476;p115"/>
          <p:cNvGraphicFramePr/>
          <p:nvPr>
            <p:custDataLst>
              <p:tags r:id="rId1"/>
            </p:custDataLst>
          </p:nvPr>
        </p:nvGraphicFramePr>
        <p:xfrm>
          <a:off x="1415415" y="3860800"/>
          <a:ext cx="7108825" cy="1346200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7108825"/>
              </a:tblGrid>
              <a:tr h="13462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 id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produto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Arroz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É armazenado [object Object]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BD93F9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6942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O que é </a:t>
            </a:r>
            <a:r>
              <a:rPr lang="pt-BR">
                <a:sym typeface="+mn-ea"/>
              </a:rPr>
              <a:t>JSON</a:t>
            </a:r>
            <a:r>
              <a:rPr lang="pt-BR"/>
              <a:t>?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82" name="Google Shape;482;p116"/>
          <p:cNvSpPr txBox="1"/>
          <p:nvPr/>
        </p:nvSpPr>
        <p:spPr>
          <a:xfrm>
            <a:off x="840105" y="1704340"/>
            <a:ext cx="10175875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</a:t>
            </a:r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JavaScript Object Notation (JSON)</a:t>
            </a: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é um formato </a:t>
            </a:r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baseado em texto simples</a:t>
            </a: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para representar dados estruturados com a sintaxe de objetos de JavaScript. É comumente utilizado para enviar e armazenar dados em aplicações web.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Mesmo que seja muito parecido (quase similar) à sintaxe do JavaScript, pode ser utilizado independentemente do JavaScript, e muitas áreas da programação possuem a capacidade de ler (converter; parsear) e gerar JSON.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JSON é uma string com um formato específico.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/>
              <a:t>Engenharia de Software</a:t>
            </a:r>
            <a:endParaRPr lang="pt-BR"/>
          </a:p>
        </p:txBody>
      </p:sp>
      <p:sp>
        <p:nvSpPr>
          <p:cNvPr id="58" name="Google Shape;58;p2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Web Development with JS</a:t>
            </a:r>
            <a:endParaRPr lang="pt-BR"/>
          </a:p>
        </p:txBody>
      </p:sp>
      <p:sp>
        <p:nvSpPr>
          <p:cNvPr id="59" name="Google Shape;59;p2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 lang="pt-BR"/>
          </a:p>
        </p:txBody>
      </p:sp>
      <p:sp>
        <p:nvSpPr>
          <p:cNvPr id="60" name="Google Shape;60;p2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6942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Conversões </a:t>
            </a:r>
            <a:r>
              <a:rPr lang="pt-BR">
                <a:sym typeface="+mn-ea"/>
              </a:rPr>
              <a:t>JSON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493" name="Google Shape;493;p118"/>
          <p:cNvSpPr txBox="1"/>
          <p:nvPr/>
        </p:nvSpPr>
        <p:spPr>
          <a:xfrm>
            <a:off x="839470" y="1700530"/>
            <a:ext cx="9733280" cy="403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Quando for necessário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enviar um objeto Javascript ao servidor ou armazená-lo em storage,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será necessário convertê-lo ao formato JSON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(strings) antes de ser enviado.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isso, usamos os seguintes métodos: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stringify: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aceita um objeto JavaScript como parâmetro e retorna a forma de texto JSON equivalente.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parse: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recebe um texto JSON como parâmetro e retorna o objeto JavaScript correspondente.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6942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Stringify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01" name="Google Shape;501;p119"/>
          <p:cNvSpPr txBox="1"/>
          <p:nvPr/>
        </p:nvSpPr>
        <p:spPr>
          <a:xfrm>
            <a:off x="911860" y="1340485"/>
            <a:ext cx="10039350" cy="107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</a:t>
            </a:r>
            <a:r>
              <a:rPr lang="pt-BR" sz="2400" b="1">
                <a:solidFill>
                  <a:srgbClr val="3CEFAB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JSON.stringify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transformar um objeto JavaScript em uma string em formato JSON.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502" name="Google Shape;502;p119"/>
          <p:cNvGraphicFramePr/>
          <p:nvPr>
            <p:custDataLst>
              <p:tags r:id="rId1"/>
            </p:custDataLst>
          </p:nvPr>
        </p:nvGraphicFramePr>
        <p:xfrm>
          <a:off x="1635125" y="3501390"/>
          <a:ext cx="8403590" cy="3175000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8403590"/>
              </a:tblGrid>
              <a:tr h="31750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 id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produto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Arroz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emJSON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stringify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emJSON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{"id":2,"produto":"Arroz"}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typeof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object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typeof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emJSON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  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string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emJSON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É armazenado {"id":2,"produto":"Arroz"}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503" name="Google Shape;503;p1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3615" y="2420620"/>
            <a:ext cx="4241800" cy="92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6942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Parse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11" name="Google Shape;511;p120"/>
          <p:cNvSpPr txBox="1"/>
          <p:nvPr/>
        </p:nvSpPr>
        <p:spPr>
          <a:xfrm>
            <a:off x="911860" y="1484630"/>
            <a:ext cx="9232265" cy="110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JSON.parse</a:t>
            </a:r>
            <a:r>
              <a:rPr lang="pt-BR" sz="2400">
                <a:solidFill>
                  <a:srgbClr val="3CEFAB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transformar uma string em formato JSON em um objeto JavaScript.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512" name="Google Shape;512;p120"/>
          <p:cNvGraphicFramePr/>
          <p:nvPr>
            <p:custDataLst>
              <p:tags r:id="rId1"/>
            </p:custDataLst>
          </p:nvPr>
        </p:nvGraphicFramePr>
        <p:xfrm>
          <a:off x="1055370" y="2784475"/>
          <a:ext cx="9307195" cy="3175000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9307195"/>
              </a:tblGrid>
              <a:tr h="31750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emJSON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{"id":2,"produto":"Arroz"}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parse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emJSON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typeof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emJSON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    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string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typeof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  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object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.produto);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Arroz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produto2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parse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produto1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produto2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  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2  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FF79C6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6942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Armazenar Array de objetos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aphicFrame>
        <p:nvGraphicFramePr>
          <p:cNvPr id="518" name="Google Shape;518;p121"/>
          <p:cNvGraphicFramePr/>
          <p:nvPr>
            <p:custDataLst>
              <p:tags r:id="rId1"/>
            </p:custDataLst>
          </p:nvPr>
        </p:nvGraphicFramePr>
        <p:xfrm>
          <a:off x="313055" y="1580515"/>
          <a:ext cx="10986770" cy="4489450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10986770"/>
              </a:tblGrid>
              <a:tr h="4489450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produtos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[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produto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Arroz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preco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125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},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produto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Macarrão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preco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70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},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produto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Pão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preco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50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},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4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produto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Pudim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preco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100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];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armazenarLocal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000" b="0" i="1" u="none" strike="noStrike" cap="none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chave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b="0" i="1" u="none" strike="noStrike" cap="none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valor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=&gt;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b="0" i="1" u="none" strike="noStrike" cap="none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chave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b="0" i="1" u="none" strike="noStrike" cap="none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valor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)};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//Armazenar produto por produto</a:t>
                      </a:r>
                      <a:endParaRPr sz="20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produtos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armazenarLocal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.id,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stringify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));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ou armazenar array completo</a:t>
                      </a:r>
                      <a:endParaRPr sz="20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armazenarLocal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listaProdutos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stringify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produtos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));</a:t>
                      </a:r>
                      <a:endParaRPr sz="20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6942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Obter Array armazenado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aphicFrame>
        <p:nvGraphicFramePr>
          <p:cNvPr id="524" name="Google Shape;524;p122"/>
          <p:cNvGraphicFramePr/>
          <p:nvPr>
            <p:custDataLst>
              <p:tags r:id="rId1"/>
            </p:custDataLst>
          </p:nvPr>
        </p:nvGraphicFramePr>
        <p:xfrm>
          <a:off x="334645" y="1412240"/>
          <a:ext cx="10969625" cy="5308600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10969625"/>
              </a:tblGrid>
              <a:tr h="5308600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 </a:t>
                      </a:r>
                      <a:r>
                        <a:rPr lang="pt-BR" sz="17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//A classe serve como um molde para criar objetos que representam produtos.</a:t>
                      </a:r>
                      <a:endParaRPr lang="pt-BR" sz="17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constructor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700" b="0" i="1" u="none" strike="noStrike" cap="none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obj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700" b="0" i="1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this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.nome 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i="1" u="none" strike="noStrike" cap="none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obj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.produto.</a:t>
                      </a:r>
                      <a:r>
                        <a:rPr lang="pt-BR" sz="17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toUpperCase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(); </a:t>
                      </a:r>
                      <a:r>
                        <a:rPr lang="pt-BR" sz="17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//Transforma em maiúsculas</a:t>
                      </a:r>
                      <a:endParaRPr lang="pt-BR" sz="17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700" b="0" i="1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this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.preco 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parseFloat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700" b="0" i="1" u="none" strike="noStrike" cap="none">
                          <a:solidFill>
                            <a:srgbClr val="FFB86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obj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.preco); </a:t>
                      </a:r>
                      <a:r>
                        <a:rPr lang="pt-BR" sz="17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//Converte o preço para nº de ponto flutuante</a:t>
                      </a:r>
                      <a:endParaRPr lang="pt-BR" sz="17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17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somaICMS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 {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</a:t>
                      </a:r>
                      <a:r>
                        <a:rPr lang="pt-BR" sz="1700" b="0" i="1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this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.preco 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i="1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this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.preco 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*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1.21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 </a:t>
                      </a:r>
                      <a:r>
                        <a:rPr lang="pt-BR" sz="17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//Calcula o preço com ICMS (21%)</a:t>
                      </a:r>
                      <a:endParaRPr lang="pt-BR" sz="17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}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//Obtemos a lista de produtos armazenados</a:t>
                      </a:r>
                      <a:endParaRPr sz="17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armazenados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7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parse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7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getItem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7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7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listaProdutos</a:t>
                      </a:r>
                      <a:r>
                        <a:rPr lang="pt-BR" sz="17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));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[];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//Iteramos os armazenados com for...of para transformar todos seus objetos no tipo produto.</a:t>
                      </a:r>
                      <a:endParaRPr sz="17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objeto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armazenados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7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push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700" b="1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new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objeto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));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//Agora temos o objeto produtos e podemos usar seus métodos</a:t>
                      </a:r>
                      <a:endParaRPr sz="17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1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7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somaICMS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();</a:t>
                      </a:r>
                      <a:endParaRPr lang="pt-BR" sz="17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//Armazenamos os produtos atualizados no localStorage</a:t>
                      </a:r>
                      <a:endParaRPr lang="pt-BR" sz="1700" b="0" u="none" strike="noStrike" cap="none">
                        <a:solidFill>
                          <a:srgbClr val="6272A4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7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7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"listaProdutos"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JSON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17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stringify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17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produtos</a:t>
                      </a:r>
                      <a:r>
                        <a:rPr lang="pt-BR" sz="17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));</a:t>
                      </a:r>
                      <a:endParaRPr lang="pt-BR" sz="1700" b="0" u="none" strike="noStrike" cap="none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6942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Recuperar dados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30" name="Google Shape;530;p123"/>
          <p:cNvSpPr txBox="1"/>
          <p:nvPr/>
        </p:nvSpPr>
        <p:spPr>
          <a:xfrm>
            <a:off x="911860" y="1700530"/>
            <a:ext cx="9128760" cy="351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Em muitas situações, usamos o Storage para recuperar dados relacionados à última navegação do usuário. Por exemplo, sua última sessão de login ou o último estado de seu carrinho de compras.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isso, temos que inicializar as variáveis do app consultando o Storage assim que for iniciado.</a:t>
            </a:r>
            <a:endParaRPr lang="pt-BR"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6942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Recuperar estados prévios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aphicFrame>
        <p:nvGraphicFramePr>
          <p:cNvPr id="536" name="Google Shape;536;p124"/>
          <p:cNvGraphicFramePr/>
          <p:nvPr>
            <p:custDataLst>
              <p:tags r:id="rId1"/>
            </p:custDataLst>
          </p:nvPr>
        </p:nvGraphicFramePr>
        <p:xfrm>
          <a:off x="839470" y="1556385"/>
          <a:ext cx="10083165" cy="3856355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10083165"/>
              </a:tblGrid>
              <a:tr h="385635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usuario;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usuarioEmLS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usuario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Se havia algo armazenado, o recuperamos. 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//Se não, pedimos que seja inserido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if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(usuarioEmLS)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usuario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usuarioEmLS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(usuario)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else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{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usuario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8BE9FD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prompt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Insira seu nome de usuário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usuario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usuario);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lang="pt-BR"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grpSp>
        <p:nvGrpSpPr>
          <p:cNvPr id="436" name="Google Shape;436;p110"/>
          <p:cNvGrpSpPr/>
          <p:nvPr/>
        </p:nvGrpSpPr>
        <p:grpSpPr>
          <a:xfrm>
            <a:off x="1030407" y="613236"/>
            <a:ext cx="401518" cy="401518"/>
            <a:chOff x="974706" y="2467173"/>
            <a:chExt cx="738900" cy="738900"/>
          </a:xfrm>
        </p:grpSpPr>
        <p:sp>
          <p:nvSpPr>
            <p:cNvPr id="437" name="Google Shape;437;p110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8" name="Google Shape;438;p110" title="ícono de actividad en clase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110"/>
          <p:cNvSpPr txBox="1"/>
          <p:nvPr/>
        </p:nvSpPr>
        <p:spPr>
          <a:xfrm>
            <a:off x="983415" y="1196685"/>
            <a:ext cx="4987200" cy="8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praticar</a:t>
            </a:r>
            <a:endParaRPr lang="pt-BR" sz="48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442" name="Google Shape;442;p110"/>
          <p:cNvSpPr txBox="1"/>
          <p:nvPr/>
        </p:nvSpPr>
        <p:spPr>
          <a:xfrm>
            <a:off x="1559560" y="525780"/>
            <a:ext cx="30670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ATIVIDADE EM SALA</a:t>
            </a:r>
            <a:endParaRPr lang="pt-BR"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555" name="Google Shape;555;p126"/>
          <p:cNvSpPr txBox="1"/>
          <p:nvPr/>
        </p:nvSpPr>
        <p:spPr>
          <a:xfrm>
            <a:off x="911860" y="2204720"/>
            <a:ext cx="9495155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Simule o armazenamento e recuperação de produtos de um carrinho de compras de uma loja online no localStorage: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Use um array para armazenar os produtos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cada produto informe: id, nome, valor, quantidade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Ao inicializar sua aplicação verifique se há produtos no carrinho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Caso já existam produtos no carrinho, exiba esses produtos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Caso não existam, exiba a mensagem “O carrinho está vazio!”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9369425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Json: Outros pontos a considerar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75" name="Google Shape;575;p128"/>
          <p:cNvSpPr txBox="1"/>
          <p:nvPr/>
        </p:nvSpPr>
        <p:spPr>
          <a:xfrm>
            <a:off x="695960" y="1628775"/>
            <a:ext cx="4699635" cy="357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dados em formato JSON podem ser armazenados em arquivos externos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.json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Exemplo: dados.json</a:t>
            </a:r>
            <a:endParaRPr lang="pt-BR"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JSON é apenas um formato de dados -  contém apenas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propriedades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não métodos.</a:t>
            </a:r>
            <a:endParaRPr lang="pt-BR"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576" name="Google Shape;576;p128"/>
          <p:cNvSpPr txBox="1"/>
          <p:nvPr/>
        </p:nvSpPr>
        <p:spPr>
          <a:xfrm>
            <a:off x="5638165" y="1341755"/>
            <a:ext cx="6281420" cy="461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Uma vírgula ou dois pontos mal posicionados podem produzir um arquivo JSON que não funcione. É preciso ter cuidado ao validar qualquer dado que se queira utilizar. </a:t>
            </a:r>
            <a:r>
              <a:rPr lang="pt-BR" sz="2400" u="sng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https://jsonformatter.curiousconcept.com/</a:t>
            </a:r>
            <a:endParaRPr lang="pt-BR" sz="2400" u="sng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  <a:hlinkClick r:id="rId1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endParaRPr sz="2400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diferença do código JavaScript é que as propriedades do objeto não precisam estar entre aspas, em JSON, somente as cadeias entre aspas podem ser utilizadas como propriedades.</a:t>
            </a:r>
            <a:endParaRPr lang="pt-BR"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Referências:</a:t>
            </a:r>
            <a:endParaRPr lang="pt-BR"/>
          </a:p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09" name="Google Shape;709;p116"/>
          <p:cNvSpPr txBox="1"/>
          <p:nvPr/>
        </p:nvSpPr>
        <p:spPr>
          <a:xfrm>
            <a:off x="612775" y="1670050"/>
            <a:ext cx="9199245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LocalStorage</a:t>
            </a:r>
            <a:r>
              <a:rPr lang="pt-BR" sz="2800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|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Developer Mozilla</a:t>
            </a:r>
            <a:endParaRPr sz="28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SessionStorage</a:t>
            </a: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2"/>
              </a:rPr>
              <a:t> </a:t>
            </a:r>
            <a:r>
              <a:rPr lang="pt-BR" sz="2800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Developer Mozilla</a:t>
            </a:r>
            <a:endParaRPr sz="2800" b="1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3"/>
              </a:rPr>
              <a:t>Exemplo de uso do Storage</a:t>
            </a:r>
            <a:r>
              <a:rPr lang="pt-BR" sz="2800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800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Github</a:t>
            </a:r>
            <a:endParaRPr sz="2800" b="1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4"/>
              </a:rPr>
              <a:t>Json</a:t>
            </a: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800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Developer Mozilla</a:t>
            </a:r>
            <a:endParaRPr lang="pt-BR" sz="2800" b="1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38200" y="1046480"/>
            <a:ext cx="10515600" cy="536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Arial" panose="020B0604020202020204"/>
              <a:buNone/>
            </a:pPr>
            <a:r>
              <a:rPr lang="pt-BR" sz="4400"/>
              <a:t>Storage e Json</a:t>
            </a:r>
            <a:endParaRPr lang="pt-BR" sz="4400"/>
          </a:p>
        </p:txBody>
      </p:sp>
      <p:sp>
        <p:nvSpPr>
          <p:cNvPr id="66" name="Google Shape;66;p3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Copyright © 2024</a:t>
            </a:r>
            <a:b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/>
              <a:t>Prof. Lucas Silva</a:t>
            </a:r>
            <a:endParaRPr lang="pt-BR"/>
          </a:p>
        </p:txBody>
      </p:sp>
      <p:sp>
        <p:nvSpPr>
          <p:cNvPr id="86" name="Google Shape;86;p6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97"/>
          <p:cNvPicPr preferRelativeResize="0"/>
          <p:nvPr/>
        </p:nvPicPr>
        <p:blipFill rotWithShape="1">
          <a:blip r:embed="rId1"/>
          <a:srcRect l="4561"/>
          <a:stretch>
            <a:fillRect/>
          </a:stretch>
        </p:blipFill>
        <p:spPr>
          <a:xfrm>
            <a:off x="6650355" y="0"/>
            <a:ext cx="55613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737860" cy="133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Storage ou armazenamento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30" name="Google Shape;330;p97"/>
          <p:cNvSpPr txBox="1"/>
          <p:nvPr/>
        </p:nvSpPr>
        <p:spPr>
          <a:xfrm>
            <a:off x="786130" y="1844675"/>
            <a:ext cx="5838190" cy="413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objeto </a:t>
            </a:r>
            <a:r>
              <a:rPr lang="pt-BR" sz="24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Storage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(API de armazenamento web) permite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armazenar dados de forma local no navegador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sem a necessidade de realizar nenhuma conexão com um servidor.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Dessa forma, cada cliente (client-side) pode </a:t>
            </a:r>
            <a:r>
              <a:rPr lang="pt-BR" sz="24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preservar informações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da aplicação.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navegador nos oferece dois tipos de storage: </a:t>
            </a:r>
            <a:r>
              <a:rPr lang="pt-BR" sz="2400">
                <a:solidFill>
                  <a:schemeClr val="dk1"/>
                </a:solidFill>
                <a:highlight>
                  <a:srgbClr val="E0FF00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ocalStorage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e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sessionStorage.</a:t>
            </a:r>
            <a:endParaRPr lang="pt-BR" sz="2400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737860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Storage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38" name="Google Shape;338;p98"/>
          <p:cNvSpPr txBox="1"/>
          <p:nvPr/>
        </p:nvSpPr>
        <p:spPr>
          <a:xfrm>
            <a:off x="1128395" y="1269365"/>
            <a:ext cx="9657080" cy="120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ver o Storage no navegador através da aba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Application ou Aplicativo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: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pSp>
        <p:nvGrpSpPr>
          <p:cNvPr id="339" name="Google Shape;339;p98"/>
          <p:cNvGrpSpPr/>
          <p:nvPr/>
        </p:nvGrpSpPr>
        <p:grpSpPr>
          <a:xfrm>
            <a:off x="1487805" y="2564765"/>
            <a:ext cx="9414510" cy="4193540"/>
            <a:chOff x="2022883" y="2077252"/>
            <a:chExt cx="5098223" cy="2377646"/>
          </a:xfrm>
        </p:grpSpPr>
        <p:pic>
          <p:nvPicPr>
            <p:cNvPr id="340" name="Google Shape;340;p9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2022884" y="2077252"/>
              <a:ext cx="5098222" cy="2377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98"/>
            <p:cNvSpPr/>
            <p:nvPr/>
          </p:nvSpPr>
          <p:spPr>
            <a:xfrm>
              <a:off x="4696691" y="2077252"/>
              <a:ext cx="665100" cy="2295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98"/>
            <p:cNvSpPr/>
            <p:nvPr/>
          </p:nvSpPr>
          <p:spPr>
            <a:xfrm>
              <a:off x="2022883" y="3213324"/>
              <a:ext cx="1648500" cy="9360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737860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Chave - valor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50" name="Google Shape;350;p99"/>
          <p:cNvSpPr txBox="1"/>
          <p:nvPr/>
        </p:nvSpPr>
        <p:spPr>
          <a:xfrm>
            <a:off x="839470" y="1772920"/>
            <a:ext cx="7465060" cy="37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informação armazenada no Storage é armazenada na forma de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chave-valor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Similar ao tratamento de objetos,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definimos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chaves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storage, nas quais armazenamos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valores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lang="pt-BR" sz="2400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5737860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localStorage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56" name="Google Shape;356;p100"/>
          <p:cNvSpPr txBox="1"/>
          <p:nvPr/>
        </p:nvSpPr>
        <p:spPr>
          <a:xfrm>
            <a:off x="839470" y="1698625"/>
            <a:ext cx="8550275" cy="31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dados armazenados em localStorage (variável global preexistente)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são armazenados no navegador indefinidamente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(ou até que se exclua os dados de navegação do browser):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informação persiste após reiniciar o navegador ou até mesmo o sistema operacional.</a:t>
            </a:r>
            <a:endParaRPr sz="2400" b="1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6224905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localStorage: setitem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64" name="Google Shape;364;p101"/>
          <p:cNvSpPr txBox="1"/>
          <p:nvPr/>
        </p:nvSpPr>
        <p:spPr>
          <a:xfrm>
            <a:off x="1056005" y="1557020"/>
            <a:ext cx="7752080" cy="83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armazenar uma informação, é utilizado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setItem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:</a:t>
            </a:r>
            <a:endParaRPr lang="pt-BR"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365" name="Google Shape;365;p101"/>
          <p:cNvGraphicFramePr/>
          <p:nvPr>
            <p:custDataLst>
              <p:tags r:id="rId1"/>
            </p:custDataLst>
          </p:nvPr>
        </p:nvGraphicFramePr>
        <p:xfrm>
          <a:off x="1127125" y="2636520"/>
          <a:ext cx="7277100" cy="1062990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7277100"/>
              </a:tblGrid>
              <a:tr h="1062990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boas-vindas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Olá, Dev!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valido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true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setItem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numero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20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/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9470" y="476885"/>
            <a:ext cx="6224905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localStorage: getitem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373" name="Google Shape;373;p102"/>
          <p:cNvSpPr txBox="1"/>
          <p:nvPr/>
        </p:nvSpPr>
        <p:spPr>
          <a:xfrm>
            <a:off x="839470" y="1484630"/>
            <a:ext cx="10057130" cy="155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acessar a informação armazenada em localStorage utilizando </a:t>
            </a:r>
            <a:r>
              <a:rPr lang="pt-BR" sz="2400" b="1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getItem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As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chaves e valores de Storage são armazenadas em formato de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cadeia de caracteres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(string)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374" name="Google Shape;374;p102"/>
          <p:cNvGraphicFramePr/>
          <p:nvPr/>
        </p:nvGraphicFramePr>
        <p:xfrm>
          <a:off x="911225" y="3223895"/>
          <a:ext cx="9119235" cy="2260600"/>
        </p:xfrm>
        <a:graphic>
          <a:graphicData uri="http://schemas.openxmlformats.org/drawingml/2006/table">
            <a:tbl>
              <a:tblPr>
                <a:noFill/>
                <a:tableStyleId>{D9AA2165-BF43-4133-89F7-0FE9D47E15E5}</a:tableStyleId>
              </a:tblPr>
              <a:tblGrid>
                <a:gridCol w="9119235"/>
              </a:tblGrid>
              <a:tr h="67562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mensagem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boas-vindas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tipo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valido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numero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localStorage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getItem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numero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b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(mensagem);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'Olá, Dev!'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(tipo);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'true'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(numero);   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'20'</a:t>
                      </a:r>
                      <a:endParaRPr sz="2000">
                        <a:solidFill>
                          <a:srgbClr val="BD93F9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73*83"/>
  <p:tag name="TABLE_ENDDRAG_RECT" val="168*235*573*83"/>
</p:tagLst>
</file>

<file path=ppt/tags/tag10.xml><?xml version="1.0" encoding="utf-8"?>
<p:tagLst xmlns:p="http://schemas.openxmlformats.org/presentationml/2006/main">
  <p:tag name="TABLE_ENDDRAG_ORIGIN_RECT" val="793*303"/>
  <p:tag name="TABLE_ENDDRAG_RECT" val="71*122*793*303"/>
</p:tagLst>
</file>

<file path=ppt/tags/tag2.xml><?xml version="1.0" encoding="utf-8"?>
<p:tagLst xmlns:p="http://schemas.openxmlformats.org/presentationml/2006/main">
  <p:tag name="TABLE_ENDDRAG_ORIGIN_RECT" val="695*181"/>
  <p:tag name="TABLE_ENDDRAG_RECT" val="83*247*695*181"/>
</p:tagLst>
</file>

<file path=ppt/tags/tag3.xml><?xml version="1.0" encoding="utf-8"?>
<p:tagLst xmlns:p="http://schemas.openxmlformats.org/presentationml/2006/main">
  <p:tag name="TABLE_ENDDRAG_ORIGIN_RECT" val="761*153"/>
  <p:tag name="TABLE_ENDDRAG_RECT" val="37*223*761*153"/>
</p:tagLst>
</file>

<file path=ppt/tags/tag4.xml><?xml version="1.0" encoding="utf-8"?>
<p:tagLst xmlns:p="http://schemas.openxmlformats.org/presentationml/2006/main">
  <p:tag name="TABLE_ENDDRAG_ORIGIN_RECT" val="575*223"/>
  <p:tag name="TABLE_ENDDRAG_RECT" val="359*122*575*223"/>
</p:tagLst>
</file>

<file path=ppt/tags/tag5.xml><?xml version="1.0" encoding="utf-8"?>
<p:tagLst xmlns:p="http://schemas.openxmlformats.org/presentationml/2006/main">
  <p:tag name="TABLE_ENDDRAG_ORIGIN_RECT" val="559*100"/>
  <p:tag name="TABLE_ENDDRAG_RECT" val="111*281*559*100"/>
</p:tagLst>
</file>

<file path=ppt/tags/tag6.xml><?xml version="1.0" encoding="utf-8"?>
<p:tagLst xmlns:p="http://schemas.openxmlformats.org/presentationml/2006/main">
  <p:tag name="TABLE_ENDDRAG_ORIGIN_RECT" val="661*232"/>
  <p:tag name="TABLE_ENDDRAG_RECT" val="163*247*661*232"/>
</p:tagLst>
</file>

<file path=ppt/tags/tag7.xml><?xml version="1.0" encoding="utf-8"?>
<p:tagLst xmlns:p="http://schemas.openxmlformats.org/presentationml/2006/main">
  <p:tag name="TABLE_ENDDRAG_ORIGIN_RECT" val="732*234"/>
  <p:tag name="TABLE_ENDDRAG_RECT" val="145*196*732*234"/>
</p:tagLst>
</file>

<file path=ppt/tags/tag8.xml><?xml version="1.0" encoding="utf-8"?>
<p:tagLst xmlns:p="http://schemas.openxmlformats.org/presentationml/2006/main">
  <p:tag name="TABLE_ENDDRAG_ORIGIN_RECT" val="865*353"/>
  <p:tag name="TABLE_ENDDRAG_RECT" val="13*124*865*353"/>
</p:tagLst>
</file>

<file path=ppt/tags/tag9.xml><?xml version="1.0" encoding="utf-8"?>
<p:tagLst xmlns:p="http://schemas.openxmlformats.org/presentationml/2006/main">
  <p:tag name="TABLE_ENDDRAG_ORIGIN_RECT" val="863*414"/>
  <p:tag name="TABLE_ENDDRAG_RECT" val="15*105*863*414"/>
</p:tagLst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9667</Words>
  <Application>WPS Presentation</Application>
  <PresentationFormat/>
  <Paragraphs>339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Arial</vt:lpstr>
      <vt:lpstr>Calibri</vt:lpstr>
      <vt:lpstr>DM Sans</vt:lpstr>
      <vt:lpstr>Segoe Print</vt:lpstr>
      <vt:lpstr>Consolas</vt:lpstr>
      <vt:lpstr>Microsoft YaHei</vt:lpstr>
      <vt:lpstr>Arial Unicode MS</vt:lpstr>
      <vt:lpstr>Didact Gothic</vt:lpstr>
      <vt:lpstr>Personalizar design</vt:lpstr>
      <vt:lpstr>PowerPoint 演示文稿</vt:lpstr>
      <vt:lpstr>Engenharia de Software</vt:lpstr>
      <vt:lpstr>Storage e Json</vt:lpstr>
      <vt:lpstr>Storage ou armazenamento</vt:lpstr>
      <vt:lpstr>Storage</vt:lpstr>
      <vt:lpstr>Chave - valor</vt:lpstr>
      <vt:lpstr>localStorage</vt:lpstr>
      <vt:lpstr>localStorage: setitem</vt:lpstr>
      <vt:lpstr>localStorage: getitem</vt:lpstr>
      <vt:lpstr>sessionStorage</vt:lpstr>
      <vt:lpstr>sessionStorage: setitem</vt:lpstr>
      <vt:lpstr>sessionStorage: getitem</vt:lpstr>
      <vt:lpstr>Percorrendo o Storage</vt:lpstr>
      <vt:lpstr>Percorrendo o Storage</vt:lpstr>
      <vt:lpstr>Eliminar dados do Storage</vt:lpstr>
      <vt:lpstr>PowerPoint 演示文稿</vt:lpstr>
      <vt:lpstr>Json - Armazenar objetos em Storage</vt:lpstr>
      <vt:lpstr>Json - Armazenar objetos em Storage</vt:lpstr>
      <vt:lpstr>O que é Json?</vt:lpstr>
      <vt:lpstr>Conversões Json</vt:lpstr>
      <vt:lpstr>Stringify</vt:lpstr>
      <vt:lpstr>Parse</vt:lpstr>
      <vt:lpstr>Armazenar Array de objetos</vt:lpstr>
      <vt:lpstr>Obter Array armazenado</vt:lpstr>
      <vt:lpstr>Recuperar dados</vt:lpstr>
      <vt:lpstr>Recuperar estados prévios</vt:lpstr>
      <vt:lpstr>PowerPoint 演示文稿</vt:lpstr>
      <vt:lpstr>Json: Outros pontos a considerar</vt:lpstr>
      <vt:lpstr>Referências:</vt:lpstr>
      <vt:lpstr>Copyright © 2024 Prof. Lucas Silva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Fernando Oberleitner Lima</dc:creator>
  <cp:lastModifiedBy>Sequencial</cp:lastModifiedBy>
  <cp:revision>13</cp:revision>
  <dcterms:created xsi:type="dcterms:W3CDTF">2024-05-06T00:37:00Z</dcterms:created>
  <dcterms:modified xsi:type="dcterms:W3CDTF">2024-08-12T20:10:52Z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1046-12.2.0.17545</vt:lpwstr>
  </property>
</Properties>
</file>