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7559675" cy="100441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3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CECEC"/>
    <a:srgbClr val="154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25"/>
    <p:restoredTop sz="96327"/>
  </p:normalViewPr>
  <p:slideViewPr>
    <p:cSldViewPr snapToGrid="0">
      <p:cViewPr>
        <p:scale>
          <a:sx n="190" d="100"/>
          <a:sy n="190" d="100"/>
        </p:scale>
        <p:origin x="600" y="144"/>
      </p:cViewPr>
      <p:guideLst>
        <p:guide orient="horz" pos="3163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3DC9C-6C7E-4108-8A94-D45D930B5FF7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266950" y="1143000"/>
            <a:ext cx="232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63A46-9B12-4D47-B190-190D01BAB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87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63A46-9B12-4D47-B190-190D01BABDC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92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63A46-9B12-4D47-B190-190D01BABDC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51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4960" y="1643794"/>
            <a:ext cx="5669756" cy="3496839"/>
          </a:xfrm>
        </p:spPr>
        <p:txBody>
          <a:bodyPr anchor="b"/>
          <a:lstStyle>
            <a:lvl1pPr algn="ctr">
              <a:defRPr sz="878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4960" y="5275485"/>
            <a:ext cx="5669756" cy="2425002"/>
          </a:xfrm>
        </p:spPr>
        <p:txBody>
          <a:bodyPr/>
          <a:lstStyle>
            <a:lvl1pPr marL="0" indent="0" algn="ctr">
              <a:buNone/>
              <a:defRPr sz="3515"/>
            </a:lvl1pPr>
            <a:lvl2pPr marL="669615" indent="0" algn="ctr">
              <a:buNone/>
              <a:defRPr sz="2929"/>
            </a:lvl2pPr>
            <a:lvl3pPr marL="1339230" indent="0" algn="ctr">
              <a:buNone/>
              <a:defRPr sz="2636"/>
            </a:lvl3pPr>
            <a:lvl4pPr marL="2008845" indent="0" algn="ctr">
              <a:buNone/>
              <a:defRPr sz="2343"/>
            </a:lvl4pPr>
            <a:lvl5pPr marL="2678460" indent="0" algn="ctr">
              <a:buNone/>
              <a:defRPr sz="2343"/>
            </a:lvl5pPr>
            <a:lvl6pPr marL="3348076" indent="0" algn="ctr">
              <a:buNone/>
              <a:defRPr sz="2343"/>
            </a:lvl6pPr>
            <a:lvl7pPr marL="4017691" indent="0" algn="ctr">
              <a:buNone/>
              <a:defRPr sz="2343"/>
            </a:lvl7pPr>
            <a:lvl8pPr marL="4687306" indent="0" algn="ctr">
              <a:buNone/>
              <a:defRPr sz="2343"/>
            </a:lvl8pPr>
            <a:lvl9pPr marL="5356921" indent="0" algn="ctr">
              <a:buNone/>
              <a:defRPr sz="2343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100-A5A9-444E-86B6-91DED64E22D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BBF2-47C7-4572-9D0F-AB396956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51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100-A5A9-444E-86B6-91DED64E22D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BBF2-47C7-4572-9D0F-AB396956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79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3354606" y="783535"/>
            <a:ext cx="1010910" cy="1246679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1877" y="783535"/>
            <a:ext cx="2938233" cy="124667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100-A5A9-444E-86B6-91DED64E22D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BBF2-47C7-4572-9D0F-AB396956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54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100-A5A9-444E-86B6-91DED64E22D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BBF2-47C7-4572-9D0F-AB396956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790" y="2504055"/>
            <a:ext cx="6520220" cy="4178071"/>
          </a:xfrm>
        </p:spPr>
        <p:txBody>
          <a:bodyPr anchor="b"/>
          <a:lstStyle>
            <a:lvl1pPr>
              <a:defRPr sz="878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790" y="6721652"/>
            <a:ext cx="6520220" cy="2197149"/>
          </a:xfrm>
        </p:spPr>
        <p:txBody>
          <a:bodyPr/>
          <a:lstStyle>
            <a:lvl1pPr marL="0" indent="0">
              <a:buNone/>
              <a:defRPr sz="3515">
                <a:solidFill>
                  <a:schemeClr val="tx1">
                    <a:tint val="75000"/>
                  </a:schemeClr>
                </a:solidFill>
              </a:defRPr>
            </a:lvl1pPr>
            <a:lvl2pPr marL="669615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2pPr>
            <a:lvl3pPr marL="1339230" indent="0">
              <a:buNone/>
              <a:defRPr sz="2636">
                <a:solidFill>
                  <a:schemeClr val="tx1">
                    <a:tint val="75000"/>
                  </a:schemeClr>
                </a:solidFill>
              </a:defRPr>
            </a:lvl3pPr>
            <a:lvl4pPr marL="2008845" indent="0">
              <a:buNone/>
              <a:defRPr sz="2343">
                <a:solidFill>
                  <a:schemeClr val="tx1">
                    <a:tint val="75000"/>
                  </a:schemeClr>
                </a:solidFill>
              </a:defRPr>
            </a:lvl4pPr>
            <a:lvl5pPr marL="2678460" indent="0">
              <a:buNone/>
              <a:defRPr sz="2343">
                <a:solidFill>
                  <a:schemeClr val="tx1">
                    <a:tint val="75000"/>
                  </a:schemeClr>
                </a:solidFill>
              </a:defRPr>
            </a:lvl5pPr>
            <a:lvl6pPr marL="3348076" indent="0">
              <a:buNone/>
              <a:defRPr sz="2343">
                <a:solidFill>
                  <a:schemeClr val="tx1">
                    <a:tint val="75000"/>
                  </a:schemeClr>
                </a:solidFill>
              </a:defRPr>
            </a:lvl6pPr>
            <a:lvl7pPr marL="4017691" indent="0">
              <a:buNone/>
              <a:defRPr sz="2343">
                <a:solidFill>
                  <a:schemeClr val="tx1">
                    <a:tint val="75000"/>
                  </a:schemeClr>
                </a:solidFill>
              </a:defRPr>
            </a:lvl7pPr>
            <a:lvl8pPr marL="4687306" indent="0">
              <a:buNone/>
              <a:defRPr sz="2343">
                <a:solidFill>
                  <a:schemeClr val="tx1">
                    <a:tint val="75000"/>
                  </a:schemeClr>
                </a:solidFill>
              </a:defRPr>
            </a:lvl8pPr>
            <a:lvl9pPr marL="5356921" indent="0">
              <a:buNone/>
              <a:defRPr sz="23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100-A5A9-444E-86B6-91DED64E22D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BBF2-47C7-4572-9D0F-AB396956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5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1878" y="3915345"/>
            <a:ext cx="1974571" cy="93349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390945" y="3915345"/>
            <a:ext cx="1974571" cy="93349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100-A5A9-444E-86B6-91DED64E22D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BBF2-47C7-4572-9D0F-AB396956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36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12" y="534757"/>
            <a:ext cx="6520220" cy="194139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0712" y="2462203"/>
            <a:ext cx="3198097" cy="1206688"/>
          </a:xfrm>
        </p:spPr>
        <p:txBody>
          <a:bodyPr anchor="b"/>
          <a:lstStyle>
            <a:lvl1pPr marL="0" indent="0">
              <a:buNone/>
              <a:defRPr sz="3515" b="1"/>
            </a:lvl1pPr>
            <a:lvl2pPr marL="669615" indent="0">
              <a:buNone/>
              <a:defRPr sz="2929" b="1"/>
            </a:lvl2pPr>
            <a:lvl3pPr marL="1339230" indent="0">
              <a:buNone/>
              <a:defRPr sz="2636" b="1"/>
            </a:lvl3pPr>
            <a:lvl4pPr marL="2008845" indent="0">
              <a:buNone/>
              <a:defRPr sz="2343" b="1"/>
            </a:lvl4pPr>
            <a:lvl5pPr marL="2678460" indent="0">
              <a:buNone/>
              <a:defRPr sz="2343" b="1"/>
            </a:lvl5pPr>
            <a:lvl6pPr marL="3348076" indent="0">
              <a:buNone/>
              <a:defRPr sz="2343" b="1"/>
            </a:lvl6pPr>
            <a:lvl7pPr marL="4017691" indent="0">
              <a:buNone/>
              <a:defRPr sz="2343" b="1"/>
            </a:lvl7pPr>
            <a:lvl8pPr marL="4687306" indent="0">
              <a:buNone/>
              <a:defRPr sz="2343" b="1"/>
            </a:lvl8pPr>
            <a:lvl9pPr marL="5356921" indent="0">
              <a:buNone/>
              <a:defRPr sz="234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0712" y="3668891"/>
            <a:ext cx="3198097" cy="53963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27085" y="2462203"/>
            <a:ext cx="3213847" cy="1206688"/>
          </a:xfrm>
        </p:spPr>
        <p:txBody>
          <a:bodyPr anchor="b"/>
          <a:lstStyle>
            <a:lvl1pPr marL="0" indent="0">
              <a:buNone/>
              <a:defRPr sz="3515" b="1"/>
            </a:lvl1pPr>
            <a:lvl2pPr marL="669615" indent="0">
              <a:buNone/>
              <a:defRPr sz="2929" b="1"/>
            </a:lvl2pPr>
            <a:lvl3pPr marL="1339230" indent="0">
              <a:buNone/>
              <a:defRPr sz="2636" b="1"/>
            </a:lvl3pPr>
            <a:lvl4pPr marL="2008845" indent="0">
              <a:buNone/>
              <a:defRPr sz="2343" b="1"/>
            </a:lvl4pPr>
            <a:lvl5pPr marL="2678460" indent="0">
              <a:buNone/>
              <a:defRPr sz="2343" b="1"/>
            </a:lvl5pPr>
            <a:lvl6pPr marL="3348076" indent="0">
              <a:buNone/>
              <a:defRPr sz="2343" b="1"/>
            </a:lvl6pPr>
            <a:lvl7pPr marL="4017691" indent="0">
              <a:buNone/>
              <a:defRPr sz="2343" b="1"/>
            </a:lvl7pPr>
            <a:lvl8pPr marL="4687306" indent="0">
              <a:buNone/>
              <a:defRPr sz="2343" b="1"/>
            </a:lvl8pPr>
            <a:lvl9pPr marL="5356921" indent="0">
              <a:buNone/>
              <a:defRPr sz="234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827085" y="3668891"/>
            <a:ext cx="3213847" cy="53963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100-A5A9-444E-86B6-91DED64E22D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BBF2-47C7-4572-9D0F-AB396956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3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100-A5A9-444E-86B6-91DED64E22D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BBF2-47C7-4572-9D0F-AB396956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95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100-A5A9-444E-86B6-91DED64E22D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BBF2-47C7-4572-9D0F-AB396956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32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12" y="669608"/>
            <a:ext cx="2438192" cy="2343626"/>
          </a:xfrm>
        </p:spPr>
        <p:txBody>
          <a:bodyPr anchor="b"/>
          <a:lstStyle>
            <a:lvl1pPr>
              <a:defRPr sz="468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13847" y="1446167"/>
            <a:ext cx="3827085" cy="7137830"/>
          </a:xfrm>
        </p:spPr>
        <p:txBody>
          <a:bodyPr/>
          <a:lstStyle>
            <a:lvl1pPr>
              <a:defRPr sz="4687"/>
            </a:lvl1pPr>
            <a:lvl2pPr>
              <a:defRPr sz="4101"/>
            </a:lvl2pPr>
            <a:lvl3pPr>
              <a:defRPr sz="3515"/>
            </a:lvl3pPr>
            <a:lvl4pPr>
              <a:defRPr sz="2929"/>
            </a:lvl4pPr>
            <a:lvl5pPr>
              <a:defRPr sz="2929"/>
            </a:lvl5pPr>
            <a:lvl6pPr>
              <a:defRPr sz="2929"/>
            </a:lvl6pPr>
            <a:lvl7pPr>
              <a:defRPr sz="2929"/>
            </a:lvl7pPr>
            <a:lvl8pPr>
              <a:defRPr sz="2929"/>
            </a:lvl8pPr>
            <a:lvl9pPr>
              <a:defRPr sz="292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20712" y="3013234"/>
            <a:ext cx="2438192" cy="5582389"/>
          </a:xfrm>
        </p:spPr>
        <p:txBody>
          <a:bodyPr/>
          <a:lstStyle>
            <a:lvl1pPr marL="0" indent="0">
              <a:buNone/>
              <a:defRPr sz="2343"/>
            </a:lvl1pPr>
            <a:lvl2pPr marL="669615" indent="0">
              <a:buNone/>
              <a:defRPr sz="2050"/>
            </a:lvl2pPr>
            <a:lvl3pPr marL="1339230" indent="0">
              <a:buNone/>
              <a:defRPr sz="1758"/>
            </a:lvl3pPr>
            <a:lvl4pPr marL="2008845" indent="0">
              <a:buNone/>
              <a:defRPr sz="1465"/>
            </a:lvl4pPr>
            <a:lvl5pPr marL="2678460" indent="0">
              <a:buNone/>
              <a:defRPr sz="1465"/>
            </a:lvl5pPr>
            <a:lvl6pPr marL="3348076" indent="0">
              <a:buNone/>
              <a:defRPr sz="1465"/>
            </a:lvl6pPr>
            <a:lvl7pPr marL="4017691" indent="0">
              <a:buNone/>
              <a:defRPr sz="1465"/>
            </a:lvl7pPr>
            <a:lvl8pPr marL="4687306" indent="0">
              <a:buNone/>
              <a:defRPr sz="1465"/>
            </a:lvl8pPr>
            <a:lvl9pPr marL="5356921" indent="0">
              <a:buNone/>
              <a:defRPr sz="146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100-A5A9-444E-86B6-91DED64E22D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BBF2-47C7-4572-9D0F-AB396956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3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12" y="669608"/>
            <a:ext cx="2438192" cy="2343626"/>
          </a:xfrm>
        </p:spPr>
        <p:txBody>
          <a:bodyPr anchor="b"/>
          <a:lstStyle>
            <a:lvl1pPr>
              <a:defRPr sz="468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213847" y="1446167"/>
            <a:ext cx="3827085" cy="7137830"/>
          </a:xfrm>
        </p:spPr>
        <p:txBody>
          <a:bodyPr/>
          <a:lstStyle>
            <a:lvl1pPr marL="0" indent="0">
              <a:buNone/>
              <a:defRPr sz="4687"/>
            </a:lvl1pPr>
            <a:lvl2pPr marL="669615" indent="0">
              <a:buNone/>
              <a:defRPr sz="4101"/>
            </a:lvl2pPr>
            <a:lvl3pPr marL="1339230" indent="0">
              <a:buNone/>
              <a:defRPr sz="3515"/>
            </a:lvl3pPr>
            <a:lvl4pPr marL="2008845" indent="0">
              <a:buNone/>
              <a:defRPr sz="2929"/>
            </a:lvl4pPr>
            <a:lvl5pPr marL="2678460" indent="0">
              <a:buNone/>
              <a:defRPr sz="2929"/>
            </a:lvl5pPr>
            <a:lvl6pPr marL="3348076" indent="0">
              <a:buNone/>
              <a:defRPr sz="2929"/>
            </a:lvl6pPr>
            <a:lvl7pPr marL="4017691" indent="0">
              <a:buNone/>
              <a:defRPr sz="2929"/>
            </a:lvl7pPr>
            <a:lvl8pPr marL="4687306" indent="0">
              <a:buNone/>
              <a:defRPr sz="2929"/>
            </a:lvl8pPr>
            <a:lvl9pPr marL="5356921" indent="0">
              <a:buNone/>
              <a:defRPr sz="2929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20712" y="3013234"/>
            <a:ext cx="2438192" cy="5582389"/>
          </a:xfrm>
        </p:spPr>
        <p:txBody>
          <a:bodyPr/>
          <a:lstStyle>
            <a:lvl1pPr marL="0" indent="0">
              <a:buNone/>
              <a:defRPr sz="2343"/>
            </a:lvl1pPr>
            <a:lvl2pPr marL="669615" indent="0">
              <a:buNone/>
              <a:defRPr sz="2050"/>
            </a:lvl2pPr>
            <a:lvl3pPr marL="1339230" indent="0">
              <a:buNone/>
              <a:defRPr sz="1758"/>
            </a:lvl3pPr>
            <a:lvl4pPr marL="2008845" indent="0">
              <a:buNone/>
              <a:defRPr sz="1465"/>
            </a:lvl4pPr>
            <a:lvl5pPr marL="2678460" indent="0">
              <a:buNone/>
              <a:defRPr sz="1465"/>
            </a:lvl5pPr>
            <a:lvl6pPr marL="3348076" indent="0">
              <a:buNone/>
              <a:defRPr sz="1465"/>
            </a:lvl6pPr>
            <a:lvl7pPr marL="4017691" indent="0">
              <a:buNone/>
              <a:defRPr sz="1465"/>
            </a:lvl7pPr>
            <a:lvl8pPr marL="4687306" indent="0">
              <a:buNone/>
              <a:defRPr sz="1465"/>
            </a:lvl8pPr>
            <a:lvl9pPr marL="5356921" indent="0">
              <a:buNone/>
              <a:defRPr sz="146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5100-A5A9-444E-86B6-91DED64E22D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BBF2-47C7-4572-9D0F-AB396956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9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9728" y="534757"/>
            <a:ext cx="6520220" cy="1941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9728" y="2673780"/>
            <a:ext cx="6520220" cy="6372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19728" y="9309405"/>
            <a:ext cx="1700927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E5100-A5A9-444E-86B6-91DED64E22D9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504143" y="9309405"/>
            <a:ext cx="2551390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5339020" y="9309405"/>
            <a:ext cx="1700927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BBF2-47C7-4572-9D0F-AB3969567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75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39230" rtl="0" eaLnBrk="1" latinLnBrk="0" hangingPunct="1">
        <a:lnSpc>
          <a:spcPct val="90000"/>
        </a:lnSpc>
        <a:spcBef>
          <a:spcPct val="0"/>
        </a:spcBef>
        <a:buNone/>
        <a:defRPr sz="64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4808" indent="-334808" algn="l" defTabSz="1339230" rtl="0" eaLnBrk="1" latinLnBrk="0" hangingPunct="1">
        <a:lnSpc>
          <a:spcPct val="90000"/>
        </a:lnSpc>
        <a:spcBef>
          <a:spcPts val="1465"/>
        </a:spcBef>
        <a:buFont typeface="Arial" panose="020B0604020202020204" pitchFamily="34" charset="0"/>
        <a:buChar char="•"/>
        <a:defRPr sz="4101" kern="1200">
          <a:solidFill>
            <a:schemeClr val="tx1"/>
          </a:solidFill>
          <a:latin typeface="+mn-lt"/>
          <a:ea typeface="+mn-ea"/>
          <a:cs typeface="+mn-cs"/>
        </a:defRPr>
      </a:lvl1pPr>
      <a:lvl2pPr marL="1004423" indent="-334808" algn="l" defTabSz="1339230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3515" kern="1200">
          <a:solidFill>
            <a:schemeClr val="tx1"/>
          </a:solidFill>
          <a:latin typeface="+mn-lt"/>
          <a:ea typeface="+mn-ea"/>
          <a:cs typeface="+mn-cs"/>
        </a:defRPr>
      </a:lvl2pPr>
      <a:lvl3pPr marL="1674038" indent="-334808" algn="l" defTabSz="1339230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3pPr>
      <a:lvl4pPr marL="2343653" indent="-334808" algn="l" defTabSz="1339230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2636" kern="1200">
          <a:solidFill>
            <a:schemeClr val="tx1"/>
          </a:solidFill>
          <a:latin typeface="+mn-lt"/>
          <a:ea typeface="+mn-ea"/>
          <a:cs typeface="+mn-cs"/>
        </a:defRPr>
      </a:lvl4pPr>
      <a:lvl5pPr marL="3013268" indent="-334808" algn="l" defTabSz="1339230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2636" kern="1200">
          <a:solidFill>
            <a:schemeClr val="tx1"/>
          </a:solidFill>
          <a:latin typeface="+mn-lt"/>
          <a:ea typeface="+mn-ea"/>
          <a:cs typeface="+mn-cs"/>
        </a:defRPr>
      </a:lvl5pPr>
      <a:lvl6pPr marL="3682883" indent="-334808" algn="l" defTabSz="1339230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2636" kern="1200">
          <a:solidFill>
            <a:schemeClr val="tx1"/>
          </a:solidFill>
          <a:latin typeface="+mn-lt"/>
          <a:ea typeface="+mn-ea"/>
          <a:cs typeface="+mn-cs"/>
        </a:defRPr>
      </a:lvl6pPr>
      <a:lvl7pPr marL="4352498" indent="-334808" algn="l" defTabSz="1339230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2636" kern="1200">
          <a:solidFill>
            <a:schemeClr val="tx1"/>
          </a:solidFill>
          <a:latin typeface="+mn-lt"/>
          <a:ea typeface="+mn-ea"/>
          <a:cs typeface="+mn-cs"/>
        </a:defRPr>
      </a:lvl7pPr>
      <a:lvl8pPr marL="5022113" indent="-334808" algn="l" defTabSz="1339230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2636" kern="1200">
          <a:solidFill>
            <a:schemeClr val="tx1"/>
          </a:solidFill>
          <a:latin typeface="+mn-lt"/>
          <a:ea typeface="+mn-ea"/>
          <a:cs typeface="+mn-cs"/>
        </a:defRPr>
      </a:lvl8pPr>
      <a:lvl9pPr marL="5691729" indent="-334808" algn="l" defTabSz="1339230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26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1pPr>
      <a:lvl2pPr marL="669615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2pPr>
      <a:lvl3pPr marL="1339230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3pPr>
      <a:lvl4pPr marL="2008845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4pPr>
      <a:lvl5pPr marL="2678460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5pPr>
      <a:lvl6pPr marL="3348076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6pPr>
      <a:lvl7pPr marL="4017691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7pPr>
      <a:lvl8pPr marL="4687306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8pPr>
      <a:lvl9pPr marL="5356921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78029" cy="22128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6" y="1497526"/>
            <a:ext cx="3051054" cy="2407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43" y="358138"/>
            <a:ext cx="1200914" cy="7010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445"/>
            <a:ext cx="588265" cy="914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4" y="1953589"/>
            <a:ext cx="149352" cy="9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96152" y="54640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1/3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84874" y="1491775"/>
            <a:ext cx="15392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Основные условия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376" y="1491956"/>
            <a:ext cx="3051054" cy="2407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01928" y="1486205"/>
            <a:ext cx="8739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Key Terms</a:t>
            </a:r>
            <a:endParaRPr lang="ru-RU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6554" y="1813640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</a:t>
            </a:r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. Клиент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28946" y="2100139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7147"/>
            <a:ext cx="588265" cy="914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4" y="2736291"/>
            <a:ext cx="149352" cy="914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26554" y="2596342"/>
            <a:ext cx="1202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2.1. Паспорт 1</a:t>
            </a:r>
          </a:p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2.2. Паспорт 2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409844" y="2638935"/>
            <a:ext cx="1370156" cy="17490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728946" y="3020660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2409844" y="2827380"/>
            <a:ext cx="1370156" cy="17490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0" y="3342732"/>
            <a:ext cx="588265" cy="9144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444" y="3351876"/>
            <a:ext cx="149352" cy="914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23894" y="3211927"/>
            <a:ext cx="1981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3. Объект инвестиций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(см. </a:t>
            </a: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Subscription Agreement, </a:t>
            </a: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стр.3)</a:t>
            </a:r>
          </a:p>
          <a:p>
            <a:endParaRPr lang="ru-RU" sz="1100" b="1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26286" y="3636245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5883" y="3617419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800" dirty="0">
              <a:latin typeface="Century Gothic" panose="020B0502020202020204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726286" y="3854552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5883" y="3835726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800" dirty="0">
              <a:latin typeface="Century Gothic" panose="020B0502020202020204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26286" y="4066969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5883" y="4048143"/>
            <a:ext cx="1576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latin typeface="Century Gothic" panose="020B0502020202020204" pitchFamily="34" charset="0"/>
              </a:rPr>
              <a:t>Компании </a:t>
            </a:r>
            <a:r>
              <a:rPr lang="en-GB" sz="800" dirty="0">
                <a:latin typeface="Century Gothic" panose="020B0502020202020204" pitchFamily="34" charset="0"/>
              </a:rPr>
              <a:t> </a:t>
            </a:r>
            <a:r>
              <a:rPr lang="en-GB" sz="800" dirty="0">
                <a:highlight>
                  <a:srgbClr val="FFFF00"/>
                </a:highlight>
                <a:latin typeface="Century Gothic" panose="020B0502020202020204" pitchFamily="34" charset="0"/>
              </a:rPr>
              <a:t>Relativity Space</a:t>
            </a:r>
            <a:endParaRPr lang="ru-RU" sz="800" dirty="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726286" y="4285276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883" y="4266450"/>
            <a:ext cx="15712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latin typeface="Century Gothic" panose="020B0502020202020204" pitchFamily="34" charset="0"/>
              </a:rPr>
              <a:t>(далее – «Компания-цель»)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726286" y="4500551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4" name="Рисунок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6" y="4895804"/>
            <a:ext cx="588265" cy="9144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68" y="4904948"/>
            <a:ext cx="149352" cy="914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21318" y="4764999"/>
            <a:ext cx="307488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4. Размер инвестиций без учета сборов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(см. стр. 14 </a:t>
            </a: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Private Placement Memorandum)</a:t>
            </a:r>
            <a:endParaRPr lang="ru-RU" sz="8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723710" y="5189317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7" name="Рисунок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0" y="5582456"/>
            <a:ext cx="588265" cy="9144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444" y="5591600"/>
            <a:ext cx="149352" cy="9144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723894" y="5451651"/>
            <a:ext cx="18533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5. Сборы </a:t>
            </a:r>
            <a:r>
              <a:rPr lang="fr-FR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(см. пп. 5-6 Private </a:t>
            </a:r>
          </a:p>
          <a:p>
            <a:r>
              <a:rPr lang="fr-FR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Placement Memorandum)</a:t>
            </a:r>
            <a:endParaRPr lang="ru-RU" sz="8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2109777" y="5882375"/>
            <a:ext cx="1667563" cy="17490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2109777" y="6074212"/>
            <a:ext cx="1667563" cy="17490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2117912" y="6266049"/>
            <a:ext cx="1667563" cy="17490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2117912" y="6457885"/>
            <a:ext cx="1667563" cy="17490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/>
          <p:cNvSpPr txBox="1"/>
          <p:nvPr/>
        </p:nvSpPr>
        <p:spPr>
          <a:xfrm>
            <a:off x="723893" y="5862095"/>
            <a:ext cx="9236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" dirty="0">
                <a:solidFill>
                  <a:srgbClr val="15405D"/>
                </a:solidFill>
                <a:latin typeface="Century Gothic" panose="020B0502020202020204" pitchFamily="34" charset="0"/>
              </a:rPr>
              <a:t>Установочный  платеж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3893" y="6036919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" dirty="0">
                <a:solidFill>
                  <a:srgbClr val="15405D"/>
                </a:solidFill>
                <a:latin typeface="Century Gothic" panose="020B0502020202020204" pitchFamily="34" charset="0"/>
              </a:rPr>
              <a:t>Плата за успех (взимается </a:t>
            </a:r>
          </a:p>
          <a:p>
            <a:r>
              <a:rPr lang="ru-RU" sz="500" dirty="0">
                <a:solidFill>
                  <a:srgbClr val="15405D"/>
                </a:solidFill>
                <a:latin typeface="Century Gothic" panose="020B0502020202020204" pitchFamily="34" charset="0"/>
              </a:rPr>
              <a:t>при выходе из инвестиций)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23893" y="6288687"/>
            <a:ext cx="8659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" dirty="0">
                <a:solidFill>
                  <a:srgbClr val="15405D"/>
                </a:solidFill>
                <a:latin typeface="Century Gothic" panose="020B0502020202020204" pitchFamily="34" charset="0"/>
              </a:rPr>
              <a:t>Плата за управление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23893" y="6463511"/>
            <a:ext cx="10727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" dirty="0">
                <a:solidFill>
                  <a:srgbClr val="15405D"/>
                </a:solidFill>
                <a:latin typeface="Century Gothic" panose="020B0502020202020204" pitchFamily="34" charset="0"/>
              </a:rPr>
              <a:t>Прочие условия (если есть)</a:t>
            </a:r>
          </a:p>
        </p:txBody>
      </p:sp>
      <p:pic>
        <p:nvPicPr>
          <p:cNvPr id="92" name="Рисунок 9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6" y="7094306"/>
            <a:ext cx="588265" cy="9144"/>
          </a:xfrm>
          <a:prstGeom prst="rect">
            <a:avLst/>
          </a:prstGeom>
        </p:spPr>
      </p:pic>
      <p:pic>
        <p:nvPicPr>
          <p:cNvPr id="93" name="Рисунок 9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68" y="7103450"/>
            <a:ext cx="149352" cy="9144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721318" y="6963501"/>
            <a:ext cx="284885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6. Клиент является </a:t>
            </a:r>
            <a:r>
              <a:rPr lang="ru-RU" sz="1100" b="1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аккредито</a:t>
            </a:r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-</a:t>
            </a:r>
          </a:p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ванным инвестором по смыслу </a:t>
            </a:r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Rule </a:t>
            </a:r>
          </a:p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501, Securities Act </a:t>
            </a: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(</a:t>
            </a: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см. </a:t>
            </a: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part 2 Exhibit B, Private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Placement Memorandum)</a:t>
            </a:r>
            <a:endParaRPr lang="ru-RU" sz="4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749388" y="6683184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734421" y="7813040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TextBox 97"/>
          <p:cNvSpPr txBox="1"/>
          <p:nvPr/>
        </p:nvSpPr>
        <p:spPr>
          <a:xfrm>
            <a:off x="844018" y="7794214"/>
            <a:ext cx="26741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latin typeface="Century Gothic" panose="020B0502020202020204" pitchFamily="34" charset="0"/>
              </a:rPr>
              <a:t>Да - в соответствии с информацией от Клиента</a:t>
            </a:r>
          </a:p>
        </p:txBody>
      </p:sp>
      <p:pic>
        <p:nvPicPr>
          <p:cNvPr id="99" name="Рисунок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6" y="8286271"/>
            <a:ext cx="588265" cy="9144"/>
          </a:xfrm>
          <a:prstGeom prst="rect">
            <a:avLst/>
          </a:prstGeom>
        </p:spPr>
      </p:pic>
      <p:pic>
        <p:nvPicPr>
          <p:cNvPr id="100" name="Рисунок 9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68" y="8295415"/>
            <a:ext cx="149352" cy="914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721318" y="8155466"/>
            <a:ext cx="291938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7. Клиент является </a:t>
            </a:r>
            <a:r>
              <a:rPr lang="ru-RU" sz="1100" b="1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квалифици</a:t>
            </a:r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-</a:t>
            </a:r>
          </a:p>
          <a:p>
            <a:r>
              <a:rPr lang="ru-RU" sz="1100" b="1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рованным</a:t>
            </a:r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 клиентом по смыслу </a:t>
            </a:r>
          </a:p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Investment Advisers Act </a:t>
            </a:r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от 1940 года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(см. </a:t>
            </a: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part 3 Exhibit B, Private Placement Memorandum)</a:t>
            </a:r>
            <a:endParaRPr lang="ru-RU" sz="1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Прямоугольник 101"/>
          <p:cNvSpPr/>
          <p:nvPr/>
        </p:nvSpPr>
        <p:spPr>
          <a:xfrm>
            <a:off x="734421" y="9005005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TextBox 102"/>
          <p:cNvSpPr txBox="1"/>
          <p:nvPr/>
        </p:nvSpPr>
        <p:spPr>
          <a:xfrm>
            <a:off x="844018" y="8986179"/>
            <a:ext cx="26741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latin typeface="Century Gothic" panose="020B0502020202020204" pitchFamily="34" charset="0"/>
              </a:rPr>
              <a:t>Да - в соответствии с информацией от Клиента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151076" y="1813640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</a:t>
            </a:r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. </a:t>
            </a:r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Client</a:t>
            </a:r>
            <a:endParaRPr lang="ru-RU" sz="1100" b="1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Прямоугольник 104"/>
          <p:cNvSpPr/>
          <p:nvPr/>
        </p:nvSpPr>
        <p:spPr>
          <a:xfrm>
            <a:off x="4153468" y="2100139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4153468" y="2320950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TextBox 108"/>
          <p:cNvSpPr txBox="1"/>
          <p:nvPr/>
        </p:nvSpPr>
        <p:spPr>
          <a:xfrm>
            <a:off x="4151076" y="2596342"/>
            <a:ext cx="11464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2.1. </a:t>
            </a:r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Passport 1</a:t>
            </a:r>
            <a:endParaRPr lang="ru-RU" sz="1100" b="1" dirty="0">
              <a:solidFill>
                <a:srgbClr val="15405D"/>
              </a:solidFill>
              <a:latin typeface="Century Gothic" panose="020B0502020202020204" pitchFamily="34" charset="0"/>
            </a:endParaRPr>
          </a:p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2.2. </a:t>
            </a:r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Passport 2</a:t>
            </a:r>
            <a:endParaRPr lang="ru-RU" sz="1100" b="1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5834366" y="2638935"/>
            <a:ext cx="1370156" cy="17490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4153468" y="3020660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 112"/>
          <p:cNvSpPr/>
          <p:nvPr/>
        </p:nvSpPr>
        <p:spPr>
          <a:xfrm>
            <a:off x="5834366" y="2827380"/>
            <a:ext cx="1370156" cy="17490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TextBox 115"/>
          <p:cNvSpPr txBox="1"/>
          <p:nvPr/>
        </p:nvSpPr>
        <p:spPr>
          <a:xfrm>
            <a:off x="4148416" y="3211927"/>
            <a:ext cx="189186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3. Investment object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(see Subscription Agreement, p. 3)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4150808" y="3636245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260405" y="3617419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800" dirty="0">
              <a:latin typeface="Century Gothic" panose="020B0502020202020204" pitchFamily="34" charset="0"/>
            </a:endParaRPr>
          </a:p>
        </p:txBody>
      </p:sp>
      <p:sp>
        <p:nvSpPr>
          <p:cNvPr id="119" name="Прямоугольник 118"/>
          <p:cNvSpPr/>
          <p:nvPr/>
        </p:nvSpPr>
        <p:spPr>
          <a:xfrm>
            <a:off x="4150808" y="3854552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60405" y="3835726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highlight>
                  <a:srgbClr val="FFFF00"/>
                </a:highlight>
                <a:latin typeface="Century Gothic" panose="020B0502020202020204" pitchFamily="34" charset="0"/>
              </a:rPr>
              <a:t>Relativity Space</a:t>
            </a:r>
            <a:endParaRPr lang="ru-RU" sz="800" dirty="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4150808" y="4066969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260405" y="4048143"/>
            <a:ext cx="16161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(further– «Target company»)]</a:t>
            </a:r>
            <a:endParaRPr lang="ru-RU" sz="800" dirty="0">
              <a:latin typeface="Century Gothic" panose="020B0502020202020204" pitchFamily="34" charset="0"/>
            </a:endParaRPr>
          </a:p>
        </p:txBody>
      </p:sp>
      <p:sp>
        <p:nvSpPr>
          <p:cNvPr id="123" name="Прямоугольник 122"/>
          <p:cNvSpPr/>
          <p:nvPr/>
        </p:nvSpPr>
        <p:spPr>
          <a:xfrm>
            <a:off x="4150808" y="4285276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5" name="Прямоугольник 124"/>
          <p:cNvSpPr/>
          <p:nvPr/>
        </p:nvSpPr>
        <p:spPr>
          <a:xfrm>
            <a:off x="4150808" y="4500551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145840" y="4764999"/>
            <a:ext cx="25266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4. Investment amount before fees </a:t>
            </a:r>
            <a:endParaRPr lang="ru-RU" sz="1100" b="1" dirty="0">
              <a:solidFill>
                <a:srgbClr val="15405D"/>
              </a:solidFill>
              <a:latin typeface="Century Gothic" panose="020B0502020202020204" pitchFamily="34" charset="0"/>
            </a:endParaRP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(see p. 14 of Private Placement Memorandum)</a:t>
            </a:r>
            <a:endParaRPr lang="ru-RU" sz="4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128" name="Прямоугольник 127"/>
          <p:cNvSpPr/>
          <p:nvPr/>
        </p:nvSpPr>
        <p:spPr>
          <a:xfrm>
            <a:off x="4148232" y="5189317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148416" y="5451651"/>
            <a:ext cx="17748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5. Fees </a:t>
            </a: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(see pp. 5-6 of Private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Placement Memorandum)</a:t>
            </a:r>
            <a:endParaRPr lang="ru-RU" sz="4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131" name="Прямоугольник 130"/>
          <p:cNvSpPr/>
          <p:nvPr/>
        </p:nvSpPr>
        <p:spPr>
          <a:xfrm>
            <a:off x="5534299" y="5882375"/>
            <a:ext cx="1667563" cy="17490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2" name="Прямоугольник 131"/>
          <p:cNvSpPr/>
          <p:nvPr/>
        </p:nvSpPr>
        <p:spPr>
          <a:xfrm>
            <a:off x="5534299" y="6074212"/>
            <a:ext cx="1667563" cy="17490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3" name="Прямоугольник 132"/>
          <p:cNvSpPr/>
          <p:nvPr/>
        </p:nvSpPr>
        <p:spPr>
          <a:xfrm>
            <a:off x="5542434" y="6266049"/>
            <a:ext cx="1667563" cy="17490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4" name="Прямоугольник 133"/>
          <p:cNvSpPr/>
          <p:nvPr/>
        </p:nvSpPr>
        <p:spPr>
          <a:xfrm>
            <a:off x="5542434" y="6457885"/>
            <a:ext cx="1667563" cy="17490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148415" y="5862095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15405D"/>
                </a:solidFill>
                <a:latin typeface="Century Gothic" panose="020B0502020202020204" pitchFamily="34" charset="0"/>
              </a:rPr>
              <a:t>Set up fee</a:t>
            </a:r>
            <a:endParaRPr lang="ru-RU" sz="5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148415" y="6036919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15405D"/>
                </a:solidFill>
                <a:latin typeface="Century Gothic" panose="020B0502020202020204" pitchFamily="34" charset="0"/>
              </a:rPr>
              <a:t>Carried interest (subject </a:t>
            </a:r>
          </a:p>
          <a:p>
            <a:r>
              <a:rPr lang="en-US" sz="500" dirty="0">
                <a:solidFill>
                  <a:srgbClr val="15405D"/>
                </a:solidFill>
                <a:latin typeface="Century Gothic" panose="020B0502020202020204" pitchFamily="34" charset="0"/>
              </a:rPr>
              <a:t>to exit from investment)</a:t>
            </a:r>
            <a:endParaRPr lang="ru-RU" sz="5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148415" y="6288687"/>
            <a:ext cx="7393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15405D"/>
                </a:solidFill>
                <a:latin typeface="Century Gothic" panose="020B0502020202020204" pitchFamily="34" charset="0"/>
              </a:rPr>
              <a:t>Management fee</a:t>
            </a:r>
            <a:endParaRPr lang="ru-RU" sz="5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148415" y="6463511"/>
            <a:ext cx="84350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15405D"/>
                </a:solidFill>
                <a:latin typeface="Century Gothic" panose="020B0502020202020204" pitchFamily="34" charset="0"/>
              </a:rPr>
              <a:t>Others (if applicable)</a:t>
            </a:r>
            <a:endParaRPr lang="ru-RU" sz="5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145840" y="6963501"/>
            <a:ext cx="290656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6. Client is an accredited </a:t>
            </a:r>
          </a:p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investor within the meaning of Rule 501, </a:t>
            </a:r>
          </a:p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Securities Act </a:t>
            </a: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(see part 2 Exhibit B, Private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Placement Memorandum)</a:t>
            </a:r>
            <a:endParaRPr lang="ru-RU" sz="1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144" name="Прямоугольник 143"/>
          <p:cNvSpPr/>
          <p:nvPr/>
        </p:nvSpPr>
        <p:spPr>
          <a:xfrm>
            <a:off x="4173910" y="6683184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Прямоугольник 145"/>
          <p:cNvSpPr/>
          <p:nvPr/>
        </p:nvSpPr>
        <p:spPr>
          <a:xfrm>
            <a:off x="4158943" y="7813040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TextBox 146"/>
          <p:cNvSpPr txBox="1"/>
          <p:nvPr/>
        </p:nvSpPr>
        <p:spPr>
          <a:xfrm>
            <a:off x="4268540" y="7794214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Yes – in accordance with information provided by Client</a:t>
            </a:r>
            <a:endParaRPr lang="ru-RU" sz="800" dirty="0">
              <a:latin typeface="Century Gothic" panose="020B0502020202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145840" y="8155466"/>
            <a:ext cx="265970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7. Client is a qualified client within </a:t>
            </a:r>
          </a:p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the meaning of Investment Advisers </a:t>
            </a:r>
            <a:endParaRPr lang="ru-RU" sz="1100" b="1" dirty="0">
              <a:solidFill>
                <a:srgbClr val="15405D"/>
              </a:solidFill>
              <a:latin typeface="Century Gothic" panose="020B0502020202020204" pitchFamily="34" charset="0"/>
            </a:endParaRPr>
          </a:p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Act from 1940 </a:t>
            </a: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(see part 3 Exhibit B, Private</a:t>
            </a:r>
            <a:endParaRPr lang="ru-RU" sz="800" dirty="0">
              <a:solidFill>
                <a:srgbClr val="15405D"/>
              </a:solidFill>
              <a:latin typeface="Century Gothic" panose="020B0502020202020204" pitchFamily="34" charset="0"/>
            </a:endParaRP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Placement Memorandum)</a:t>
            </a:r>
            <a:endParaRPr lang="ru-RU" sz="1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149" name="Прямоугольник 148"/>
          <p:cNvSpPr/>
          <p:nvPr/>
        </p:nvSpPr>
        <p:spPr>
          <a:xfrm>
            <a:off x="4158943" y="9005005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TextBox 149"/>
          <p:cNvSpPr txBox="1"/>
          <p:nvPr/>
        </p:nvSpPr>
        <p:spPr>
          <a:xfrm>
            <a:off x="4268540" y="8986179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Yes – in accordance with information provided by Client</a:t>
            </a:r>
            <a:endParaRPr lang="ru-RU" sz="800" dirty="0">
              <a:latin typeface="Century Gothic" panose="020B0502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11C0757-A021-AA49-9676-1F80E1E6FC89}"/>
              </a:ext>
            </a:extLst>
          </p:cNvPr>
          <p:cNvSpPr txBox="1"/>
          <p:nvPr/>
        </p:nvSpPr>
        <p:spPr>
          <a:xfrm>
            <a:off x="723211" y="2081313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ighlight>
                  <a:srgbClr val="FF0000"/>
                </a:highlight>
                <a:latin typeface="Century Gothic" panose="020B0502020202020204" pitchFamily="34" charset="0"/>
              </a:rPr>
              <a:t>John Smit</a:t>
            </a:r>
            <a:endParaRPr lang="ru-RU" sz="800" dirty="0">
              <a:highlight>
                <a:srgbClr val="FF0000"/>
              </a:highlight>
              <a:latin typeface="Century Gothic" panose="020B0502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D892DC8-E62B-FB46-86DA-AE74D2CD1E4A}"/>
              </a:ext>
            </a:extLst>
          </p:cNvPr>
          <p:cNvSpPr txBox="1"/>
          <p:nvPr/>
        </p:nvSpPr>
        <p:spPr>
          <a:xfrm>
            <a:off x="4263065" y="2081313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ighlight>
                  <a:srgbClr val="FF0000"/>
                </a:highlight>
                <a:latin typeface="Century Gothic" panose="020B0502020202020204" pitchFamily="34" charset="0"/>
              </a:rPr>
              <a:t>John Smit</a:t>
            </a:r>
            <a:endParaRPr lang="ru-RU" sz="800" dirty="0">
              <a:highlight>
                <a:srgbClr val="FF0000"/>
              </a:highlight>
              <a:latin typeface="Century Gothic" panose="020B0502020202020204" pitchFamily="34" charset="0"/>
            </a:endParaRPr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2D829025-7D5D-4F48-AB12-9ACDB37289E5}"/>
              </a:ext>
            </a:extLst>
          </p:cNvPr>
          <p:cNvSpPr/>
          <p:nvPr/>
        </p:nvSpPr>
        <p:spPr>
          <a:xfrm>
            <a:off x="728946" y="2358083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AE3DE07-29AD-3C46-B033-561E465D9286}"/>
              </a:ext>
            </a:extLst>
          </p:cNvPr>
          <p:cNvSpPr txBox="1"/>
          <p:nvPr/>
        </p:nvSpPr>
        <p:spPr>
          <a:xfrm>
            <a:off x="838543" y="3001834"/>
            <a:ext cx="8659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" dirty="0">
                <a:highlight>
                  <a:srgbClr val="FF0000"/>
                </a:highlight>
                <a:latin typeface="Century Gothic" panose="020B0502020202020204" pitchFamily="34" charset="0"/>
              </a:rPr>
              <a:t>Выдан ХХХХХХХХХ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76A96BE-AB04-EB4E-99C5-7BADD6E6BE37}"/>
              </a:ext>
            </a:extLst>
          </p:cNvPr>
          <p:cNvSpPr txBox="1"/>
          <p:nvPr/>
        </p:nvSpPr>
        <p:spPr>
          <a:xfrm>
            <a:off x="2436789" y="2619275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ighlight>
                  <a:srgbClr val="FF0000"/>
                </a:highlight>
                <a:latin typeface="Century Gothic" panose="020B0502020202020204" pitchFamily="34" charset="0"/>
              </a:rPr>
              <a:t>00 000000</a:t>
            </a:r>
            <a:endParaRPr lang="ru-RU" sz="800" dirty="0">
              <a:highlight>
                <a:srgbClr val="FF0000"/>
              </a:highlight>
              <a:latin typeface="Century Gothic" panose="020B0502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94F11F1-CB5A-A14B-8A3D-923CF03A3F66}"/>
              </a:ext>
            </a:extLst>
          </p:cNvPr>
          <p:cNvSpPr txBox="1"/>
          <p:nvPr/>
        </p:nvSpPr>
        <p:spPr>
          <a:xfrm>
            <a:off x="2436789" y="2801133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ighlight>
                  <a:srgbClr val="FF0000"/>
                </a:highlight>
                <a:latin typeface="Century Gothic" panose="020B0502020202020204" pitchFamily="34" charset="0"/>
              </a:rPr>
              <a:t>0000 000000</a:t>
            </a:r>
            <a:endParaRPr lang="ru-RU" sz="800" dirty="0">
              <a:highlight>
                <a:srgbClr val="FF0000"/>
              </a:highlight>
              <a:latin typeface="Century Gothic" panose="020B0502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5E77982-AB02-8D4E-AE97-9706B9BF5359}"/>
              </a:ext>
            </a:extLst>
          </p:cNvPr>
          <p:cNvSpPr txBox="1"/>
          <p:nvPr/>
        </p:nvSpPr>
        <p:spPr>
          <a:xfrm>
            <a:off x="4263065" y="3001834"/>
            <a:ext cx="5998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highlight>
                  <a:srgbClr val="FF0000"/>
                </a:highlight>
                <a:latin typeface="Century Gothic" panose="020B0502020202020204" pitchFamily="34" charset="0"/>
              </a:rPr>
              <a:t>John Smit</a:t>
            </a:r>
            <a:endParaRPr lang="ru-RU" sz="700" dirty="0">
              <a:highlight>
                <a:srgbClr val="FF0000"/>
              </a:highlight>
              <a:latin typeface="Century Gothic" panose="020B0502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2FA80DB-345D-3C48-86DC-6F117A72C79F}"/>
              </a:ext>
            </a:extLst>
          </p:cNvPr>
          <p:cNvSpPr txBox="1"/>
          <p:nvPr/>
        </p:nvSpPr>
        <p:spPr>
          <a:xfrm>
            <a:off x="5861311" y="2619275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ighlight>
                  <a:srgbClr val="FF0000"/>
                </a:highlight>
                <a:latin typeface="Century Gothic" panose="020B0502020202020204" pitchFamily="34" charset="0"/>
              </a:rPr>
              <a:t>John Smit</a:t>
            </a:r>
            <a:endParaRPr lang="ru-RU" sz="800" dirty="0">
              <a:highlight>
                <a:srgbClr val="FF0000"/>
              </a:highlight>
              <a:latin typeface="Century Gothic" panose="020B050202020202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7ACBCDA-DECC-5F49-9D58-8C4A2366092A}"/>
              </a:ext>
            </a:extLst>
          </p:cNvPr>
          <p:cNvSpPr txBox="1"/>
          <p:nvPr/>
        </p:nvSpPr>
        <p:spPr>
          <a:xfrm>
            <a:off x="5861311" y="2801133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ighlight>
                  <a:srgbClr val="FF0000"/>
                </a:highlight>
                <a:latin typeface="Century Gothic" panose="020B0502020202020204" pitchFamily="34" charset="0"/>
              </a:rPr>
              <a:t>John Smit</a:t>
            </a:r>
            <a:endParaRPr lang="ru-RU" sz="800" dirty="0">
              <a:highlight>
                <a:srgbClr val="FF0000"/>
              </a:highlight>
              <a:latin typeface="Century Gothic" panose="020B0502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BB161A1-9E52-BA48-9687-D95F0E8E014C}"/>
              </a:ext>
            </a:extLst>
          </p:cNvPr>
          <p:cNvSpPr txBox="1"/>
          <p:nvPr/>
        </p:nvSpPr>
        <p:spPr>
          <a:xfrm>
            <a:off x="833307" y="5170491"/>
            <a:ext cx="1088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highlight>
                  <a:srgbClr val="FF0000"/>
                </a:highlight>
                <a:latin typeface="Century Gothic" panose="020B0502020202020204" pitchFamily="34" charset="0"/>
              </a:rPr>
              <a:t>ХХХХХ</a:t>
            </a:r>
            <a:r>
              <a:rPr lang="ru-RU" sz="800" dirty="0">
                <a:latin typeface="Century Gothic" panose="020B0502020202020204" pitchFamily="34" charset="0"/>
              </a:rPr>
              <a:t> долл. США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20EE250-B644-0E4B-8B81-1BFEA7066A34}"/>
              </a:ext>
            </a:extLst>
          </p:cNvPr>
          <p:cNvSpPr txBox="1"/>
          <p:nvPr/>
        </p:nvSpPr>
        <p:spPr>
          <a:xfrm>
            <a:off x="4257829" y="5170491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highlight>
                  <a:srgbClr val="FF0000"/>
                </a:highlight>
                <a:latin typeface="Century Gothic" panose="020B0502020202020204" pitchFamily="34" charset="0"/>
              </a:rPr>
              <a:t>ХХХХХХ</a:t>
            </a:r>
            <a:r>
              <a:rPr lang="en-US" sz="800" dirty="0">
                <a:latin typeface="Century Gothic" panose="020B0502020202020204" pitchFamily="34" charset="0"/>
              </a:rPr>
              <a:t> $US</a:t>
            </a:r>
            <a:endParaRPr lang="ru-RU" sz="800" dirty="0">
              <a:latin typeface="Century Gothic" panose="020B050202020202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5DB7AAC-6698-854B-863D-9DA1673F2F05}"/>
              </a:ext>
            </a:extLst>
          </p:cNvPr>
          <p:cNvSpPr txBox="1"/>
          <p:nvPr/>
        </p:nvSpPr>
        <p:spPr>
          <a:xfrm>
            <a:off x="2176952" y="5886768"/>
            <a:ext cx="8996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highlight>
                  <a:srgbClr val="FF0000"/>
                </a:highlight>
                <a:latin typeface="Century Gothic" panose="020B0502020202020204" pitchFamily="34" charset="0"/>
              </a:rPr>
              <a:t>X</a:t>
            </a:r>
            <a:r>
              <a:rPr lang="en-US" sz="500" dirty="0">
                <a:latin typeface="Century Gothic" panose="020B0502020202020204" pitchFamily="34" charset="0"/>
              </a:rPr>
              <a:t>% (</a:t>
            </a:r>
            <a:r>
              <a:rPr lang="en-US" sz="500" dirty="0">
                <a:highlight>
                  <a:srgbClr val="FF0000"/>
                </a:highlight>
                <a:latin typeface="Century Gothic" panose="020B0502020202020204" pitchFamily="34" charset="0"/>
              </a:rPr>
              <a:t>XXXXX</a:t>
            </a:r>
            <a:r>
              <a:rPr lang="ru-RU" sz="500" dirty="0">
                <a:latin typeface="Century Gothic" panose="020B0502020202020204" pitchFamily="34" charset="0"/>
              </a:rPr>
              <a:t> долл. США</a:t>
            </a:r>
            <a:r>
              <a:rPr lang="en-US" sz="500" dirty="0">
                <a:latin typeface="Century Gothic" panose="020B0502020202020204" pitchFamily="34" charset="0"/>
              </a:rPr>
              <a:t>)</a:t>
            </a:r>
            <a:endParaRPr lang="ru-RU" sz="500" dirty="0">
              <a:latin typeface="Century Gothic" panose="020B050202020202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209BF8C-D086-B44C-9EED-1AC8D337CD9B}"/>
              </a:ext>
            </a:extLst>
          </p:cNvPr>
          <p:cNvSpPr txBox="1"/>
          <p:nvPr/>
        </p:nvSpPr>
        <p:spPr>
          <a:xfrm>
            <a:off x="2173934" y="6072494"/>
            <a:ext cx="3048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highlight>
                  <a:srgbClr val="FF0000"/>
                </a:highlight>
                <a:latin typeface="Century Gothic" panose="020B0502020202020204" pitchFamily="34" charset="0"/>
              </a:rPr>
              <a:t>20</a:t>
            </a:r>
            <a:r>
              <a:rPr lang="ru-RU" sz="500" dirty="0">
                <a:highlight>
                  <a:srgbClr val="FF0000"/>
                </a:highlight>
                <a:latin typeface="Century Gothic" panose="020B0502020202020204" pitchFamily="34" charset="0"/>
              </a:rPr>
              <a:t>%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2F7E5DB-843F-344F-8586-D2DF0338944E}"/>
              </a:ext>
            </a:extLst>
          </p:cNvPr>
          <p:cNvSpPr txBox="1"/>
          <p:nvPr/>
        </p:nvSpPr>
        <p:spPr>
          <a:xfrm>
            <a:off x="2173934" y="6266999"/>
            <a:ext cx="98135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Century Gothic" panose="020B0502020202020204" pitchFamily="34" charset="0"/>
              </a:rPr>
              <a:t>0</a:t>
            </a:r>
            <a:r>
              <a:rPr lang="ru-RU" sz="500" dirty="0">
                <a:latin typeface="Century Gothic" panose="020B0502020202020204" pitchFamily="34" charset="0"/>
              </a:rPr>
              <a:t>% от стоимости активов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91C626F-795D-4F49-BE31-7126EC0BD0AD}"/>
              </a:ext>
            </a:extLst>
          </p:cNvPr>
          <p:cNvSpPr txBox="1"/>
          <p:nvPr/>
        </p:nvSpPr>
        <p:spPr>
          <a:xfrm>
            <a:off x="2170916" y="6452725"/>
            <a:ext cx="101662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00" dirty="0">
                <a:latin typeface="Century Gothic" panose="020B0502020202020204" pitchFamily="34" charset="0"/>
              </a:rPr>
              <a:t>Плата за успех взимается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5C212EC2-DA67-DC48-AAF4-FACA56CF6CFD}"/>
              </a:ext>
            </a:extLst>
          </p:cNvPr>
          <p:cNvSpPr/>
          <p:nvPr/>
        </p:nvSpPr>
        <p:spPr>
          <a:xfrm>
            <a:off x="749388" y="6683184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C304505-8217-B442-AD83-238050B37AED}"/>
              </a:ext>
            </a:extLst>
          </p:cNvPr>
          <p:cNvSpPr txBox="1"/>
          <p:nvPr/>
        </p:nvSpPr>
        <p:spPr>
          <a:xfrm>
            <a:off x="5601474" y="5886768"/>
            <a:ext cx="66090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highlight>
                  <a:srgbClr val="FF0000"/>
                </a:highlight>
                <a:latin typeface="Century Gothic" panose="020B0502020202020204" pitchFamily="34" charset="0"/>
              </a:rPr>
              <a:t>X</a:t>
            </a:r>
            <a:r>
              <a:rPr lang="en-US" sz="500" dirty="0">
                <a:latin typeface="Century Gothic" panose="020B0502020202020204" pitchFamily="34" charset="0"/>
              </a:rPr>
              <a:t>% (</a:t>
            </a:r>
            <a:r>
              <a:rPr lang="en-US" sz="500" dirty="0">
                <a:highlight>
                  <a:srgbClr val="FF0000"/>
                </a:highlight>
                <a:latin typeface="Century Gothic" panose="020B0502020202020204" pitchFamily="34" charset="0"/>
              </a:rPr>
              <a:t>XXXXX</a:t>
            </a:r>
            <a:r>
              <a:rPr lang="en-US" sz="500" dirty="0">
                <a:latin typeface="Century Gothic" panose="020B0502020202020204" pitchFamily="34" charset="0"/>
              </a:rPr>
              <a:t> $US)</a:t>
            </a:r>
            <a:endParaRPr lang="ru-RU" sz="500" dirty="0">
              <a:latin typeface="Century Gothic" panose="020B0502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DBC1A26-17B9-3E4A-8EA5-CF368FE6918F}"/>
              </a:ext>
            </a:extLst>
          </p:cNvPr>
          <p:cNvSpPr txBox="1"/>
          <p:nvPr/>
        </p:nvSpPr>
        <p:spPr>
          <a:xfrm>
            <a:off x="5598456" y="6072494"/>
            <a:ext cx="3225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highlight>
                  <a:srgbClr val="FF0000"/>
                </a:highlight>
                <a:latin typeface="Century Gothic" panose="020B0502020202020204" pitchFamily="34" charset="0"/>
              </a:rPr>
              <a:t>20% </a:t>
            </a:r>
            <a:endParaRPr lang="ru-RU" sz="500" dirty="0">
              <a:highlight>
                <a:srgbClr val="FF0000"/>
              </a:highlight>
              <a:latin typeface="Century Gothic" panose="020B0502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BF0DA46-0D1C-7E4D-81E2-8486283BC3AF}"/>
              </a:ext>
            </a:extLst>
          </p:cNvPr>
          <p:cNvSpPr txBox="1"/>
          <p:nvPr/>
        </p:nvSpPr>
        <p:spPr>
          <a:xfrm>
            <a:off x="5598456" y="6266999"/>
            <a:ext cx="2872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Century Gothic" panose="020B0502020202020204" pitchFamily="34" charset="0"/>
              </a:rPr>
              <a:t>0% </a:t>
            </a:r>
            <a:endParaRPr lang="ru-RU" sz="500" dirty="0">
              <a:latin typeface="Century Gothic" panose="020B0502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C2E97F8-C0C8-4648-9EB0-4FA87E8DB609}"/>
              </a:ext>
            </a:extLst>
          </p:cNvPr>
          <p:cNvSpPr txBox="1"/>
          <p:nvPr/>
        </p:nvSpPr>
        <p:spPr>
          <a:xfrm>
            <a:off x="5595438" y="6452725"/>
            <a:ext cx="138691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Century Gothic" panose="020B0502020202020204" pitchFamily="34" charset="0"/>
              </a:rPr>
              <a:t>Carried interest is calculated based on</a:t>
            </a:r>
            <a:endParaRPr lang="ru-RU" sz="500" dirty="0">
              <a:latin typeface="Century Gothic" panose="020B0502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F93DCAA-B82C-6D43-8BC1-04840830C1AA}"/>
              </a:ext>
            </a:extLst>
          </p:cNvPr>
          <p:cNvSpPr txBox="1"/>
          <p:nvPr/>
        </p:nvSpPr>
        <p:spPr>
          <a:xfrm>
            <a:off x="4283507" y="6664358"/>
            <a:ext cx="1217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the price of </a:t>
            </a:r>
            <a:r>
              <a:rPr lang="en-US" sz="800" dirty="0">
                <a:highlight>
                  <a:srgbClr val="FF0000"/>
                </a:highlight>
                <a:latin typeface="Century Gothic" panose="020B0502020202020204" pitchFamily="34" charset="0"/>
              </a:rPr>
              <a:t>XXXXX</a:t>
            </a:r>
            <a:r>
              <a:rPr lang="en-US" sz="800" dirty="0">
                <a:latin typeface="Century Gothic" panose="020B0502020202020204" pitchFamily="34" charset="0"/>
              </a:rPr>
              <a:t> $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D93CA9A-0CC8-774C-8252-0227E676E885}"/>
              </a:ext>
            </a:extLst>
          </p:cNvPr>
          <p:cNvSpPr txBox="1"/>
          <p:nvPr/>
        </p:nvSpPr>
        <p:spPr>
          <a:xfrm>
            <a:off x="858985" y="6664358"/>
            <a:ext cx="16097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latin typeface="Century Gothic" panose="020B0502020202020204" pitchFamily="34" charset="0"/>
              </a:rPr>
              <a:t>от цены </a:t>
            </a:r>
            <a:r>
              <a:rPr lang="en-US" sz="800" dirty="0">
                <a:highlight>
                  <a:srgbClr val="FF0000"/>
                </a:highlight>
                <a:latin typeface="Century Gothic" panose="020B0502020202020204" pitchFamily="34" charset="0"/>
              </a:rPr>
              <a:t>XXXXXX</a:t>
            </a:r>
            <a:r>
              <a:rPr lang="en-US" sz="800" dirty="0">
                <a:latin typeface="Century Gothic" panose="020B0502020202020204" pitchFamily="34" charset="0"/>
              </a:rPr>
              <a:t> </a:t>
            </a:r>
            <a:r>
              <a:rPr lang="ru-RU" sz="800" dirty="0">
                <a:latin typeface="Century Gothic" panose="020B0502020202020204" pitchFamily="34" charset="0"/>
              </a:rPr>
              <a:t>долл. США </a:t>
            </a:r>
          </a:p>
        </p:txBody>
      </p:sp>
    </p:spTree>
    <p:extLst>
      <p:ext uri="{BB962C8B-B14F-4D97-AF65-F5344CB8AC3E}">
        <p14:creationId xmlns:p14="http://schemas.microsoft.com/office/powerpoint/2010/main" val="411810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78029" cy="221285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6" y="1497526"/>
            <a:ext cx="3051054" cy="2407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43" y="358138"/>
            <a:ext cx="1200914" cy="7010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445"/>
            <a:ext cx="588265" cy="91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4" y="1953589"/>
            <a:ext cx="149352" cy="9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6152" y="54640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2</a:t>
            </a:r>
            <a:r>
              <a:rPr lang="ru-RU" sz="11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/3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4874" y="1491775"/>
            <a:ext cx="15392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Основные условия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376" y="1491956"/>
            <a:ext cx="3051054" cy="2407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01928" y="1486205"/>
            <a:ext cx="8739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Key Terms</a:t>
            </a:r>
            <a:endParaRPr lang="ru-RU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28946" y="2283899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38543" y="2265073"/>
            <a:ext cx="2452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latin typeface="Century Gothic" panose="020B0502020202020204" pitchFamily="34" charset="0"/>
              </a:rPr>
              <a:t>Да, не является по информации от Клиента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1076" y="1753880"/>
            <a:ext cx="3243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8. Client is not a resident/</a:t>
            </a:r>
          </a:p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citizen of the USA </a:t>
            </a: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(see Part 4, Subscription Agreement) </a:t>
            </a:r>
            <a:endParaRPr lang="ru-RU" sz="800" b="1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153468" y="2283899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263065" y="2265073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Confirmed</a:t>
            </a:r>
            <a:r>
              <a:rPr lang="ru-RU" sz="800" dirty="0">
                <a:latin typeface="Century Gothic" panose="020B0502020202020204" pitchFamily="34" charset="0"/>
              </a:rPr>
              <a:t> </a:t>
            </a:r>
            <a:r>
              <a:rPr lang="en-US" sz="800" dirty="0">
                <a:latin typeface="Century Gothic" panose="020B0502020202020204" pitchFamily="34" charset="0"/>
              </a:rPr>
              <a:t>by Client</a:t>
            </a:r>
            <a:endParaRPr lang="ru-RU" sz="8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6554" y="1753880"/>
            <a:ext cx="32672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8. Клиент не является </a:t>
            </a:r>
          </a:p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резидентом/гражданином США</a:t>
            </a:r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 </a:t>
            </a: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(подробнее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см. </a:t>
            </a: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Part 4, Subscription Agreement</a:t>
            </a: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)</a:t>
            </a:r>
            <a:endParaRPr lang="ru-RU" sz="800" b="1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2" y="2688532"/>
            <a:ext cx="588265" cy="914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12" y="2697676"/>
            <a:ext cx="149352" cy="9144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726554" y="3357666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836151" y="3338840"/>
            <a:ext cx="17540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latin typeface="Century Gothic" panose="020B0502020202020204" pitchFamily="34" charset="0"/>
              </a:rPr>
              <a:t>Понимаю и принимаю риски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48684" y="2557727"/>
            <a:ext cx="281359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9. Investment in the Investment object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bears significant risk, up to the loss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of part or all the Investment amount (see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Private Placement Memorandum for more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details).</a:t>
            </a:r>
            <a:endParaRPr lang="ru-RU" sz="8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151076" y="3357666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4260673" y="3338840"/>
            <a:ext cx="18036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Understand and accept the risks</a:t>
            </a:r>
            <a:endParaRPr lang="ru-RU" sz="8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162" y="2557727"/>
            <a:ext cx="282641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9. Инвестиция в Объект инвестиций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сопряжена с высоким риском, вплоть до потери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части или всего Размера инвестиций (подробнее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о сопутствующих рисках см. Private Placement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Memorandum).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2" y="3780271"/>
            <a:ext cx="588265" cy="9144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12" y="3789415"/>
            <a:ext cx="149352" cy="914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48684" y="3649466"/>
            <a:ext cx="30828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10. Investment object is managed </a:t>
            </a:r>
          </a:p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by Arctic Capital LLC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(further – «Management company»), which is registered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in the state of Delaware, the USA. The company manages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several project companies, each of them is created in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order to invest in a separate company (for instance,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Udemy Inc.), in favor of Clients (see Investment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Management Agreement)</a:t>
            </a:r>
            <a:endParaRPr lang="ru-RU" sz="4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4162" y="3649466"/>
            <a:ext cx="314541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10. Объект инвестиций находится </a:t>
            </a:r>
          </a:p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под управлением </a:t>
            </a:r>
            <a:r>
              <a:rPr lang="ru-RU" sz="1100" b="1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Arctic</a:t>
            </a:r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 </a:t>
            </a:r>
            <a:r>
              <a:rPr lang="ru-RU" sz="1100" b="1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Capital</a:t>
            </a:r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 LLC </a:t>
            </a:r>
            <a:endParaRPr lang="en-US" sz="1100" b="1" dirty="0">
              <a:solidFill>
                <a:srgbClr val="15405D"/>
              </a:solidFill>
              <a:latin typeface="Century Gothic" panose="020B0502020202020204" pitchFamily="34" charset="0"/>
            </a:endParaRP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(далее – «Управляющая компания»), компании,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зарегистрированной в штате Делавэр, США.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Компания управляет несколькими проектными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компаниями, каждая из которых </a:t>
            </a:r>
            <a:r>
              <a:rPr lang="ru-RU" sz="800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специализи</a:t>
            </a: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-</a:t>
            </a:r>
          </a:p>
          <a:p>
            <a:r>
              <a:rPr lang="ru-RU" sz="800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руется</a:t>
            </a: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 на отдельной компании (например, </a:t>
            </a: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Udemy Inc.</a:t>
            </a: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), </a:t>
            </a:r>
            <a:b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</a:b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в интересах каждого Клиента (см. </a:t>
            </a:r>
          </a:p>
          <a:p>
            <a:r>
              <a:rPr lang="ru-RU" sz="800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Investment</a:t>
            </a: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 </a:t>
            </a:r>
            <a:r>
              <a:rPr lang="ru-RU" sz="800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Management</a:t>
            </a: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 </a:t>
            </a:r>
            <a:r>
              <a:rPr lang="ru-RU" sz="800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Agreement</a:t>
            </a: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)</a:t>
            </a:r>
            <a:endParaRPr lang="ru-RU" sz="4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2" y="5150678"/>
            <a:ext cx="588265" cy="9144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12" y="5159822"/>
            <a:ext cx="149352" cy="914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148684" y="5019873"/>
            <a:ext cx="3057247" cy="260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11. Underlying investing </a:t>
            </a:r>
          </a:p>
          <a:p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principles of Management company: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Target company demonstrates stable business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model and cash flow;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Target company has a valuation of over $500 </a:t>
            </a:r>
            <a:r>
              <a:rPr lang="en-US" sz="800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mln</a:t>
            </a: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.;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Target company is one of the leaders in its segment,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with ability to become a global leader;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Client has the following exit opportunities on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Investment object: through the IPO of Target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company, acquisition by strategic investor,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or sale of Client’s interest to third parties on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the non-regulated market;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Target (not guaranteed) internal rate of return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for Client is 30% in $US, Investment object target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holding period is from 1.5 to 3 years;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Management company provides quarter and annual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reporting on Investment object, audit, bookkeeping,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proper filing to regulating bodies, analytical support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and other services that enable maximum protection </a:t>
            </a:r>
          </a:p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for Client.</a:t>
            </a:r>
            <a:endParaRPr lang="ru-RU" sz="1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4162" y="5019873"/>
            <a:ext cx="2810385" cy="321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11. Основные принципы </a:t>
            </a:r>
          </a:p>
          <a:p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Управляющей компании в отношении </a:t>
            </a:r>
          </a:p>
          <a:p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инвестирования: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Компания-цель имеет стабильную бизнес-</a:t>
            </a: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модель и денежный поток;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Компания-цель имеет оценку более $500 млн.;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Компания-цель является одним из лидеров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в своем сегменте, с возможностью стать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мировым лидером;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Клиент имеет возможность реализовать доли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в Объекте инвестиций: при выходе Компании-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цели на IPO, или приобретении стратегическим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инвестором, или при продаже доли Клиента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третьим лицам на нерегулируемом рынке;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Целевая (</a:t>
            </a:r>
            <a:r>
              <a:rPr lang="ru-RU" sz="800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негарантируемая</a:t>
            </a: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) доходность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для Клиента 30% годовых в долларах США,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целевой срок владения Объектом инвестиций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от 1.5 до </a:t>
            </a:r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3</a:t>
            </a: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 лет;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Управляющая компания обеспечивает еже-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квартальную и ежегодную отчетность по </a:t>
            </a:r>
            <a:b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</a:b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Объекту инвестиций, аудит, ведение записей,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подготовку соответствующих уведомлений </a:t>
            </a:r>
          </a:p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регуляторам, юридическую проверку, </a:t>
            </a:r>
            <a:r>
              <a:rPr lang="ru-RU" sz="800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анали</a:t>
            </a: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-</a:t>
            </a:r>
          </a:p>
          <a:p>
            <a:r>
              <a:rPr lang="ru-RU" sz="800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тическую</a:t>
            </a: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 поддержку и другие услуги, </a:t>
            </a:r>
            <a:r>
              <a:rPr lang="ru-RU" sz="800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обес</a:t>
            </a: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-</a:t>
            </a:r>
          </a:p>
          <a:p>
            <a:r>
              <a:rPr lang="ru-RU" sz="800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печивающие</a:t>
            </a:r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 максимальную защиту Клиента.</a:t>
            </a:r>
            <a:endParaRPr lang="ru-RU" sz="1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726554" y="8412148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836151" y="8393322"/>
            <a:ext cx="1276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latin typeface="Century Gothic" panose="020B0502020202020204" pitchFamily="34" charset="0"/>
              </a:rPr>
              <a:t>Понимаю, согласен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4151076" y="8412148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4260673" y="8393322"/>
            <a:ext cx="18742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Understand and accept the risks</a:t>
            </a:r>
            <a:endParaRPr lang="ru-RU" sz="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3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78029" cy="221285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6" y="1497526"/>
            <a:ext cx="3051054" cy="2407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43" y="358138"/>
            <a:ext cx="1200914" cy="7010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4445"/>
            <a:ext cx="588265" cy="91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4" y="1953589"/>
            <a:ext cx="149352" cy="9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6152" y="546405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3/3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4874" y="1491775"/>
            <a:ext cx="15392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Основные условия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376" y="1491956"/>
            <a:ext cx="3051054" cy="2407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01928" y="1486205"/>
            <a:ext cx="8739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Key Terms</a:t>
            </a:r>
            <a:endParaRPr lang="ru-RU" sz="11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28946" y="2600420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38543" y="2581594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latin typeface="Century Gothic" panose="020B0502020202020204" pitchFamily="34" charset="0"/>
              </a:rPr>
              <a:t>Я согласен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1076" y="1813640"/>
            <a:ext cx="28124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13. Client hereby provides consent for processing and storing of personal data </a:t>
            </a:r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(see p. 38 Subscription Agreement) </a:t>
            </a:r>
            <a:endParaRPr lang="ru-RU" sz="800" b="1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153468" y="2600420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263065" y="2581594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Agreed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6554" y="1813640"/>
            <a:ext cx="30510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13. Клиент дает согласие на обработку и хранение персональных данных </a:t>
            </a:r>
          </a:p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Управляющей компанией </a:t>
            </a:r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(см. подробнее стр. 38 </a:t>
            </a:r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Subscription Agreement</a:t>
            </a:r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) 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2" y="3005053"/>
            <a:ext cx="588265" cy="914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12" y="3014197"/>
            <a:ext cx="149352" cy="9144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726554" y="3674187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4148684" y="2874248"/>
            <a:ext cx="25138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14. Relations between </a:t>
            </a:r>
          </a:p>
          <a:p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Client and Management company are guided </a:t>
            </a:r>
          </a:p>
          <a:p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by the laws of state of Delaware, the USA (see </a:t>
            </a:r>
          </a:p>
          <a:p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p.18 Subscription Agreement)</a:t>
            </a:r>
            <a:endParaRPr lang="ru-RU" sz="4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151076" y="3674187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724162" y="2874248"/>
            <a:ext cx="23294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14. Отношения между </a:t>
            </a:r>
          </a:p>
          <a:p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Клиентом и Управляющей компанией </a:t>
            </a:r>
          </a:p>
          <a:p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регулируются правом штата Делавэр, </a:t>
            </a:r>
          </a:p>
          <a:p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США (см. п.18 </a:t>
            </a:r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Subscription Agreement</a:t>
            </a:r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)</a:t>
            </a:r>
            <a:endParaRPr lang="ru-RU" sz="4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97" y="1935301"/>
            <a:ext cx="149352" cy="914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38543" y="3655361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latin typeface="Century Gothic" panose="020B0502020202020204" pitchFamily="34" charset="0"/>
              </a:rPr>
              <a:t>Я согласен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63065" y="3655361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Agreed</a:t>
            </a:r>
          </a:p>
        </p:txBody>
      </p:sp>
      <p:pic>
        <p:nvPicPr>
          <p:cNvPr id="45" name="Рисунок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2" y="4112724"/>
            <a:ext cx="588265" cy="9144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12" y="4121868"/>
            <a:ext cx="149352" cy="9144"/>
          </a:xfrm>
          <a:prstGeom prst="rect">
            <a:avLst/>
          </a:prstGeom>
        </p:spPr>
      </p:pic>
      <p:sp>
        <p:nvSpPr>
          <p:cNvPr id="47" name="Прямоугольник 46"/>
          <p:cNvSpPr/>
          <p:nvPr/>
        </p:nvSpPr>
        <p:spPr>
          <a:xfrm>
            <a:off x="726554" y="5168717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4148684" y="3981919"/>
            <a:ext cx="2669320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15. Client understands </a:t>
            </a:r>
          </a:p>
          <a:p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the necessity and proper procedure to pay </a:t>
            </a:r>
          </a:p>
          <a:p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appropriate taxes. Investment object is organized </a:t>
            </a:r>
          </a:p>
          <a:p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as the LLC (limited liability company) by the laws </a:t>
            </a:r>
          </a:p>
          <a:p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of state of Delaware, the USA, that implies the </a:t>
            </a:r>
          </a:p>
          <a:p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«pooled» income taxation (see p. 2.5 of Operating</a:t>
            </a:r>
          </a:p>
          <a:p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Agreement)</a:t>
            </a:r>
            <a:endParaRPr lang="ru-RU" sz="1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151076" y="5168717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724162" y="3981919"/>
            <a:ext cx="2529860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15. Клиент подтверждает, </a:t>
            </a:r>
          </a:p>
          <a:p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что понимает необходимость и порядок </a:t>
            </a:r>
          </a:p>
          <a:p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уплаты соответствующих налогов. Объект </a:t>
            </a:r>
          </a:p>
          <a:p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инвестиций является компанией в форме </a:t>
            </a:r>
          </a:p>
          <a:p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LLC (компания с ограниченной ответствен-</a:t>
            </a:r>
          </a:p>
          <a:p>
            <a:r>
              <a:rPr lang="ru-RU" sz="800" b="1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ностью</a:t>
            </a:r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) по праву штата Делавэр, США, что </a:t>
            </a:r>
          </a:p>
          <a:p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предполагает «сквозную» уплату налогов </a:t>
            </a:r>
          </a:p>
          <a:p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на доходы (см. п. 2.5 </a:t>
            </a:r>
            <a:r>
              <a:rPr lang="ru-RU" sz="800" b="1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Operating</a:t>
            </a:r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 </a:t>
            </a:r>
            <a:r>
              <a:rPr lang="ru-RU" sz="800" b="1" dirty="0" err="1">
                <a:solidFill>
                  <a:srgbClr val="15405D"/>
                </a:solidFill>
                <a:latin typeface="Century Gothic" panose="020B0502020202020204" pitchFamily="34" charset="0"/>
              </a:rPr>
              <a:t>Agreement</a:t>
            </a:r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)</a:t>
            </a:r>
            <a:endParaRPr lang="ru-RU" sz="1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8543" y="5149891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latin typeface="Century Gothic" panose="020B0502020202020204" pitchFamily="34" charset="0"/>
              </a:rPr>
              <a:t>Я согласен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63065" y="5149891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Agreed</a:t>
            </a:r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2" y="5649833"/>
            <a:ext cx="588265" cy="9144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12" y="5658977"/>
            <a:ext cx="149352" cy="9144"/>
          </a:xfrm>
          <a:prstGeom prst="rect">
            <a:avLst/>
          </a:prstGeom>
        </p:spPr>
      </p:pic>
      <p:sp>
        <p:nvSpPr>
          <p:cNvPr id="55" name="Прямоугольник 54"/>
          <p:cNvSpPr/>
          <p:nvPr/>
        </p:nvSpPr>
        <p:spPr>
          <a:xfrm>
            <a:off x="726554" y="6389305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4148684" y="5519028"/>
            <a:ext cx="209704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16. Management company </a:t>
            </a:r>
          </a:p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and Affiliates bear limited </a:t>
            </a:r>
          </a:p>
          <a:p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responsibility (more details in p.1</a:t>
            </a:r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4</a:t>
            </a:r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of Private Placement Memorandum)</a:t>
            </a:r>
            <a:endParaRPr lang="ru-RU" sz="1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151076" y="6389305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724162" y="5519028"/>
            <a:ext cx="23727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16. Управляющая компания </a:t>
            </a:r>
          </a:p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и Аффилированные лица </a:t>
            </a:r>
          </a:p>
          <a:p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несут ограниченную ответственность </a:t>
            </a:r>
          </a:p>
          <a:p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(подробнее см. стр. 14 Private Placement </a:t>
            </a:r>
          </a:p>
          <a:p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Memorandum)</a:t>
            </a:r>
            <a:endParaRPr lang="ru-RU" sz="1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8543" y="6370479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latin typeface="Century Gothic" panose="020B0502020202020204" pitchFamily="34" charset="0"/>
              </a:rPr>
              <a:t>Я согласен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63065" y="6370479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Agreed</a:t>
            </a:r>
          </a:p>
        </p:txBody>
      </p:sp>
      <p:pic>
        <p:nvPicPr>
          <p:cNvPr id="61" name="Рисунок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4355"/>
            <a:ext cx="588265" cy="9144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4" y="6803499"/>
            <a:ext cx="149352" cy="9144"/>
          </a:xfrm>
          <a:prstGeom prst="rect">
            <a:avLst/>
          </a:prstGeom>
        </p:spPr>
      </p:pic>
      <p:sp>
        <p:nvSpPr>
          <p:cNvPr id="63" name="Прямоугольник 62"/>
          <p:cNvSpPr/>
          <p:nvPr/>
        </p:nvSpPr>
        <p:spPr>
          <a:xfrm>
            <a:off x="728946" y="7513046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4151076" y="6663550"/>
            <a:ext cx="281519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17. Management company and </a:t>
            </a:r>
          </a:p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Client confirm the following </a:t>
            </a:r>
            <a:b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</a:br>
            <a:r>
              <a:rPr lang="en-US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authorized electronic mailboxes for correspondence:</a:t>
            </a:r>
          </a:p>
          <a:p>
            <a:r>
              <a:rPr lang="en-US" sz="800" dirty="0" err="1">
                <a:latin typeface="Century Gothic" panose="020B0502020202020204" pitchFamily="34" charset="0"/>
              </a:rPr>
              <a:t>info@arcticventures.vc</a:t>
            </a:r>
            <a:endParaRPr lang="ru-RU" sz="800" dirty="0">
              <a:latin typeface="Century Gothic" panose="020B0502020202020204" pitchFamily="34" charset="0"/>
            </a:endParaRPr>
          </a:p>
          <a:p>
            <a:endParaRPr lang="ru-RU" sz="1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4153468" y="7513046"/>
            <a:ext cx="3051054" cy="17779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726554" y="6663550"/>
            <a:ext cx="227337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17. Управляющая компания </a:t>
            </a:r>
          </a:p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и Клиент подтверждают</a:t>
            </a:r>
          </a:p>
          <a:p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следующие авторизованные почтовые </a:t>
            </a:r>
          </a:p>
          <a:p>
            <a:r>
              <a:rPr lang="ru-RU" sz="8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ящики для корреспонденции:</a:t>
            </a:r>
            <a:endParaRPr lang="en-US" sz="800" b="1" dirty="0">
              <a:solidFill>
                <a:srgbClr val="15405D"/>
              </a:solidFill>
              <a:latin typeface="Century Gothic" panose="020B0502020202020204" pitchFamily="34" charset="0"/>
            </a:endParaRPr>
          </a:p>
          <a:p>
            <a:r>
              <a:rPr lang="en-US" sz="800" dirty="0" err="1">
                <a:latin typeface="Century Gothic" panose="020B0502020202020204" pitchFamily="34" charset="0"/>
              </a:rPr>
              <a:t>info@arcticventures.vc</a:t>
            </a:r>
            <a:endParaRPr lang="ru-RU" sz="100" dirty="0">
              <a:latin typeface="Century Gothic" panose="020B0502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40935" y="7494220"/>
            <a:ext cx="7633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latin typeface="Century Gothic" panose="020B0502020202020204" pitchFamily="34" charset="0"/>
              </a:rPr>
              <a:t>Я согласен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65457" y="7494220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Agreed</a:t>
            </a:r>
          </a:p>
        </p:txBody>
      </p:sp>
      <p:pic>
        <p:nvPicPr>
          <p:cNvPr id="69" name="Рисунок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2" y="6798927"/>
            <a:ext cx="588265" cy="9144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2" y="7872731"/>
            <a:ext cx="588265" cy="9144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12" y="7881875"/>
            <a:ext cx="149352" cy="914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148684" y="7741926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18. Signature:</a:t>
            </a:r>
            <a:endParaRPr lang="ru-RU" sz="1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4162" y="7741926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rgbClr val="15405D"/>
                </a:solidFill>
                <a:latin typeface="Century Gothic" panose="020B0502020202020204" pitchFamily="34" charset="0"/>
              </a:rPr>
              <a:t>18. Подпись:</a:t>
            </a:r>
            <a:endParaRPr lang="ru-RU" sz="1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8" name="Рисунок 7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4" y="7877303"/>
            <a:ext cx="588265" cy="9144"/>
          </a:xfrm>
          <a:prstGeom prst="rect">
            <a:avLst/>
          </a:prstGeom>
        </p:spPr>
      </p:pic>
      <p:sp>
        <p:nvSpPr>
          <p:cNvPr id="79" name="Прямоугольник 78"/>
          <p:cNvSpPr/>
          <p:nvPr/>
        </p:nvSpPr>
        <p:spPr>
          <a:xfrm>
            <a:off x="2109777" y="8074590"/>
            <a:ext cx="1667563" cy="17490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2109777" y="8266427"/>
            <a:ext cx="1667563" cy="17490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3893" y="8054310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Клиент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23893" y="8229134"/>
            <a:ext cx="1443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Управляющая компания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5534299" y="8074590"/>
            <a:ext cx="1667563" cy="17490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5534299" y="8266427"/>
            <a:ext cx="1667563" cy="174903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48415" y="8054310"/>
            <a:ext cx="474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Client</a:t>
            </a:r>
            <a:endParaRPr lang="ru-RU" sz="800" dirty="0">
              <a:solidFill>
                <a:srgbClr val="15405D"/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48415" y="8229134"/>
            <a:ext cx="1396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15405D"/>
                </a:solidFill>
                <a:latin typeface="Century Gothic" panose="020B0502020202020204" pitchFamily="34" charset="0"/>
              </a:rPr>
              <a:t>Management company</a:t>
            </a:r>
          </a:p>
        </p:txBody>
      </p:sp>
    </p:spTree>
    <p:extLst>
      <p:ext uri="{BB962C8B-B14F-4D97-AF65-F5344CB8AC3E}">
        <p14:creationId xmlns:p14="http://schemas.microsoft.com/office/powerpoint/2010/main" val="27950898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1247</Words>
  <Application>Microsoft Macintosh PowerPoint</Application>
  <PresentationFormat>Произвольный</PresentationFormat>
  <Paragraphs>223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Wingdings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Алиса Алмазова</dc:creator>
  <cp:lastModifiedBy>Evgeniy Eger</cp:lastModifiedBy>
  <cp:revision>47</cp:revision>
  <cp:lastPrinted>2020-12-21T14:22:56Z</cp:lastPrinted>
  <dcterms:created xsi:type="dcterms:W3CDTF">2020-11-17T12:24:22Z</dcterms:created>
  <dcterms:modified xsi:type="dcterms:W3CDTF">2022-04-11T14:57:47Z</dcterms:modified>
</cp:coreProperties>
</file>