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80" r:id="rId14"/>
    <p:sldId id="274" r:id="rId15"/>
    <p:sldId id="276" r:id="rId16"/>
    <p:sldId id="277" r:id="rId17"/>
    <p:sldId id="275" r:id="rId18"/>
    <p:sldId id="278" r:id="rId19"/>
    <p:sldId id="27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DC0"/>
    <a:srgbClr val="1DB1CE"/>
    <a:srgbClr val="0C0A2B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01" autoAdjust="0"/>
  </p:normalViewPr>
  <p:slideViewPr>
    <p:cSldViewPr snapToGrid="0">
      <p:cViewPr varScale="1">
        <p:scale>
          <a:sx n="65" d="100"/>
          <a:sy n="65" d="100"/>
        </p:scale>
        <p:origin x="62" y="158"/>
      </p:cViewPr>
      <p:guideLst/>
    </p:cSldViewPr>
  </p:slideViewPr>
  <p:outlineViewPr>
    <p:cViewPr>
      <p:scale>
        <a:sx n="33" d="100"/>
        <a:sy n="33" d="100"/>
      </p:scale>
      <p:origin x="0" y="-16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3446288-3363-4A3C-8EFF-53718A10F4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028800-0CFE-47FB-A096-65344CB8B9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9E5D-A3D3-4CE3-A7EA-BD7D29BF75E7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3C0DF1-EB4E-44AA-9D50-1EE42215C4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EAEFB2-5B2A-45B0-A8AB-B65959A44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AE25-0697-4D88-9C7B-CD9A6805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99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BBF9-9292-4086-B16B-6B10EDB9F341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6EE13-EF48-4636-8480-F0F9DCAE2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0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42EF1-0653-4BCF-B844-5CB72289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C01329-D08C-4113-AF25-36D41BC1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F3278-99FB-415D-B48C-2F7C28DF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D71-974B-4B1D-9A0C-11D1133655CC}" type="datetime1">
              <a:rPr lang="ru-RU" smtClean="0"/>
              <a:t>28.05.2019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A2772-C458-4B67-881A-C29D4052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6DEE8-1C2B-4C10-9337-644EC989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59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CFEFD-3A71-4F10-961D-64ECF76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3F395A-303B-4B75-8D57-51C52EFA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F47B-8E3E-4C50-A9AF-669AA681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70A3-0F54-465B-943B-E17CD3FD8F90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8CB60A-4B8A-4954-B85B-23243278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F0CBE-7785-4AAA-BE88-8A9F007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E33139-7E64-4A5D-9E77-F72EBD2F8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9C66C4-A99C-4A88-893E-963FB20E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02FFD-A6D5-41F9-8053-E0CB3A1B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E446-240C-4D2C-9FC5-A945E373F02C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0FA621-973F-4927-A0BE-2F9E8775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DEA36-7CAC-496B-9669-F5065B9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FB5B559-7751-4776-BD1F-D13C478601FF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256308"/>
            <a:ext cx="0" cy="445258"/>
          </a:xfrm>
          <a:prstGeom prst="line">
            <a:avLst/>
          </a:prstGeom>
          <a:ln w="31750">
            <a:solidFill>
              <a:srgbClr val="1DB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F3C78546-6A1B-4942-B168-712C301819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08" y="283883"/>
            <a:ext cx="10515600" cy="584775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rgbClr val="0C0A2B"/>
                </a:solidFill>
                <a:latin typeface="Roboto Medium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1" name="Объект 30">
            <a:extLst>
              <a:ext uri="{FF2B5EF4-FFF2-40B4-BE49-F238E27FC236}">
                <a16:creationId xmlns:a16="http://schemas.microsoft.com/office/drawing/2014/main" id="{370738F0-4156-4D45-8B4C-8EFEB19F06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5708" y="774183"/>
            <a:ext cx="10515600" cy="584200"/>
          </a:xfrm>
        </p:spPr>
        <p:txBody>
          <a:bodyPr/>
          <a:lstStyle>
            <a:lvl1pPr marL="0" indent="0">
              <a:buNone/>
              <a:defRPr sz="3200" baseline="0">
                <a:solidFill>
                  <a:srgbClr val="1DB1CE"/>
                </a:solidFill>
                <a:latin typeface="Roboto Medium" panose="02000000000000000000" pitchFamily="2" charset="0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37" name="Объект 36">
            <a:extLst>
              <a:ext uri="{FF2B5EF4-FFF2-40B4-BE49-F238E27FC236}">
                <a16:creationId xmlns:a16="http://schemas.microsoft.com/office/drawing/2014/main" id="{BD7E1CCB-9089-4D4A-B99B-04B3F8BCA14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399736" y="6272323"/>
            <a:ext cx="620680" cy="529569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None/>
              <a:defRPr sz="3000" baseline="0">
                <a:solidFill>
                  <a:srgbClr val="1DB1CE"/>
                </a:solidFill>
                <a:latin typeface="Roboto Medium" panose="02000000000000000000" pitchFamily="2" charset="0"/>
              </a:defRPr>
            </a:lvl1pPr>
          </a:lstStyle>
          <a:p>
            <a:pPr lvl="0"/>
            <a:r>
              <a:rPr lang="ru-RU" dirty="0"/>
              <a:t>00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05D646C-9683-4844-AF52-4B2FA844A3F5}"/>
              </a:ext>
            </a:extLst>
          </p:cNvPr>
          <p:cNvCxnSpPr>
            <a:cxnSpLocks/>
          </p:cNvCxnSpPr>
          <p:nvPr userDrawn="1"/>
        </p:nvCxnSpPr>
        <p:spPr>
          <a:xfrm>
            <a:off x="450413" y="426702"/>
            <a:ext cx="0" cy="799035"/>
          </a:xfrm>
          <a:prstGeom prst="line">
            <a:avLst/>
          </a:prstGeom>
          <a:ln w="38100">
            <a:solidFill>
              <a:srgbClr val="1DB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77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1CFC-DF3A-4843-BFC7-B03757D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62288"/>
            <a:ext cx="10515600" cy="15001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12A3E-F75F-495E-816B-6AEE994D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9F3EE-481F-4B6F-AEE7-DD3E5BC7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F45C-3EB2-4AA1-96E6-14E3E6163682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7A4D1-8BA9-4562-B5B0-2A9EA699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F4E97-525D-45DD-8F35-FE612699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DD1F9-4263-430E-9B96-2796BA2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7C224-6886-46C8-98CD-1BB595A7A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423BB9-FAC5-48C1-AA38-6AE7A56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F8B7C-0157-471B-8151-A66E9FFA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0CE8-7A4C-40C2-9A0F-755EDB1079A0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F603E-2A1B-4011-898B-BA1A4321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D85634-326C-464A-A5CF-C8786BE1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9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E4EB7-0FF8-4CC8-9853-372450B1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9AADA-06E6-4564-B6FD-0B8A4FC3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481039-CA43-4EC4-857D-4430F18F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A92F96-8700-410C-8D7B-E4ED01F88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E21289-57B3-44A4-9B3A-836D67B0E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60A241-AA0C-4638-81AD-CE2F1A2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5A-F5C9-4DFB-8C6E-137170AA1D80}" type="datetime1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3C27AD-400A-42E2-9E66-FDA6ED04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54DCBF-136E-493C-ADFF-20842B71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2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BC42D-E092-4CD1-9875-FA8454A1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F7BB54-FEA3-4011-BA22-9F9FE9AC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BA58-BDD8-4ADA-B218-40F1F8E1A877}" type="datetime1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15D45B-1ABF-487C-9894-0E597F9F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F0902D-8FEA-4FF4-A05D-913FB9B4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8E6216-F3BC-4BC8-A565-584E2C6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B50B-693D-45E9-8054-524A62494AFA}" type="datetime1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4A6A3D-AA88-457F-88EB-93C0E725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069FEE-FBC6-4113-B866-7A5F831C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0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5158A-49B9-4AEE-93D5-6830F53C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88211-1F16-4443-984D-7147CD76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B131A0-4CC0-4447-8309-1D330828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F9B3F-AA68-42A1-A3B4-5279AE9D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A80D-D2C1-449C-8FD4-D9BC477EC0AE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A24545-4434-4785-B4DD-C8049709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2FFAC0-7C54-4FB9-A7A4-1E4F4897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0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60243-2EC2-4A92-BABE-D5B7A3A7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07D7FC-1572-44D3-8D6C-63D2E72E1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8DE4D5-397F-46BD-A8FF-A72473FCA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A77B3-E268-432D-B590-6BDEF7B6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4D9-06DD-4804-87BB-72225A7B0456}" type="datetime1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9F5F2C-68CA-46E3-BC20-552E473B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27733-D6D7-4D70-9DF9-FB2D982C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4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4FCEB-FDF8-4C07-B399-172EE687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78FDD-48E0-478B-A7F1-B69B8895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3406B-DFF5-4607-BE27-94D9901AD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8A02-C0FA-4ABC-B7DB-3C2D673E63E4}" type="datetime1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FC4D5-C112-420D-B12B-806E8D9BA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E4F8CB-306A-493B-8759-F215A787E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0562-8ECC-43FC-BD25-E610629E6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33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5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CAB574E-B916-46CD-8091-43938399438E}"/>
              </a:ext>
            </a:extLst>
          </p:cNvPr>
          <p:cNvSpPr/>
          <p:nvPr/>
        </p:nvSpPr>
        <p:spPr>
          <a:xfrm>
            <a:off x="447675" y="243216"/>
            <a:ext cx="112966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solidFill>
                  <a:srgbClr val="6F6F74"/>
                </a:solidFill>
                <a:latin typeface="Roboto Medium" panose="02000000000000000000" pitchFamily="2" charset="0"/>
              </a:rPr>
              <a:t>Министерство образования и науки РФ</a:t>
            </a:r>
          </a:p>
          <a:p>
            <a:pPr algn="ctr"/>
            <a:r>
              <a:rPr lang="ru-RU" sz="1500" dirty="0">
                <a:solidFill>
                  <a:srgbClr val="6F6F74"/>
                </a:solidFill>
                <a:latin typeface="Roboto Medium" panose="02000000000000000000" pitchFamily="2" charset="0"/>
              </a:rPr>
              <a:t>ФГБОУ ВО «Кузбасский государственный технический университет </a:t>
            </a:r>
            <a:r>
              <a:rPr lang="ru-RU" sz="1500" dirty="0" err="1">
                <a:solidFill>
                  <a:srgbClr val="6F6F74"/>
                </a:solidFill>
                <a:latin typeface="Roboto Medium" panose="02000000000000000000" pitchFamily="2" charset="0"/>
              </a:rPr>
              <a:t>им.Т.Ф.Горбачева</a:t>
            </a:r>
            <a:r>
              <a:rPr lang="ru-RU" sz="1500" dirty="0">
                <a:solidFill>
                  <a:srgbClr val="6F6F74"/>
                </a:solidFill>
                <a:latin typeface="Roboto Medium" panose="02000000000000000000" pitchFamily="2" charset="0"/>
              </a:rPr>
              <a:t>»</a:t>
            </a:r>
          </a:p>
          <a:p>
            <a:pPr algn="ctr"/>
            <a:r>
              <a:rPr lang="ru-RU" sz="1500" dirty="0">
                <a:solidFill>
                  <a:srgbClr val="6F6F74"/>
                </a:solidFill>
                <a:latin typeface="Roboto Medium" panose="02000000000000000000" pitchFamily="2" charset="0"/>
              </a:rPr>
              <a:t>Кафедра прикладной информатики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820D26-9F3B-47D0-8F9C-3C874C960D34}"/>
              </a:ext>
            </a:extLst>
          </p:cNvPr>
          <p:cNvSpPr/>
          <p:nvPr/>
        </p:nvSpPr>
        <p:spPr>
          <a:xfrm>
            <a:off x="1566861" y="2664216"/>
            <a:ext cx="905827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dirty="0">
                <a:solidFill>
                  <a:srgbClr val="1DB1CE"/>
                </a:solidFill>
                <a:latin typeface="Roboto Medium" panose="02000000000000000000" pitchFamily="2" charset="0"/>
              </a:rPr>
              <a:t>РАЗРАБОТКА ПРОГРАММНОГО МОДУЛЯ ДЛЯ ПОИСКА ЭКСТРЕМУМОВ ФУНКЦИЙ МНОГИХ ПЕРЕМЕННЫХ С ИСПОЛЬЗОВАНИЕМ ГЕНЕТИЧЕСКОГО АЛГОРИТМА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0D3524-F7DB-4980-A503-CF1216B20D4F}"/>
              </a:ext>
            </a:extLst>
          </p:cNvPr>
          <p:cNvSpPr/>
          <p:nvPr/>
        </p:nvSpPr>
        <p:spPr>
          <a:xfrm>
            <a:off x="2491586" y="1994113"/>
            <a:ext cx="72088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50" dirty="0">
                <a:solidFill>
                  <a:srgbClr val="1DB1CE"/>
                </a:solidFill>
                <a:latin typeface="Roboto Medium" panose="02000000000000000000" pitchFamily="2" charset="0"/>
              </a:rPr>
              <a:t>Курсовая работа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FE29A6-54BD-486C-ACB1-AA418618A33B}"/>
              </a:ext>
            </a:extLst>
          </p:cNvPr>
          <p:cNvSpPr/>
          <p:nvPr/>
        </p:nvSpPr>
        <p:spPr>
          <a:xfrm>
            <a:off x="2253184" y="5290152"/>
            <a:ext cx="858981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750" dirty="0">
                <a:solidFill>
                  <a:srgbClr val="6F6F74"/>
                </a:solidFill>
                <a:latin typeface="Roboto" panose="02000000000000000000" pitchFamily="2" charset="0"/>
              </a:rPr>
              <a:t>Выполнили: </a:t>
            </a:r>
            <a:r>
              <a:rPr lang="ru-RU" sz="1750" dirty="0" err="1">
                <a:solidFill>
                  <a:srgbClr val="6F6F74"/>
                </a:solidFill>
                <a:latin typeface="Roboto" panose="02000000000000000000" pitchFamily="2" charset="0"/>
              </a:rPr>
              <a:t>ст</a:t>
            </a:r>
            <a:r>
              <a:rPr lang="ru-RU" sz="1750" dirty="0">
                <a:solidFill>
                  <a:srgbClr val="6F6F74"/>
                </a:solidFill>
                <a:latin typeface="Roboto" panose="02000000000000000000" pitchFamily="2" charset="0"/>
              </a:rPr>
              <a:t>-ты гр.ПИб-182 Пономаренко Д.В.</a:t>
            </a:r>
          </a:p>
          <a:p>
            <a:pPr algn="r"/>
            <a:r>
              <a:rPr lang="ru-RU" sz="1750" dirty="0">
                <a:solidFill>
                  <a:srgbClr val="6F6F74"/>
                </a:solidFill>
                <a:latin typeface="Roboto" panose="02000000000000000000" pitchFamily="2" charset="0"/>
              </a:rPr>
              <a:t>Принял: проф. каф. </a:t>
            </a:r>
            <a:r>
              <a:rPr lang="ru-RU" sz="1750" dirty="0" err="1">
                <a:solidFill>
                  <a:srgbClr val="6F6F74"/>
                </a:solidFill>
                <a:latin typeface="Roboto" panose="02000000000000000000" pitchFamily="2" charset="0"/>
              </a:rPr>
              <a:t>Е.К.Ещин</a:t>
            </a:r>
            <a:endParaRPr lang="ru-RU" sz="1750" dirty="0">
              <a:solidFill>
                <a:srgbClr val="6F6F74"/>
              </a:solidFill>
              <a:latin typeface="Roboto" panose="02000000000000000000" pitchFamily="2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39683A9-0C87-42C7-A8D9-AFC00D53EB89}"/>
              </a:ext>
            </a:extLst>
          </p:cNvPr>
          <p:cNvSpPr/>
          <p:nvPr/>
        </p:nvSpPr>
        <p:spPr>
          <a:xfrm>
            <a:off x="1801089" y="6380618"/>
            <a:ext cx="8589819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50" dirty="0">
                <a:solidFill>
                  <a:srgbClr val="6F6F74"/>
                </a:solidFill>
                <a:latin typeface="Roboto" panose="02000000000000000000" pitchFamily="2" charset="0"/>
              </a:rPr>
              <a:t>201</a:t>
            </a:r>
            <a:r>
              <a:rPr lang="ru-RU" sz="1750" dirty="0">
                <a:solidFill>
                  <a:srgbClr val="6F6F74"/>
                </a:solidFill>
                <a:latin typeface="Roboto" panose="02000000000000000000" pitchFamily="2" charset="0"/>
              </a:rPr>
              <a:t>9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4FEFB7-7269-4BAC-8C61-E61D40A4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5" y="3855330"/>
            <a:ext cx="686323" cy="68632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8E809C5-8078-4FAA-B09B-B14EA7A3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66861" y="2503416"/>
            <a:ext cx="686323" cy="6863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713CD8-8D79-454D-A58E-E1A04BF096BC}"/>
              </a:ext>
            </a:extLst>
          </p:cNvPr>
          <p:cNvSpPr/>
          <p:nvPr/>
        </p:nvSpPr>
        <p:spPr>
          <a:xfrm>
            <a:off x="447675" y="1180024"/>
            <a:ext cx="112966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solidFill>
                  <a:srgbClr val="6F6F74"/>
                </a:solidFill>
                <a:latin typeface="Roboto Medium" panose="02000000000000000000" pitchFamily="2" charset="0"/>
              </a:rPr>
              <a:t>Направление подготовки: 09.03.03 –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212935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02C23B-FD03-40C7-9FF8-87686DD9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695325"/>
            <a:ext cx="7038975" cy="61626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«Отбор»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7E4A0-A337-4DF6-8D1E-E0760B5D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" y="2571732"/>
            <a:ext cx="2846356" cy="36351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66096A-23DE-43C5-BE87-D408D0B9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21" y="2571732"/>
            <a:ext cx="1963704" cy="308268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8F0AEE2-8411-48A5-8A46-A039FC08018A}"/>
              </a:ext>
            </a:extLst>
          </p:cNvPr>
          <p:cNvSpPr/>
          <p:nvPr/>
        </p:nvSpPr>
        <p:spPr>
          <a:xfrm>
            <a:off x="316519" y="2082007"/>
            <a:ext cx="236206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procedure Select</a:t>
            </a:r>
            <a:endParaRPr lang="ru-RU" sz="19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F605220-0D7B-492D-A357-78E10D2963CB}"/>
              </a:ext>
            </a:extLst>
          </p:cNvPr>
          <p:cNvSpPr/>
          <p:nvPr/>
        </p:nvSpPr>
        <p:spPr>
          <a:xfrm>
            <a:off x="2990140" y="2030612"/>
            <a:ext cx="236206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procedure Shuffle</a:t>
            </a:r>
            <a:endParaRPr lang="ru-RU" sz="19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55D60F3-996C-405D-9124-0E2BF2C126AD}"/>
              </a:ext>
            </a:extLst>
          </p:cNvPr>
          <p:cNvSpPr/>
          <p:nvPr/>
        </p:nvSpPr>
        <p:spPr>
          <a:xfrm>
            <a:off x="7491478" y="233721"/>
            <a:ext cx="236206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function Select1</a:t>
            </a:r>
            <a:endParaRPr lang="ru-RU" sz="19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8837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«Скрещивание»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8DFB38-08A0-4729-8C7D-89F81F39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96" y="379787"/>
            <a:ext cx="3139786" cy="63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622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«Мутация»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3A6E26-44D9-4D57-BA00-1EF60F764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69" y="1358383"/>
            <a:ext cx="6112886" cy="50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4952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E6DEE-64B0-4A20-BAF3-E094F799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570"/>
            <a:ext cx="10515600" cy="584775"/>
          </a:xfrm>
        </p:spPr>
        <p:txBody>
          <a:bodyPr/>
          <a:lstStyle/>
          <a:p>
            <a:pPr algn="ctr"/>
            <a:r>
              <a:rPr lang="ru-RU" dirty="0"/>
              <a:t>Описание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42A0F-522B-42C5-AB8A-EBE9DE14B0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29000"/>
            <a:ext cx="10515600" cy="584200"/>
          </a:xfrm>
        </p:spPr>
        <p:txBody>
          <a:bodyPr/>
          <a:lstStyle/>
          <a:p>
            <a:pPr algn="ctr"/>
            <a:r>
              <a:rPr lang="ru-RU" dirty="0"/>
              <a:t>Фрагменты кода: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6BBB1-C3BD-42DA-9CC9-1062EE19D9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A64B4A-93B2-4ED7-B811-F01C6445168F}"/>
              </a:ext>
            </a:extLst>
          </p:cNvPr>
          <p:cNvSpPr/>
          <p:nvPr/>
        </p:nvSpPr>
        <p:spPr>
          <a:xfrm>
            <a:off x="332509" y="378691"/>
            <a:ext cx="314036" cy="951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27266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«Начальная популяции»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A9099A-72C7-4FF6-BB75-6B223F8A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8" y="2265362"/>
            <a:ext cx="9372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95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«Отбор»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844916-D9DA-4DDC-A5BD-64236B71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521" y="378691"/>
            <a:ext cx="5299302" cy="62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535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«Скрещивание»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974F5-6077-4BC3-9F45-4D7DEEAA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8" y="1987230"/>
            <a:ext cx="11494708" cy="41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3761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«Мутация»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B9290-0A5C-4B4C-B332-44925B36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8" y="2219036"/>
            <a:ext cx="9591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039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DA822-D8C8-487A-999A-37AF5A04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31736-8310-4204-A86C-50C8485499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9169EE-D162-4873-9F38-26DBAA1D12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A15D63-E643-4CD4-A97E-B4E43885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0" y="1848683"/>
            <a:ext cx="7088144" cy="4485631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3CA707-6840-43A6-A5A8-5C98BE9CEBB9}"/>
              </a:ext>
            </a:extLst>
          </p:cNvPr>
          <p:cNvSpPr/>
          <p:nvPr/>
        </p:nvSpPr>
        <p:spPr>
          <a:xfrm>
            <a:off x="368690" y="2209736"/>
            <a:ext cx="2780910" cy="1219264"/>
          </a:xfrm>
          <a:prstGeom prst="roundRect">
            <a:avLst>
              <a:gd name="adj" fmla="val 6819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DF61D8B-2870-4C6F-99F4-F87FF7A18393}"/>
              </a:ext>
            </a:extLst>
          </p:cNvPr>
          <p:cNvSpPr/>
          <p:nvPr/>
        </p:nvSpPr>
        <p:spPr>
          <a:xfrm>
            <a:off x="368690" y="3429000"/>
            <a:ext cx="2780910" cy="2343727"/>
          </a:xfrm>
          <a:prstGeom prst="roundRect">
            <a:avLst>
              <a:gd name="adj" fmla="val 6819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925D4F2-A60F-4550-9A79-FCF2AB7C8A59}"/>
              </a:ext>
            </a:extLst>
          </p:cNvPr>
          <p:cNvSpPr/>
          <p:nvPr/>
        </p:nvSpPr>
        <p:spPr>
          <a:xfrm>
            <a:off x="368690" y="5772726"/>
            <a:ext cx="2780910" cy="550281"/>
          </a:xfrm>
          <a:prstGeom prst="roundRect">
            <a:avLst>
              <a:gd name="adj" fmla="val 681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947EAF-463D-4EB3-A7AA-9A5FDB5B0AB4}"/>
              </a:ext>
            </a:extLst>
          </p:cNvPr>
          <p:cNvSpPr/>
          <p:nvPr/>
        </p:nvSpPr>
        <p:spPr>
          <a:xfrm>
            <a:off x="3227344" y="2209736"/>
            <a:ext cx="4229489" cy="3119646"/>
          </a:xfrm>
          <a:prstGeom prst="roundRect">
            <a:avLst>
              <a:gd name="adj" fmla="val 6819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69F5515-BC3A-4234-BBF4-CF39C6A5E171}"/>
              </a:ext>
            </a:extLst>
          </p:cNvPr>
          <p:cNvSpPr/>
          <p:nvPr/>
        </p:nvSpPr>
        <p:spPr>
          <a:xfrm>
            <a:off x="3188472" y="5467927"/>
            <a:ext cx="4229489" cy="804396"/>
          </a:xfrm>
          <a:prstGeom prst="roundRect">
            <a:avLst>
              <a:gd name="adj" fmla="val 6819"/>
            </a:avLst>
          </a:prstGeom>
          <a:noFill/>
          <a:ln w="28575">
            <a:solidFill>
              <a:srgbClr val="EB8D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062B9D2-3E63-44A3-AD5C-2F6D7BA4321E}"/>
              </a:ext>
            </a:extLst>
          </p:cNvPr>
          <p:cNvSpPr/>
          <p:nvPr/>
        </p:nvSpPr>
        <p:spPr>
          <a:xfrm>
            <a:off x="7928654" y="2488677"/>
            <a:ext cx="360000" cy="360000"/>
          </a:xfrm>
          <a:prstGeom prst="roundRect">
            <a:avLst>
              <a:gd name="adj" fmla="val 6819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4FC27EC-A90F-4A2E-910F-109792EBE1FE}"/>
              </a:ext>
            </a:extLst>
          </p:cNvPr>
          <p:cNvSpPr/>
          <p:nvPr/>
        </p:nvSpPr>
        <p:spPr>
          <a:xfrm>
            <a:off x="7928654" y="3092435"/>
            <a:ext cx="360000" cy="360000"/>
          </a:xfrm>
          <a:prstGeom prst="roundRect">
            <a:avLst>
              <a:gd name="adj" fmla="val 6819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52D15C8-1831-43B9-8A00-A4221714383A}"/>
              </a:ext>
            </a:extLst>
          </p:cNvPr>
          <p:cNvSpPr/>
          <p:nvPr/>
        </p:nvSpPr>
        <p:spPr>
          <a:xfrm>
            <a:off x="7928654" y="3702067"/>
            <a:ext cx="360000" cy="360000"/>
          </a:xfrm>
          <a:prstGeom prst="roundRect">
            <a:avLst>
              <a:gd name="adj" fmla="val 681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16BDD76-E13B-48F0-AD67-4D19785495B3}"/>
              </a:ext>
            </a:extLst>
          </p:cNvPr>
          <p:cNvSpPr/>
          <p:nvPr/>
        </p:nvSpPr>
        <p:spPr>
          <a:xfrm>
            <a:off x="7928654" y="4311699"/>
            <a:ext cx="360000" cy="360000"/>
          </a:xfrm>
          <a:prstGeom prst="roundRect">
            <a:avLst>
              <a:gd name="adj" fmla="val 6819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931B897-AB1D-4390-BBF4-8A3783ED213A}"/>
              </a:ext>
            </a:extLst>
          </p:cNvPr>
          <p:cNvSpPr/>
          <p:nvPr/>
        </p:nvSpPr>
        <p:spPr>
          <a:xfrm>
            <a:off x="7928654" y="4915118"/>
            <a:ext cx="360000" cy="360000"/>
          </a:xfrm>
          <a:prstGeom prst="roundRect">
            <a:avLst>
              <a:gd name="adj" fmla="val 6819"/>
            </a:avLst>
          </a:prstGeom>
          <a:noFill/>
          <a:ln w="28575">
            <a:solidFill>
              <a:srgbClr val="EB8D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10C90D0-83E1-403D-9BBA-E9D0670B77AC}"/>
              </a:ext>
            </a:extLst>
          </p:cNvPr>
          <p:cNvSpPr/>
          <p:nvPr/>
        </p:nvSpPr>
        <p:spPr>
          <a:xfrm>
            <a:off x="8288654" y="2458082"/>
            <a:ext cx="37317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– выбор функции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FD9728-C5E3-48C2-9E9A-1BE796764317}"/>
              </a:ext>
            </a:extLst>
          </p:cNvPr>
          <p:cNvSpPr/>
          <p:nvPr/>
        </p:nvSpPr>
        <p:spPr>
          <a:xfrm>
            <a:off x="8288654" y="3080074"/>
            <a:ext cx="37317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– поля для ввода переменных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CBAA624-1FC7-4098-8627-A9D1FBD05716}"/>
              </a:ext>
            </a:extLst>
          </p:cNvPr>
          <p:cNvSpPr/>
          <p:nvPr/>
        </p:nvSpPr>
        <p:spPr>
          <a:xfrm>
            <a:off x="8288654" y="3696192"/>
            <a:ext cx="37317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– кнопка запуска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527A41-FEC0-4AC7-9064-7A6DE6431E48}"/>
              </a:ext>
            </a:extLst>
          </p:cNvPr>
          <p:cNvSpPr/>
          <p:nvPr/>
        </p:nvSpPr>
        <p:spPr>
          <a:xfrm>
            <a:off x="8288654" y="4330545"/>
            <a:ext cx="37317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– график функции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6A99EE-4366-4E49-BC27-BE6F5497A1D0}"/>
              </a:ext>
            </a:extLst>
          </p:cNvPr>
          <p:cNvSpPr/>
          <p:nvPr/>
        </p:nvSpPr>
        <p:spPr>
          <a:xfrm>
            <a:off x="8288654" y="4871551"/>
            <a:ext cx="37317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–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94042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DA822-D8C8-487A-999A-37AF5A04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31736-8310-4204-A86C-50C8485499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9169EE-D162-4873-9F38-26DBAA1D12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19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82F6918-235A-4095-A7C4-1B5DA1B2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15" y="1587329"/>
            <a:ext cx="7769370" cy="49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7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4CCD0-0516-4326-B955-5A924CF9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B85D3-FBEA-4A9F-94DC-0E87BB5664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презентации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FA8D9-7E55-485E-AD9E-F9581A4FFC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ru-RU" dirty="0"/>
              <a:t>2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A18C089-FE00-4001-8C6A-6064FF1F49CD}"/>
              </a:ext>
            </a:extLst>
          </p:cNvPr>
          <p:cNvSpPr/>
          <p:nvPr/>
        </p:nvSpPr>
        <p:spPr>
          <a:xfrm>
            <a:off x="773716" y="2009864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68C9CF-926D-4D89-868B-F6F07F76DF2B}"/>
              </a:ext>
            </a:extLst>
          </p:cNvPr>
          <p:cNvSpPr/>
          <p:nvPr/>
        </p:nvSpPr>
        <p:spPr>
          <a:xfrm>
            <a:off x="1236907" y="1940782"/>
            <a:ext cx="360294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2" action="ppaction://hlinksldjump"/>
              </a:rPr>
              <a:t>реферат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BA55E7-58D6-46CB-82F3-EF4057637BC6}"/>
              </a:ext>
            </a:extLst>
          </p:cNvPr>
          <p:cNvSpPr/>
          <p:nvPr/>
        </p:nvSpPr>
        <p:spPr>
          <a:xfrm>
            <a:off x="752413" y="2046551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1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2787AB1-2527-4A8D-BA65-374967694E96}"/>
              </a:ext>
            </a:extLst>
          </p:cNvPr>
          <p:cNvSpPr/>
          <p:nvPr/>
        </p:nvSpPr>
        <p:spPr>
          <a:xfrm>
            <a:off x="773716" y="2698032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hlinkClick r:id="rId3" action="ppaction://hlinksldjump"/>
            <a:extLst>
              <a:ext uri="{FF2B5EF4-FFF2-40B4-BE49-F238E27FC236}">
                <a16:creationId xmlns:a16="http://schemas.microsoft.com/office/drawing/2014/main" id="{69EDF9E5-0960-418B-A7AE-3842C5785FA8}"/>
              </a:ext>
            </a:extLst>
          </p:cNvPr>
          <p:cNvSpPr/>
          <p:nvPr/>
        </p:nvSpPr>
        <p:spPr>
          <a:xfrm>
            <a:off x="1236906" y="2628950"/>
            <a:ext cx="360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3" action="ppaction://hlinksldjump"/>
              </a:rPr>
              <a:t>цель работы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6AB7FAD-EBAC-476A-A196-0B87C856A60D}"/>
              </a:ext>
            </a:extLst>
          </p:cNvPr>
          <p:cNvSpPr/>
          <p:nvPr/>
        </p:nvSpPr>
        <p:spPr>
          <a:xfrm>
            <a:off x="752413" y="2734719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2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A6B8134-FA4F-44A6-95D2-A8B95467759F}"/>
              </a:ext>
            </a:extLst>
          </p:cNvPr>
          <p:cNvSpPr/>
          <p:nvPr/>
        </p:nvSpPr>
        <p:spPr>
          <a:xfrm>
            <a:off x="773716" y="3386200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9BC7DE1-BEA5-4D48-BB13-2508C3237B14}"/>
              </a:ext>
            </a:extLst>
          </p:cNvPr>
          <p:cNvSpPr/>
          <p:nvPr/>
        </p:nvSpPr>
        <p:spPr>
          <a:xfrm>
            <a:off x="1236906" y="3317118"/>
            <a:ext cx="455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4" action="ppaction://hlinksldjump"/>
              </a:rPr>
              <a:t>входные и выходные данные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D670DAF-06DC-48FE-95CC-2C0D8206D609}"/>
              </a:ext>
            </a:extLst>
          </p:cNvPr>
          <p:cNvSpPr/>
          <p:nvPr/>
        </p:nvSpPr>
        <p:spPr>
          <a:xfrm>
            <a:off x="752413" y="3422887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3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99C8120-7DBE-4618-B5EC-E988F54118A8}"/>
              </a:ext>
            </a:extLst>
          </p:cNvPr>
          <p:cNvSpPr/>
          <p:nvPr/>
        </p:nvSpPr>
        <p:spPr>
          <a:xfrm>
            <a:off x="773716" y="4074368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7A9157C-75ED-4F42-883B-D7CAB855F007}"/>
              </a:ext>
            </a:extLst>
          </p:cNvPr>
          <p:cNvSpPr/>
          <p:nvPr/>
        </p:nvSpPr>
        <p:spPr>
          <a:xfrm>
            <a:off x="1236907" y="4005286"/>
            <a:ext cx="380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5" action="ppaction://hlinksldjump"/>
              </a:rPr>
              <a:t>определение алгоритма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ED91E28-E75F-4A1D-8906-29DB44EDBB0C}"/>
              </a:ext>
            </a:extLst>
          </p:cNvPr>
          <p:cNvSpPr/>
          <p:nvPr/>
        </p:nvSpPr>
        <p:spPr>
          <a:xfrm>
            <a:off x="752413" y="4111055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4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7BED998-8678-47C0-80F6-CEB91FE49111}"/>
              </a:ext>
            </a:extLst>
          </p:cNvPr>
          <p:cNvSpPr/>
          <p:nvPr/>
        </p:nvSpPr>
        <p:spPr>
          <a:xfrm>
            <a:off x="773716" y="4762536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78138D0-7F70-4DD2-89E2-6E28052FC12A}"/>
              </a:ext>
            </a:extLst>
          </p:cNvPr>
          <p:cNvSpPr/>
          <p:nvPr/>
        </p:nvSpPr>
        <p:spPr>
          <a:xfrm>
            <a:off x="1236906" y="4693454"/>
            <a:ext cx="3806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6" action="ppaction://hlinksldjump"/>
              </a:rPr>
              <a:t>схема алгоритма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E7B6B46-8C97-4286-B233-3741CE25C421}"/>
              </a:ext>
            </a:extLst>
          </p:cNvPr>
          <p:cNvSpPr/>
          <p:nvPr/>
        </p:nvSpPr>
        <p:spPr>
          <a:xfrm>
            <a:off x="752413" y="4799223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5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A26CB22-8EB4-4EEA-8008-40E25E1F96FC}"/>
              </a:ext>
            </a:extLst>
          </p:cNvPr>
          <p:cNvSpPr/>
          <p:nvPr/>
        </p:nvSpPr>
        <p:spPr>
          <a:xfrm>
            <a:off x="6401086" y="1998434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2E65BEB-98A3-499B-8E38-500AAFB9D68A}"/>
              </a:ext>
            </a:extLst>
          </p:cNvPr>
          <p:cNvSpPr/>
          <p:nvPr/>
        </p:nvSpPr>
        <p:spPr>
          <a:xfrm>
            <a:off x="6864277" y="1929352"/>
            <a:ext cx="360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7" action="ppaction://hlinksldjump"/>
              </a:rPr>
              <a:t>логическая структура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FBB23EB-34CA-49CA-8453-CBA3E0DD5C97}"/>
              </a:ext>
            </a:extLst>
          </p:cNvPr>
          <p:cNvSpPr/>
          <p:nvPr/>
        </p:nvSpPr>
        <p:spPr>
          <a:xfrm>
            <a:off x="6379783" y="2035121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6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14847DC-B652-45DE-9E41-6A7DFEC15ADB}"/>
              </a:ext>
            </a:extLst>
          </p:cNvPr>
          <p:cNvSpPr/>
          <p:nvPr/>
        </p:nvSpPr>
        <p:spPr>
          <a:xfrm>
            <a:off x="6401086" y="2686602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C6CD705-A203-4C19-8E6B-9DF71D9A768C}"/>
              </a:ext>
            </a:extLst>
          </p:cNvPr>
          <p:cNvSpPr/>
          <p:nvPr/>
        </p:nvSpPr>
        <p:spPr>
          <a:xfrm>
            <a:off x="6864276" y="2617520"/>
            <a:ext cx="3602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8" action="ppaction://hlinksldjump"/>
              </a:rPr>
              <a:t>фрагменты кода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902F630-04F8-4CAF-A725-0D903C0E74E2}"/>
              </a:ext>
            </a:extLst>
          </p:cNvPr>
          <p:cNvSpPr/>
          <p:nvPr/>
        </p:nvSpPr>
        <p:spPr>
          <a:xfrm>
            <a:off x="6379783" y="2723289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7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DCB5E6D-39B7-44A1-8404-09E9CA4F9C61}"/>
              </a:ext>
            </a:extLst>
          </p:cNvPr>
          <p:cNvSpPr/>
          <p:nvPr/>
        </p:nvSpPr>
        <p:spPr>
          <a:xfrm>
            <a:off x="6401086" y="3374770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4D41F27-197C-4D06-9E6A-E9CD474D1144}"/>
              </a:ext>
            </a:extLst>
          </p:cNvPr>
          <p:cNvSpPr/>
          <p:nvPr/>
        </p:nvSpPr>
        <p:spPr>
          <a:xfrm>
            <a:off x="6864276" y="3305688"/>
            <a:ext cx="4090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9" action="ppaction://hlinksldjump"/>
              </a:rPr>
              <a:t>интерфейс программы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2FE7173-0A6D-4CF2-81C9-DA6F9057746A}"/>
              </a:ext>
            </a:extLst>
          </p:cNvPr>
          <p:cNvSpPr/>
          <p:nvPr/>
        </p:nvSpPr>
        <p:spPr>
          <a:xfrm>
            <a:off x="6379783" y="3411457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8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BB2C84C-98B0-4FBF-A9AA-F9D24A68EDE7}"/>
              </a:ext>
            </a:extLst>
          </p:cNvPr>
          <p:cNvSpPr/>
          <p:nvPr/>
        </p:nvSpPr>
        <p:spPr>
          <a:xfrm>
            <a:off x="6401086" y="4062938"/>
            <a:ext cx="381153" cy="381153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3BD1D87-1FB8-474A-B6C1-830FDD9F7DE2}"/>
              </a:ext>
            </a:extLst>
          </p:cNvPr>
          <p:cNvSpPr/>
          <p:nvPr/>
        </p:nvSpPr>
        <p:spPr>
          <a:xfrm>
            <a:off x="6864277" y="3993856"/>
            <a:ext cx="380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  <a:hlinkClick r:id="rId10" action="ppaction://hlinksldjump"/>
              </a:rPr>
              <a:t>результат работы</a:t>
            </a:r>
            <a:endParaRPr lang="ru-RU" sz="2400" dirty="0">
              <a:solidFill>
                <a:srgbClr val="0C0A2B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A5E1C0E-592D-4A06-AB74-C858FCF0D3F1}"/>
              </a:ext>
            </a:extLst>
          </p:cNvPr>
          <p:cNvSpPr/>
          <p:nvPr/>
        </p:nvSpPr>
        <p:spPr>
          <a:xfrm>
            <a:off x="6379783" y="4099625"/>
            <a:ext cx="381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spc="-200" dirty="0">
                <a:solidFill>
                  <a:schemeClr val="bg1"/>
                </a:solidFill>
                <a:latin typeface="Roboto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8712790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6578D7-C8D4-4E92-93F0-BA5E1F83E41B}"/>
              </a:ext>
            </a:extLst>
          </p:cNvPr>
          <p:cNvSpPr/>
          <p:nvPr/>
        </p:nvSpPr>
        <p:spPr>
          <a:xfrm>
            <a:off x="1566863" y="3159695"/>
            <a:ext cx="905827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dirty="0">
                <a:solidFill>
                  <a:srgbClr val="1DB1CE"/>
                </a:solidFill>
                <a:latin typeface="Roboto Medium" panose="02000000000000000000" pitchFamily="2" charset="0"/>
              </a:rPr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8565E7-A0B5-42FB-BE46-6F7EA700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53" y="3429000"/>
            <a:ext cx="538609" cy="5330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095D83-9C54-49BB-8932-AA995EA8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67539" y="2895965"/>
            <a:ext cx="538609" cy="5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375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F94448-4805-4021-8176-35E6B7D626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FCD1940-89EB-4FA5-AFD3-F58E91D01E70}"/>
              </a:ext>
            </a:extLst>
          </p:cNvPr>
          <p:cNvSpPr/>
          <p:nvPr/>
        </p:nvSpPr>
        <p:spPr>
          <a:xfrm>
            <a:off x="525710" y="1812063"/>
            <a:ext cx="858981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Студент группы ПИб-182 Пономаренко Данил</a:t>
            </a:r>
            <a:endParaRPr lang="ru-RU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A1996B-2F9B-4FC5-AFBA-91335348D7A7}"/>
              </a:ext>
            </a:extLst>
          </p:cNvPr>
          <p:cNvSpPr/>
          <p:nvPr/>
        </p:nvSpPr>
        <p:spPr>
          <a:xfrm>
            <a:off x="525710" y="1350398"/>
            <a:ext cx="2648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Авторы: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AAC97F8-F38F-4CA6-86CA-D07058B9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08" y="531894"/>
            <a:ext cx="10515600" cy="584775"/>
          </a:xfrm>
        </p:spPr>
        <p:txBody>
          <a:bodyPr/>
          <a:lstStyle/>
          <a:p>
            <a:pPr algn="ctr"/>
            <a:r>
              <a:rPr lang="ru-RU" dirty="0"/>
              <a:t>Реферат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C0C180-8C3B-4B3B-A0D3-D37CD8D13BF3}"/>
              </a:ext>
            </a:extLst>
          </p:cNvPr>
          <p:cNvSpPr/>
          <p:nvPr/>
        </p:nvSpPr>
        <p:spPr>
          <a:xfrm>
            <a:off x="525711" y="2856536"/>
            <a:ext cx="1051559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Федеральное государственное бюджетное образовательное учреждение высшего образования «Кузбасский государственный технический университет имени Т.Ф. Горбачева» (</a:t>
            </a:r>
            <a:r>
              <a:rPr lang="ru-RU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КузГТУ</a:t>
            </a:r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).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3B9168B-6EF9-4FC1-A64C-D0029A3BF218}"/>
              </a:ext>
            </a:extLst>
          </p:cNvPr>
          <p:cNvSpPr/>
          <p:nvPr/>
        </p:nvSpPr>
        <p:spPr>
          <a:xfrm>
            <a:off x="525709" y="2394871"/>
            <a:ext cx="2885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Правообладатель: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16E5361-0CBD-43ED-BC35-2E0F2D3F66AC}"/>
              </a:ext>
            </a:extLst>
          </p:cNvPr>
          <p:cNvSpPr/>
          <p:nvPr/>
        </p:nvSpPr>
        <p:spPr>
          <a:xfrm>
            <a:off x="525709" y="4485784"/>
            <a:ext cx="105155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Программный модуль для поиска экстремумов функций двух переменных с использованием генетических алгоритмов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6642190-F4DA-4507-9CC7-37B89676E567}"/>
              </a:ext>
            </a:extLst>
          </p:cNvPr>
          <p:cNvSpPr/>
          <p:nvPr/>
        </p:nvSpPr>
        <p:spPr>
          <a:xfrm>
            <a:off x="525708" y="4024119"/>
            <a:ext cx="2885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Программа: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16FBA94-B9A7-4118-9BEB-86C231F2F411}"/>
              </a:ext>
            </a:extLst>
          </p:cNvPr>
          <p:cNvSpPr/>
          <p:nvPr/>
        </p:nvSpPr>
        <p:spPr>
          <a:xfrm>
            <a:off x="525707" y="5822644"/>
            <a:ext cx="105156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Программа предназначена для поиска экстремумов функций двух переменных с помощью Генетических алгоритмов.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51D7D27-15E8-480D-9F89-DD200C5BF76D}"/>
              </a:ext>
            </a:extLst>
          </p:cNvPr>
          <p:cNvSpPr/>
          <p:nvPr/>
        </p:nvSpPr>
        <p:spPr>
          <a:xfrm>
            <a:off x="525706" y="5360979"/>
            <a:ext cx="2885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Аннотация: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D5A4B4-3B8A-4D96-9848-AAB980DCD291}"/>
              </a:ext>
            </a:extLst>
          </p:cNvPr>
          <p:cNvSpPr/>
          <p:nvPr/>
        </p:nvSpPr>
        <p:spPr>
          <a:xfrm>
            <a:off x="314036" y="295564"/>
            <a:ext cx="211670" cy="969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40222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9706-A154-4F16-8A8E-DC7A007C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407F-8912-44C6-A20B-980E68A82D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C756FD-4A83-4E79-AEDE-D757CBB822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</a:t>
            </a:r>
            <a:r>
              <a:rPr lang="en-US" dirty="0"/>
              <a:t>4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8C002E-2F26-4967-8C39-667D7B3E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433"/>
            <a:ext cx="11011018" cy="392572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9D6672-591A-47A8-94BC-1043BA48D296}"/>
              </a:ext>
            </a:extLst>
          </p:cNvPr>
          <p:cNvSpPr/>
          <p:nvPr/>
        </p:nvSpPr>
        <p:spPr>
          <a:xfrm>
            <a:off x="525708" y="3070129"/>
            <a:ext cx="7762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Roboto" panose="02000000000000000000" pitchFamily="2" charset="0"/>
              </a:rPr>
              <a:t>Разработать программный модуль для поиска экстремумов функций двух переменных с использованием генетических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168433456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829A-9D57-43A8-8DA9-6ADBED20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5EA58-1737-47B4-AD9A-81C9FE8700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2573B-11DA-451B-870B-E63A19B8D3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05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64D7A5A-2172-4E41-A6E8-27052559F08E}"/>
              </a:ext>
            </a:extLst>
          </p:cNvPr>
          <p:cNvSpPr/>
          <p:nvPr/>
        </p:nvSpPr>
        <p:spPr>
          <a:xfrm>
            <a:off x="2312081" y="1441711"/>
            <a:ext cx="1714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интервал поиска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896DC4E-194A-4C7C-A1B8-C5CB7DFA16C9}"/>
              </a:ext>
            </a:extLst>
          </p:cNvPr>
          <p:cNvSpPr/>
          <p:nvPr/>
        </p:nvSpPr>
        <p:spPr>
          <a:xfrm>
            <a:off x="1035383" y="2396582"/>
            <a:ext cx="2221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количество поколений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553747E-20BC-4C2C-B65F-B80166B0B575}"/>
              </a:ext>
            </a:extLst>
          </p:cNvPr>
          <p:cNvSpPr/>
          <p:nvPr/>
        </p:nvSpPr>
        <p:spPr>
          <a:xfrm>
            <a:off x="4888526" y="2396582"/>
            <a:ext cx="2414954" cy="2414954"/>
          </a:xfrm>
          <a:prstGeom prst="ellipse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08C772-A827-433E-9A32-6C335A133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234" y="2986290"/>
            <a:ext cx="1235537" cy="1235537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8B372ED-D13F-4EAC-BB58-F17AD924FD6B}"/>
              </a:ext>
            </a:extLst>
          </p:cNvPr>
          <p:cNvSpPr/>
          <p:nvPr/>
        </p:nvSpPr>
        <p:spPr>
          <a:xfrm>
            <a:off x="708024" y="3433708"/>
            <a:ext cx="2221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размер популяции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FCAE50-A797-4BDB-8BD7-DB75A049B4CB}"/>
              </a:ext>
            </a:extLst>
          </p:cNvPr>
          <p:cNvSpPr/>
          <p:nvPr/>
        </p:nvSpPr>
        <p:spPr>
          <a:xfrm>
            <a:off x="1116452" y="4522108"/>
            <a:ext cx="202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вероятность мутации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4F5F0D4-BB6E-41FA-A4FB-44319A7FF556}"/>
              </a:ext>
            </a:extLst>
          </p:cNvPr>
          <p:cNvSpPr/>
          <p:nvPr/>
        </p:nvSpPr>
        <p:spPr>
          <a:xfrm>
            <a:off x="2057423" y="5509033"/>
            <a:ext cx="2026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вероятность сращивания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671E6BA-63B6-4080-85DF-2CDD37E569A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26249" y="1857210"/>
            <a:ext cx="1284305" cy="75992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7DDA1F2-DBCA-45E8-A72D-260B2F3E8C2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56417" y="2812081"/>
            <a:ext cx="1714168" cy="24398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F4759C8-A304-4673-ACD2-B5B2D2B5C42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897581" y="3604059"/>
            <a:ext cx="1990945" cy="35921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AD71CC8-0049-4E2E-84DB-563742C7719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142876" y="4123955"/>
            <a:ext cx="1812607" cy="8136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2E5E1DC-22D1-43C1-8243-2E98AC273B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083848" y="4610418"/>
            <a:ext cx="1226706" cy="13141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8C178A3B-421F-4D09-BFFB-474E2A2185FE}"/>
              </a:ext>
            </a:extLst>
          </p:cNvPr>
          <p:cNvSpPr/>
          <p:nvPr/>
        </p:nvSpPr>
        <p:spPr>
          <a:xfrm>
            <a:off x="8366459" y="1970528"/>
            <a:ext cx="3369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значение максимума или минимума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95493B6-3208-4B10-ACFC-27BD029D9E89}"/>
              </a:ext>
            </a:extLst>
          </p:cNvPr>
          <p:cNvSpPr/>
          <p:nvPr/>
        </p:nvSpPr>
        <p:spPr>
          <a:xfrm>
            <a:off x="8366459" y="4396037"/>
            <a:ext cx="1792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C0A2B"/>
                </a:solidFill>
                <a:latin typeface="Roboto" panose="02000000000000000000" pitchFamily="2" charset="0"/>
              </a:rPr>
              <a:t>график функции 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510A48-0561-4F28-8BBF-C59D2C51FED1}"/>
              </a:ext>
            </a:extLst>
          </p:cNvPr>
          <p:cNvCxnSpPr>
            <a:endCxn id="50" idx="1"/>
          </p:cNvCxnSpPr>
          <p:nvPr/>
        </p:nvCxnSpPr>
        <p:spPr>
          <a:xfrm flipV="1">
            <a:off x="7162800" y="2386027"/>
            <a:ext cx="1203659" cy="6700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6F5A918-919F-4B58-ABDC-43ADEF320116}"/>
              </a:ext>
            </a:extLst>
          </p:cNvPr>
          <p:cNvCxnSpPr>
            <a:endCxn id="51" idx="1"/>
          </p:cNvCxnSpPr>
          <p:nvPr/>
        </p:nvCxnSpPr>
        <p:spPr>
          <a:xfrm>
            <a:off x="7191619" y="4123955"/>
            <a:ext cx="1174840" cy="6875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9486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829A-9D57-43A8-8DA9-6ADBED20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08" y="2412519"/>
            <a:ext cx="5422510" cy="584775"/>
          </a:xfrm>
        </p:spPr>
        <p:txBody>
          <a:bodyPr/>
          <a:lstStyle/>
          <a:p>
            <a:r>
              <a:rPr lang="ru-RU" dirty="0"/>
              <a:t>Генетические </a:t>
            </a:r>
            <a:r>
              <a:rPr lang="ru-RU" dirty="0">
                <a:solidFill>
                  <a:srgbClr val="1DB1CE"/>
                </a:solidFill>
              </a:rPr>
              <a:t>алгоритмы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2573B-11DA-451B-870B-E63A19B8D3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06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A91C58-5DDC-460C-99B4-AC68A64E30D5}"/>
              </a:ext>
            </a:extLst>
          </p:cNvPr>
          <p:cNvSpPr/>
          <p:nvPr/>
        </p:nvSpPr>
        <p:spPr>
          <a:xfrm>
            <a:off x="558664" y="3323217"/>
            <a:ext cx="55373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– это адаптивные методы поиска, которые в последнее время используются для решения задач оптимизации. В них используются как аналог механизма генетического наследования, так и аналог естественного отбора.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F0331C-CF83-40E8-9CB7-2FC9AC98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2" y="-1"/>
            <a:ext cx="6148788" cy="5169877"/>
          </a:xfrm>
          <a:prstGeom prst="rect">
            <a:avLst/>
          </a:prstGeom>
        </p:spPr>
      </p:pic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F0AEB987-4F66-4A63-89BE-DF2CC4586D8A}"/>
              </a:ext>
            </a:extLst>
          </p:cNvPr>
          <p:cNvSpPr txBox="1">
            <a:spLocks/>
          </p:cNvSpPr>
          <p:nvPr/>
        </p:nvSpPr>
        <p:spPr>
          <a:xfrm>
            <a:off x="525708" y="283883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C0A2B"/>
                </a:solidFill>
                <a:latin typeface="Roboto Medium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ru-RU" dirty="0"/>
              <a:t>определение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9BA83BB4-FEF8-4500-BDC7-16F905B2BC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5708" y="774183"/>
            <a:ext cx="10515600" cy="584200"/>
          </a:xfrm>
        </p:spPr>
        <p:txBody>
          <a:bodyPr/>
          <a:lstStyle/>
          <a:p>
            <a:r>
              <a:rPr lang="ru-RU" dirty="0"/>
              <a:t>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133945232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1829A-9D57-43A8-8DA9-6ADBED20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08" y="283883"/>
            <a:ext cx="10515600" cy="584775"/>
          </a:xfrm>
        </p:spPr>
        <p:txBody>
          <a:bodyPr/>
          <a:lstStyle/>
          <a:p>
            <a:r>
              <a:rPr lang="ru-RU" dirty="0"/>
              <a:t>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05EA58-1737-47B4-AD9A-81C9FE8700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5708" y="774183"/>
            <a:ext cx="10515600" cy="584200"/>
          </a:xfrm>
        </p:spPr>
        <p:txBody>
          <a:bodyPr/>
          <a:lstStyle/>
          <a:p>
            <a:r>
              <a:rPr lang="ru-RU" dirty="0"/>
              <a:t>алгоритма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2573B-11DA-451B-870B-E63A19B8D3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07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10B212A-A21D-4CA3-8EFE-E3582E735691}"/>
              </a:ext>
            </a:extLst>
          </p:cNvPr>
          <p:cNvSpPr/>
          <p:nvPr/>
        </p:nvSpPr>
        <p:spPr>
          <a:xfrm>
            <a:off x="3657600" y="955621"/>
            <a:ext cx="2203938" cy="821075"/>
          </a:xfrm>
          <a:prstGeom prst="roundRect">
            <a:avLst>
              <a:gd name="adj" fmla="val 50000"/>
            </a:avLst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Начальная популяция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A32213-7000-439B-962A-D8B94C78C7DA}"/>
              </a:ext>
            </a:extLst>
          </p:cNvPr>
          <p:cNvSpPr/>
          <p:nvPr/>
        </p:nvSpPr>
        <p:spPr>
          <a:xfrm>
            <a:off x="3464169" y="2269123"/>
            <a:ext cx="2590800" cy="821075"/>
          </a:xfrm>
          <a:prstGeom prst="rect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Вычисление пригодности</a:t>
            </a:r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B2547CE4-6117-4E80-BB09-FE729E7EC494}"/>
              </a:ext>
            </a:extLst>
          </p:cNvPr>
          <p:cNvSpPr/>
          <p:nvPr/>
        </p:nvSpPr>
        <p:spPr>
          <a:xfrm>
            <a:off x="3184280" y="3318338"/>
            <a:ext cx="3150578" cy="1875692"/>
          </a:xfrm>
          <a:prstGeom prst="diamond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Проверка критерия завершения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A7A9DBB-80C6-4707-B426-588F13E69C22}"/>
              </a:ext>
            </a:extLst>
          </p:cNvPr>
          <p:cNvSpPr/>
          <p:nvPr/>
        </p:nvSpPr>
        <p:spPr>
          <a:xfrm>
            <a:off x="3657600" y="5451248"/>
            <a:ext cx="2203938" cy="821075"/>
          </a:xfrm>
          <a:prstGeom prst="roundRect">
            <a:avLst>
              <a:gd name="adj" fmla="val 50000"/>
            </a:avLst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Результат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06E83A5-ADCA-4840-88DC-A8A30BB141C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59569" y="1776696"/>
            <a:ext cx="0" cy="4924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A6F743C-DCA4-4F55-A8BA-964697F29AE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759569" y="3090198"/>
            <a:ext cx="0" cy="22814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03AF274-40D4-4BDE-904A-F809558975D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4759569" y="5194030"/>
            <a:ext cx="0" cy="25721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0184331-220D-482F-B82E-95DC90FE1602}"/>
              </a:ext>
            </a:extLst>
          </p:cNvPr>
          <p:cNvSpPr/>
          <p:nvPr/>
        </p:nvSpPr>
        <p:spPr>
          <a:xfrm>
            <a:off x="7350369" y="4724877"/>
            <a:ext cx="2590800" cy="821075"/>
          </a:xfrm>
          <a:prstGeom prst="rect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Отбор 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305F02A-A9E1-41FA-BD5B-016D46F099C1}"/>
              </a:ext>
            </a:extLst>
          </p:cNvPr>
          <p:cNvSpPr/>
          <p:nvPr/>
        </p:nvSpPr>
        <p:spPr>
          <a:xfrm>
            <a:off x="7350369" y="3670027"/>
            <a:ext cx="2590800" cy="821075"/>
          </a:xfrm>
          <a:prstGeom prst="rect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Скрещивание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664AD2A-413F-4D75-9645-4E2C5CA6B9A9}"/>
              </a:ext>
            </a:extLst>
          </p:cNvPr>
          <p:cNvSpPr/>
          <p:nvPr/>
        </p:nvSpPr>
        <p:spPr>
          <a:xfrm>
            <a:off x="7350369" y="2615177"/>
            <a:ext cx="2590800" cy="821075"/>
          </a:xfrm>
          <a:prstGeom prst="rect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Мутация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284BC376-7171-4BD3-B56D-9492F46F6AD4}"/>
              </a:ext>
            </a:extLst>
          </p:cNvPr>
          <p:cNvSpPr/>
          <p:nvPr/>
        </p:nvSpPr>
        <p:spPr>
          <a:xfrm>
            <a:off x="7350369" y="1571823"/>
            <a:ext cx="2590800" cy="821075"/>
          </a:xfrm>
          <a:prstGeom prst="rect">
            <a:avLst/>
          </a:prstGeom>
          <a:solidFill>
            <a:srgbClr val="1D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Новая популяция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B9EE12B9-C4BD-4291-A0F2-9D11FFEFE7DD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V="1">
            <a:off x="8645769" y="4491102"/>
            <a:ext cx="0" cy="23377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2E957E6-51D5-4BC9-A123-B7AEE5B261AF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flipV="1">
            <a:off x="8645769" y="3436252"/>
            <a:ext cx="0" cy="23377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A572BF19-196E-4565-89C9-A736F7C48C29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8645769" y="2392898"/>
            <a:ext cx="0" cy="22227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F4F5D49-DB77-4E5F-B500-899EC9B70A8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4797669" y="1982361"/>
            <a:ext cx="255270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3F833FDB-2D70-4B70-95F5-9389D0A0DE92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6334858" y="4256184"/>
            <a:ext cx="1015511" cy="879231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9211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E6DEE-64B0-4A20-BAF3-E094F799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570"/>
            <a:ext cx="10515600" cy="584775"/>
          </a:xfrm>
        </p:spPr>
        <p:txBody>
          <a:bodyPr/>
          <a:lstStyle/>
          <a:p>
            <a:pPr algn="ctr"/>
            <a:r>
              <a:rPr lang="ru-RU" dirty="0"/>
              <a:t>Описание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42A0F-522B-42C5-AB8A-EBE9DE14B0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29000"/>
            <a:ext cx="10515600" cy="584200"/>
          </a:xfrm>
        </p:spPr>
        <p:txBody>
          <a:bodyPr/>
          <a:lstStyle/>
          <a:p>
            <a:pPr algn="ctr"/>
            <a:r>
              <a:rPr lang="ru-RU" dirty="0"/>
              <a:t>Логическая структура: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6BBB1-C3BD-42DA-9CC9-1062EE19D9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A64B4A-93B2-4ED7-B811-F01C6445168F}"/>
              </a:ext>
            </a:extLst>
          </p:cNvPr>
          <p:cNvSpPr/>
          <p:nvPr/>
        </p:nvSpPr>
        <p:spPr>
          <a:xfrm>
            <a:off x="332509" y="378691"/>
            <a:ext cx="314036" cy="951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719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2652E6-35E3-451D-A83E-3B881F0B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260" y="247378"/>
            <a:ext cx="4999904" cy="63267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515BF-A2C6-4C5E-9DB0-1DD94B8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B6FE3-740F-421F-A91C-70CF7E60A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«Начальная популяции»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2B24A-3FF0-489F-9D6D-8E68CC62D0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5823238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C0A2B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353</Words>
  <Application>Microsoft Office PowerPoint</Application>
  <PresentationFormat>Широкоэкранный</PresentationFormat>
  <Paragraphs>115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Roboto Medium</vt:lpstr>
      <vt:lpstr>Тема Office</vt:lpstr>
      <vt:lpstr>Презентация PowerPoint</vt:lpstr>
      <vt:lpstr>содержание</vt:lpstr>
      <vt:lpstr>Реферат</vt:lpstr>
      <vt:lpstr>цель</vt:lpstr>
      <vt:lpstr>входные и выходные</vt:lpstr>
      <vt:lpstr>Генетические алгоритмы </vt:lpstr>
      <vt:lpstr>схема</vt:lpstr>
      <vt:lpstr>Описание программы</vt:lpstr>
      <vt:lpstr>Алгоритм работы процедуры</vt:lpstr>
      <vt:lpstr>Алгоритм работы процедуры</vt:lpstr>
      <vt:lpstr>Алгоритм работы процедуры</vt:lpstr>
      <vt:lpstr>Алгоритм работы процедуры</vt:lpstr>
      <vt:lpstr>Описание программы</vt:lpstr>
      <vt:lpstr>Код процедуры</vt:lpstr>
      <vt:lpstr>Код процедуры</vt:lpstr>
      <vt:lpstr>Код процедуры</vt:lpstr>
      <vt:lpstr>Код процедуры</vt:lpstr>
      <vt:lpstr>Интерфейс</vt:lpstr>
      <vt:lpstr>Результат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Пономаренко</dc:creator>
  <cp:lastModifiedBy>Данил Пономаренко</cp:lastModifiedBy>
  <cp:revision>63</cp:revision>
  <dcterms:created xsi:type="dcterms:W3CDTF">2018-06-06T18:42:03Z</dcterms:created>
  <dcterms:modified xsi:type="dcterms:W3CDTF">2019-05-28T02:58:16Z</dcterms:modified>
</cp:coreProperties>
</file>