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 Mono Medium"/>
      <p:regular r:id="rId29"/>
      <p:bold r:id="rId30"/>
      <p:italic r:id="rId31"/>
      <p:boldItalic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Medium-italic.fntdata"/><Relationship Id="rId30" Type="http://schemas.openxmlformats.org/officeDocument/2006/relationships/font" Target="fonts/RobotoMonoMedium-bold.fntdata"/><Relationship Id="rId11" Type="http://schemas.openxmlformats.org/officeDocument/2006/relationships/slide" Target="slides/slide6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32" Type="http://schemas.openxmlformats.org/officeDocument/2006/relationships/font" Target="fonts/RobotoMonoMedium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308fb75c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308fb75c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0e1a07c4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0e1a07c4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0e1a07c4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0e1a07c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0fbfd5d3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0fbfd5d3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0fbfd5d3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0fbfd5d3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0fbfd5d3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0fbfd5d3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10279156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10279156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308fb75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d308fb75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308fb75c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d308fb75c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308fb75c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d308fb75c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1027915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1027915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308fb75c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d308fb75c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308fb75c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d308fb75c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308fb75c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d308fb75c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00fbfd5d3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00fbfd5d3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10279156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10279156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308fb75c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308fb75c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06a248f1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06a248f1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308fb75c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308fb75c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308fb75c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308fb75c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06a248f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06a248f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06a248f1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06a248f1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21.png"/><Relationship Id="rId7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Relationship Id="rId5" Type="http://schemas.openxmlformats.org/officeDocument/2006/relationships/image" Target="../media/image1.png"/><Relationship Id="rId6" Type="http://schemas.openxmlformats.org/officeDocument/2006/relationships/image" Target="../media/image18.png"/><Relationship Id="rId7" Type="http://schemas.openxmlformats.org/officeDocument/2006/relationships/image" Target="../media/image14.png"/><Relationship Id="rId8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767525"/>
            <a:ext cx="8520600" cy="8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 Mono Medium"/>
                <a:ea typeface="Roboto Mono Medium"/>
                <a:cs typeface="Roboto Mono Medium"/>
                <a:sym typeface="Roboto Mono Medium"/>
              </a:rPr>
              <a:t>предназначение, устройство, </a:t>
            </a:r>
            <a:endParaRPr sz="20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 Mono Medium"/>
                <a:ea typeface="Roboto Mono Medium"/>
                <a:cs typeface="Roboto Mono Medium"/>
                <a:sym typeface="Roboto Mono Medium"/>
              </a:rPr>
              <a:t>преимущества и недостатки</a:t>
            </a:r>
            <a:endParaRPr sz="20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900" y="1244825"/>
            <a:ext cx="5522206" cy="13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446500" y="4155050"/>
            <a:ext cx="4251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Швалов Даниил K34211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Университет ИТМО, 2024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250" y="1354200"/>
            <a:ext cx="6113150" cy="349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>
            <p:ph idx="4294967295" type="title"/>
          </p:nvPr>
        </p:nvSpPr>
        <p:spPr>
          <a:xfrm>
            <a:off x="311700" y="372625"/>
            <a:ext cx="85206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Roboto Mono Medium"/>
                <a:ea typeface="Roboto Mono Medium"/>
                <a:cs typeface="Roboto Mono Medium"/>
                <a:sym typeface="Roboto Mono Medium"/>
              </a:rPr>
              <a:t>Zigbee и IEEE 802.15.4</a:t>
            </a:r>
            <a:endParaRPr sz="35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idx="4294967295" type="title"/>
          </p:nvPr>
        </p:nvSpPr>
        <p:spPr>
          <a:xfrm>
            <a:off x="311700" y="372625"/>
            <a:ext cx="85206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Roboto Mono Medium"/>
                <a:ea typeface="Roboto Mono Medium"/>
                <a:cs typeface="Roboto Mono Medium"/>
                <a:sym typeface="Roboto Mono Medium"/>
              </a:rPr>
              <a:t>IEEE 802</a:t>
            </a:r>
            <a:endParaRPr sz="35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1086150" y="1549350"/>
            <a:ext cx="697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Roboto Mono Medium"/>
                <a:ea typeface="Roboto Mono Medium"/>
                <a:cs typeface="Roboto Mono Medium"/>
                <a:sym typeface="Roboto Mono Medium"/>
              </a:rPr>
              <a:t>Для канального уровня определяет два подуровня </a:t>
            </a:r>
            <a:endParaRPr sz="18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1086150" y="2729800"/>
            <a:ext cx="2743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Roboto Mono Medium"/>
                <a:ea typeface="Roboto Mono Medium"/>
                <a:cs typeface="Roboto Mono Medium"/>
                <a:sym typeface="Roboto Mono Medium"/>
              </a:rPr>
              <a:t>Управление доступом к среде (MAC)</a:t>
            </a:r>
            <a:endParaRPr sz="18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5314350" y="2729800"/>
            <a:ext cx="2743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Roboto Mono Medium"/>
                <a:ea typeface="Roboto Mono Medium"/>
                <a:cs typeface="Roboto Mono Medium"/>
                <a:sym typeface="Roboto Mono Medium"/>
              </a:rPr>
              <a:t>Управление логической связью (LLC)</a:t>
            </a:r>
            <a:endParaRPr sz="18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cxnSp>
        <p:nvCxnSpPr>
          <p:cNvPr id="140" name="Google Shape;140;p23"/>
          <p:cNvCxnSpPr>
            <a:stCxn id="137" idx="2"/>
            <a:endCxn id="138" idx="0"/>
          </p:cNvCxnSpPr>
          <p:nvPr/>
        </p:nvCxnSpPr>
        <p:spPr>
          <a:xfrm flipH="1">
            <a:off x="2457900" y="2011050"/>
            <a:ext cx="2114100" cy="71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3"/>
          <p:cNvCxnSpPr>
            <a:stCxn id="137" idx="2"/>
            <a:endCxn id="139" idx="0"/>
          </p:cNvCxnSpPr>
          <p:nvPr/>
        </p:nvCxnSpPr>
        <p:spPr>
          <a:xfrm>
            <a:off x="4572000" y="2011050"/>
            <a:ext cx="2114100" cy="71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3"/>
          <p:cNvSpPr txBox="1"/>
          <p:nvPr/>
        </p:nvSpPr>
        <p:spPr>
          <a:xfrm>
            <a:off x="1035850" y="3881300"/>
            <a:ext cx="274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Roboto Mono Medium"/>
                <a:ea typeface="Roboto Mono Medium"/>
                <a:cs typeface="Roboto Mono Medium"/>
                <a:sym typeface="Roboto Mono Medium"/>
              </a:rPr>
              <a:t>Используется IEEE 802.15.4</a:t>
            </a:r>
            <a:endParaRPr sz="18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idx="4294967295" type="title"/>
          </p:nvPr>
        </p:nvSpPr>
        <p:spPr>
          <a:xfrm>
            <a:off x="311700" y="372625"/>
            <a:ext cx="85206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Roboto Mono Medium"/>
                <a:ea typeface="Roboto Mono Medium"/>
                <a:cs typeface="Roboto Mono Medium"/>
                <a:sym typeface="Roboto Mono Medium"/>
              </a:rPr>
              <a:t>IEEE 802.15.4</a:t>
            </a:r>
            <a:endParaRPr sz="35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311700" y="1080000"/>
            <a:ext cx="58566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Roboto Mono Medium"/>
                <a:ea typeface="Roboto Mono Medium"/>
                <a:cs typeface="Roboto Mono Medium"/>
                <a:sym typeface="Roboto Mono Medium"/>
              </a:rPr>
              <a:t>Определяет физический уровень (PHY) и подуровень управления доступом к среде (MAC), которые используются в Zigbee.</a:t>
            </a:r>
            <a:endParaRPr sz="18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Roboto Mono Medium"/>
                <a:ea typeface="Roboto Mono Medium"/>
                <a:cs typeface="Roboto Mono Medium"/>
                <a:sym typeface="Roboto Mono Medium"/>
              </a:rPr>
              <a:t>Для физического уровня определяет радиочастотные диапазоны:</a:t>
            </a:r>
            <a:endParaRPr sz="18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 Medium"/>
              <a:buChar char="-"/>
            </a:pPr>
            <a:r>
              <a:rPr lang="ru" sz="1800">
                <a:latin typeface="Roboto Mono Medium"/>
                <a:ea typeface="Roboto Mono Medium"/>
                <a:cs typeface="Roboto Mono Medium"/>
                <a:sym typeface="Roboto Mono Medium"/>
              </a:rPr>
              <a:t>1 канал в диапазоне 868 МГц, до 250 Кбит/с (Европа)</a:t>
            </a:r>
            <a:endParaRPr sz="18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 Medium"/>
              <a:buChar char="-"/>
            </a:pPr>
            <a:r>
              <a:rPr lang="ru" sz="1800">
                <a:latin typeface="Roboto Mono Medium"/>
                <a:ea typeface="Roboto Mono Medium"/>
                <a:cs typeface="Roboto Mono Medium"/>
                <a:sym typeface="Roboto Mono Medium"/>
              </a:rPr>
              <a:t>10 каналов в диапазоне 915 МГц, до 250 Кбит/с (США и Австралия)</a:t>
            </a:r>
            <a:endParaRPr sz="18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 Medium"/>
              <a:buChar char="-"/>
            </a:pPr>
            <a:r>
              <a:rPr lang="ru" sz="1800">
                <a:latin typeface="Roboto Mono Medium"/>
                <a:ea typeface="Roboto Mono Medium"/>
                <a:cs typeface="Roboto Mono Medium"/>
                <a:sym typeface="Roboto Mono Medium"/>
              </a:rPr>
              <a:t>16 каналов в диапазоне 2.4 ГГц, до 1 Мбит/с (Россия и большинство стран мира)</a:t>
            </a:r>
            <a:endParaRPr sz="18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4050" y="841775"/>
            <a:ext cx="3459950" cy="34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idx="4294967295" type="title"/>
          </p:nvPr>
        </p:nvSpPr>
        <p:spPr>
          <a:xfrm>
            <a:off x="311700" y="372625"/>
            <a:ext cx="85206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Roboto Mono Medium"/>
                <a:ea typeface="Roboto Mono Medium"/>
                <a:cs typeface="Roboto Mono Medium"/>
                <a:sym typeface="Roboto Mono Medium"/>
              </a:rPr>
              <a:t>Zigbee: сетевой уровень</a:t>
            </a:r>
            <a:endParaRPr sz="35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311700" y="1326150"/>
            <a:ext cx="5364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 Medium"/>
              <a:buChar char="-"/>
            </a:pPr>
            <a:r>
              <a:rPr lang="ru" sz="1800">
                <a:latin typeface="Roboto Mono Medium"/>
                <a:ea typeface="Roboto Mono Medium"/>
                <a:cs typeface="Roboto Mono Medium"/>
                <a:sym typeface="Roboto Mono Medium"/>
              </a:rPr>
              <a:t>Использует функции подуровня управления доступом к среде (MAC) и обеспечивает интерфейс для вышестоящего прикладного уровня</a:t>
            </a:r>
            <a:endParaRPr sz="18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 Medium"/>
              <a:buChar char="-"/>
            </a:pPr>
            <a:r>
              <a:rPr lang="ru" sz="1800">
                <a:latin typeface="Roboto Mono Medium"/>
                <a:ea typeface="Roboto Mono Medium"/>
                <a:cs typeface="Roboto Mono Medium"/>
                <a:sym typeface="Roboto Mono Medium"/>
              </a:rPr>
              <a:t>Реализует поддержку сетевых топологий (топология звезда, ячеистая топология)</a:t>
            </a:r>
            <a:endParaRPr sz="18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 Medium"/>
              <a:buChar char="-"/>
            </a:pPr>
            <a:r>
              <a:rPr lang="ru" sz="1800">
                <a:latin typeface="Roboto Mono Medium"/>
                <a:ea typeface="Roboto Mono Medium"/>
                <a:cs typeface="Roboto Mono Medium"/>
                <a:sym typeface="Roboto Mono Medium"/>
              </a:rPr>
              <a:t>Выполняет маршрутизацию запросов по алгоритму AODV</a:t>
            </a:r>
            <a:endParaRPr sz="18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3250" y="1326675"/>
            <a:ext cx="2490150" cy="24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idx="4294967295" type="title"/>
          </p:nvPr>
        </p:nvSpPr>
        <p:spPr>
          <a:xfrm>
            <a:off x="311700" y="372625"/>
            <a:ext cx="85206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Roboto Mono Medium"/>
                <a:ea typeface="Roboto Mono Medium"/>
                <a:cs typeface="Roboto Mono Medium"/>
                <a:sym typeface="Roboto Mono Medium"/>
              </a:rPr>
              <a:t>Zigbee: формирование сети</a:t>
            </a:r>
            <a:endParaRPr sz="35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311700" y="1463725"/>
            <a:ext cx="5364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 Medium"/>
              <a:buAutoNum type="arabicPeriod"/>
            </a:pPr>
            <a:r>
              <a:rPr lang="ru" sz="1800">
                <a:latin typeface="Roboto Mono Medium"/>
                <a:ea typeface="Roboto Mono Medium"/>
                <a:cs typeface="Roboto Mono Medium"/>
                <a:sym typeface="Roboto Mono Medium"/>
              </a:rPr>
              <a:t>Устройство, пытающееся присоединиться к сети, рассылает широковещательный запрос</a:t>
            </a:r>
            <a:endParaRPr sz="18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 Medium"/>
              <a:buAutoNum type="arabicPeriod"/>
            </a:pPr>
            <a:r>
              <a:rPr lang="ru" sz="1800">
                <a:latin typeface="Roboto Mono Medium"/>
                <a:ea typeface="Roboto Mono Medium"/>
                <a:cs typeface="Roboto Mono Medium"/>
                <a:sym typeface="Roboto Mono Medium"/>
              </a:rPr>
              <a:t>Координатор или ближайший роутер он отвечает на запрос и предоставляет присоединение к сети</a:t>
            </a:r>
            <a:endParaRPr sz="18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 Medium"/>
              <a:buAutoNum type="arabicPeriod"/>
            </a:pPr>
            <a:r>
              <a:rPr lang="ru" sz="1800">
                <a:latin typeface="Roboto Mono Medium"/>
                <a:ea typeface="Roboto Mono Medium"/>
                <a:cs typeface="Roboto Mono Medium"/>
                <a:sym typeface="Roboto Mono Medium"/>
              </a:rPr>
              <a:t>Устройство, пытающееся присоединиться к сети, получает ответ с присвоенным ему сетевым адресом</a:t>
            </a:r>
            <a:endParaRPr sz="18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600" y="1574663"/>
            <a:ext cx="2458275" cy="245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idx="4294967295" type="title"/>
          </p:nvPr>
        </p:nvSpPr>
        <p:spPr>
          <a:xfrm>
            <a:off x="311700" y="372625"/>
            <a:ext cx="85206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Roboto Mono Medium"/>
                <a:ea typeface="Roboto Mono Medium"/>
                <a:cs typeface="Roboto Mono Medium"/>
                <a:sym typeface="Roboto Mono Medium"/>
              </a:rPr>
              <a:t>Zigbee: безопасность</a:t>
            </a:r>
            <a:endParaRPr sz="35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311700" y="1463725"/>
            <a:ext cx="5791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 Medium"/>
              <a:buChar char="-"/>
            </a:pPr>
            <a:r>
              <a:rPr lang="ru" sz="1800">
                <a:latin typeface="Roboto Mono Medium"/>
                <a:ea typeface="Roboto Mono Medium"/>
                <a:cs typeface="Roboto Mono Medium"/>
                <a:sym typeface="Roboto Mono Medium"/>
              </a:rPr>
              <a:t>Система безопасности основана на 128-битном AES алгоритме</a:t>
            </a:r>
            <a:endParaRPr sz="18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 Medium"/>
              <a:buChar char="-"/>
            </a:pPr>
            <a:r>
              <a:rPr lang="ru" sz="1800">
                <a:latin typeface="Roboto Mono Medium"/>
                <a:ea typeface="Roboto Mono Medium"/>
                <a:cs typeface="Roboto Mono Medium"/>
                <a:sym typeface="Roboto Mono Medium"/>
              </a:rPr>
              <a:t>При необходимости взаимодействие между устройствами может происходить в полностью зашифрованном виде</a:t>
            </a:r>
            <a:endParaRPr sz="18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 Medium"/>
              <a:buChar char="-"/>
            </a:pPr>
            <a:r>
              <a:rPr lang="ru" sz="1800">
                <a:latin typeface="Roboto Mono Medium"/>
                <a:ea typeface="Roboto Mono Medium"/>
                <a:cs typeface="Roboto Mono Medium"/>
                <a:sym typeface="Roboto Mono Medium"/>
              </a:rPr>
              <a:t>Два режима безопасности: стандартный и повышенный. Во втором случае центр управления безопасностью накладывает более строгие политики, если это требуется.</a:t>
            </a:r>
            <a:endParaRPr sz="18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025" y="1504438"/>
            <a:ext cx="2381574" cy="238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Roboto Mono Medium"/>
                <a:ea typeface="Roboto Mono Medium"/>
                <a:cs typeface="Roboto Mono Medium"/>
                <a:sym typeface="Roboto Mono Medium"/>
              </a:rPr>
              <a:t>Zigbee: преимущества и недостатки</a:t>
            </a:r>
            <a:endParaRPr sz="30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173450"/>
            <a:ext cx="85206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Преимущества:</a:t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Medium"/>
              <a:buChar char="-"/>
            </a:pPr>
            <a:r>
              <a:rPr lang="ru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Низкое энергопотребление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Medium"/>
              <a:buChar char="-"/>
            </a:pPr>
            <a:r>
              <a:rPr lang="ru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Надёжная сеть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Medium"/>
              <a:buChar char="-"/>
            </a:pPr>
            <a:r>
              <a:rPr lang="ru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Расширенный диапазон частот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Medium"/>
              <a:buChar char="-"/>
            </a:pPr>
            <a:r>
              <a:rPr lang="ru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Функциональная совместимость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Medium"/>
              <a:buChar char="-"/>
            </a:pPr>
            <a:r>
              <a:rPr lang="ru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Повышенная безопасность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Medium"/>
              <a:buChar char="-"/>
            </a:pPr>
            <a:r>
              <a:rPr lang="ru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Масштабируемость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Недостатки:</a:t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Medium"/>
              <a:buChar char="-"/>
            </a:pPr>
            <a:r>
              <a:rPr lang="ru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Слабая помехоустойчивость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Medium"/>
              <a:buChar char="-"/>
            </a:pPr>
            <a:r>
              <a:rPr lang="ru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Низкая скорость передачи данных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77" name="Google Shape;177;p28"/>
          <p:cNvPicPr preferRelativeResize="0"/>
          <p:nvPr/>
        </p:nvPicPr>
        <p:blipFill rotWithShape="1">
          <a:blip r:embed="rId3">
            <a:alphaModFix/>
          </a:blip>
          <a:srcRect b="0" l="0" r="77519" t="0"/>
          <a:stretch/>
        </p:blipFill>
        <p:spPr>
          <a:xfrm>
            <a:off x="5678924" y="1583587"/>
            <a:ext cx="2467823" cy="263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520550" y="807025"/>
            <a:ext cx="61029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latin typeface="Roboto Mono Medium"/>
                <a:ea typeface="Roboto Mono Medium"/>
                <a:cs typeface="Roboto Mono Medium"/>
                <a:sym typeface="Roboto Mono Medium"/>
              </a:rPr>
              <a:t>Сравнение с другими стандартами связи</a:t>
            </a:r>
            <a:endParaRPr sz="40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624" y="2461700"/>
            <a:ext cx="1404148" cy="1404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3323" y="3710775"/>
            <a:ext cx="1033900" cy="10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 rotWithShape="1">
          <a:blip r:embed="rId5">
            <a:alphaModFix/>
          </a:blip>
          <a:srcRect b="22779" l="15179" r="16383" t="16636"/>
          <a:stretch/>
        </p:blipFill>
        <p:spPr>
          <a:xfrm>
            <a:off x="3674246" y="2726005"/>
            <a:ext cx="1887647" cy="87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9"/>
          <p:cNvPicPr preferRelativeResize="0"/>
          <p:nvPr/>
        </p:nvPicPr>
        <p:blipFill rotWithShape="1">
          <a:blip r:embed="rId6">
            <a:alphaModFix/>
          </a:blip>
          <a:srcRect b="11911" l="7270" r="6685" t="12456"/>
          <a:stretch/>
        </p:blipFill>
        <p:spPr>
          <a:xfrm>
            <a:off x="2353516" y="3824216"/>
            <a:ext cx="1862192" cy="92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97227" y="2566529"/>
            <a:ext cx="1404148" cy="103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445025"/>
            <a:ext cx="85206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Roboto Mono Medium"/>
                <a:ea typeface="Roboto Mono Medium"/>
                <a:cs typeface="Roboto Mono Medium"/>
                <a:sym typeface="Roboto Mono Medium"/>
              </a:rPr>
              <a:t>Wi-Fi</a:t>
            </a:r>
            <a:endParaRPr sz="35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173450"/>
            <a:ext cx="85206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Преимущества:</a:t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Medium"/>
              <a:buChar char="-"/>
            </a:pPr>
            <a:r>
              <a:rPr lang="ru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Высокая скорость передачи данных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Medium"/>
              <a:buChar char="-"/>
            </a:pPr>
            <a:r>
              <a:rPr lang="ru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Простота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Medium"/>
              <a:buChar char="-"/>
            </a:pPr>
            <a:r>
              <a:rPr lang="ru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Доступность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Medium"/>
              <a:buChar char="-"/>
            </a:pPr>
            <a:r>
              <a:rPr lang="ru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Универсальность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Medium"/>
              <a:buChar char="-"/>
            </a:pPr>
            <a:r>
              <a:rPr lang="ru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Масштабируемость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Недостатки:</a:t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Medium"/>
              <a:buChar char="-"/>
            </a:pPr>
            <a:r>
              <a:rPr lang="ru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Высокое энергопотребление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Medium"/>
              <a:buChar char="-"/>
            </a:pPr>
            <a:r>
              <a:rPr lang="ru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Низкая отказоустойчивость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Medium"/>
              <a:buChar char="-"/>
            </a:pPr>
            <a:r>
              <a:rPr lang="ru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Безопасность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Medium"/>
              <a:buChar char="-"/>
            </a:pPr>
            <a:r>
              <a:rPr lang="ru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Дальность передачи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2325" y="981925"/>
            <a:ext cx="3179651" cy="31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445025"/>
            <a:ext cx="85206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Roboto Mono Medium"/>
                <a:ea typeface="Roboto Mono Medium"/>
                <a:cs typeface="Roboto Mono Medium"/>
                <a:sym typeface="Roboto Mono Medium"/>
              </a:rPr>
              <a:t>Bluetooth</a:t>
            </a:r>
            <a:endParaRPr sz="35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1173450"/>
            <a:ext cx="85206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Преимущества:</a:t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Medium"/>
              <a:buChar char="-"/>
            </a:pPr>
            <a:r>
              <a:rPr lang="ru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Энергоэффективность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Medium"/>
              <a:buChar char="-"/>
            </a:pPr>
            <a:r>
              <a:rPr lang="ru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Простота настройки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Medium"/>
              <a:buChar char="-"/>
            </a:pPr>
            <a:r>
              <a:rPr lang="ru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Распространенность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Недостатки:</a:t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Medium"/>
              <a:buChar char="-"/>
            </a:pPr>
            <a:r>
              <a:rPr lang="ru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Ограниченное расстояние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Medium"/>
              <a:buChar char="-"/>
            </a:pPr>
            <a:r>
              <a:rPr lang="ru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Ограниченное количество подключений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900" y="1385125"/>
            <a:ext cx="2373251" cy="237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4294967295" type="title"/>
          </p:nvPr>
        </p:nvSpPr>
        <p:spPr>
          <a:xfrm>
            <a:off x="311700" y="277375"/>
            <a:ext cx="85206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Roboto Mono Medium"/>
                <a:ea typeface="Roboto Mono Medium"/>
                <a:cs typeface="Roboto Mono Medium"/>
                <a:sym typeface="Roboto Mono Medium"/>
              </a:rPr>
              <a:t>Интернет вещей</a:t>
            </a:r>
            <a:endParaRPr sz="35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131250" y="2412475"/>
            <a:ext cx="288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Связь, данные,</a:t>
            </a:r>
            <a:endParaRPr sz="18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аналитика</a:t>
            </a:r>
            <a:endParaRPr sz="18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1092375"/>
            <a:ext cx="28815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Бытовой</a:t>
            </a:r>
            <a:endParaRPr b="1"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Смартфоны</a:t>
            </a:r>
            <a:endParaRPr sz="18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Гаджеты</a:t>
            </a:r>
            <a:endParaRPr sz="18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Телевизоры</a:t>
            </a:r>
            <a:endParaRPr sz="18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Бытовая техника</a:t>
            </a:r>
            <a:endParaRPr sz="18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Дома</a:t>
            </a:r>
            <a:endParaRPr sz="18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>
            <a:off x="579600" y="1592800"/>
            <a:ext cx="2345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4"/>
          <p:cNvSpPr txBox="1"/>
          <p:nvPr/>
        </p:nvSpPr>
        <p:spPr>
          <a:xfrm>
            <a:off x="6012750" y="1092375"/>
            <a:ext cx="28815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Промышленный</a:t>
            </a:r>
            <a:endParaRPr b="1"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Автомобили</a:t>
            </a:r>
            <a:endParaRPr sz="18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Транспорт</a:t>
            </a:r>
            <a:endParaRPr sz="18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Фабрики</a:t>
            </a:r>
            <a:endParaRPr sz="18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Города</a:t>
            </a:r>
            <a:endParaRPr sz="18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Энергоснабжение</a:t>
            </a:r>
            <a:endParaRPr sz="18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cxnSp>
        <p:nvCxnSpPr>
          <p:cNvPr id="66" name="Google Shape;66;p14"/>
          <p:cNvCxnSpPr/>
          <p:nvPr/>
        </p:nvCxnSpPr>
        <p:spPr>
          <a:xfrm>
            <a:off x="6280650" y="1592800"/>
            <a:ext cx="2345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4"/>
          <p:cNvSpPr/>
          <p:nvPr/>
        </p:nvSpPr>
        <p:spPr>
          <a:xfrm>
            <a:off x="3131225" y="1779200"/>
            <a:ext cx="2881548" cy="2005452"/>
          </a:xfrm>
          <a:prstGeom prst="cloud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p14"/>
          <p:cNvCxnSpPr>
            <a:endCxn id="67" idx="2"/>
          </p:cNvCxnSpPr>
          <p:nvPr/>
        </p:nvCxnSpPr>
        <p:spPr>
          <a:xfrm flipH="1" rot="10800000">
            <a:off x="2475963" y="2781926"/>
            <a:ext cx="664200" cy="12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>
            <a:endCxn id="67" idx="0"/>
          </p:cNvCxnSpPr>
          <p:nvPr/>
        </p:nvCxnSpPr>
        <p:spPr>
          <a:xfrm rot="10800000">
            <a:off x="6010372" y="2781926"/>
            <a:ext cx="679200" cy="1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445025"/>
            <a:ext cx="85206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Roboto Mono Medium"/>
                <a:ea typeface="Roboto Mono Medium"/>
                <a:cs typeface="Roboto Mono Medium"/>
                <a:sym typeface="Roboto Mono Medium"/>
              </a:rPr>
              <a:t>Z-Wave</a:t>
            </a:r>
            <a:endParaRPr sz="35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73450"/>
            <a:ext cx="48504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Преимущества:</a:t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Medium"/>
              <a:buChar char="-"/>
            </a:pPr>
            <a:r>
              <a:rPr lang="ru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Низкое энергопотребление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Medium"/>
              <a:buChar char="-"/>
            </a:pPr>
            <a:r>
              <a:rPr lang="ru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Надёжная сеть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Medium"/>
              <a:buChar char="-"/>
            </a:pPr>
            <a:r>
              <a:rPr lang="ru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Функциональная совместимость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Medium"/>
              <a:buChar char="-"/>
            </a:pPr>
            <a:r>
              <a:rPr lang="ru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Повышенная безопасность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Недостатки:</a:t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Medium"/>
              <a:buChar char="-"/>
            </a:pPr>
            <a:r>
              <a:rPr lang="ru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Низкая скорость передачи данных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Medium"/>
              <a:buChar char="-"/>
            </a:pPr>
            <a:r>
              <a:rPr lang="ru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Ограниченное количество устройств (до 232 устройств)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208" name="Google Shape;208;p32"/>
          <p:cNvPicPr preferRelativeResize="0"/>
          <p:nvPr/>
        </p:nvPicPr>
        <p:blipFill rotWithShape="1">
          <a:blip r:embed="rId3">
            <a:alphaModFix/>
          </a:blip>
          <a:srcRect b="22779" l="15179" r="16383" t="16636"/>
          <a:stretch/>
        </p:blipFill>
        <p:spPr>
          <a:xfrm>
            <a:off x="5024100" y="1666763"/>
            <a:ext cx="3902300" cy="180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445025"/>
            <a:ext cx="85206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Roboto Mono Medium"/>
                <a:ea typeface="Roboto Mono Medium"/>
                <a:cs typeface="Roboto Mono Medium"/>
                <a:sym typeface="Roboto Mono Medium"/>
              </a:rPr>
              <a:t>Thread</a:t>
            </a:r>
            <a:endParaRPr sz="35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1173450"/>
            <a:ext cx="48504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Преимущества:</a:t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Medium"/>
              <a:buChar char="-"/>
            </a:pPr>
            <a:r>
              <a:rPr lang="ru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Низкое энергопотребление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Medium"/>
              <a:buChar char="-"/>
            </a:pPr>
            <a:r>
              <a:rPr lang="ru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Надёжная сеть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Medium"/>
              <a:buChar char="-"/>
            </a:pPr>
            <a:r>
              <a:rPr lang="ru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Повышенная безопасность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Недостатки:</a:t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Medium"/>
              <a:buChar char="-"/>
            </a:pPr>
            <a:r>
              <a:rPr lang="ru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Низкая скорость передачи данных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Medium"/>
              <a:buChar char="-"/>
            </a:pPr>
            <a:r>
              <a:rPr lang="ru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Малое количество устройств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215" name="Google Shape;215;p33"/>
          <p:cNvPicPr preferRelativeResize="0"/>
          <p:nvPr/>
        </p:nvPicPr>
        <p:blipFill rotWithShape="1">
          <a:blip r:embed="rId3">
            <a:alphaModFix/>
          </a:blip>
          <a:srcRect b="11911" l="7270" r="6685" t="12456"/>
          <a:stretch/>
        </p:blipFill>
        <p:spPr>
          <a:xfrm>
            <a:off x="5162100" y="1686075"/>
            <a:ext cx="3583701" cy="1771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445025"/>
            <a:ext cx="85206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Roboto Mono Medium"/>
                <a:ea typeface="Roboto Mono Medium"/>
                <a:cs typeface="Roboto Mono Medium"/>
                <a:sym typeface="Roboto Mono Medium"/>
              </a:rPr>
              <a:t>Matter</a:t>
            </a:r>
            <a:endParaRPr sz="35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311700" y="1173450"/>
            <a:ext cx="48504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Преимущества:</a:t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Medium"/>
              <a:buChar char="-"/>
            </a:pPr>
            <a:r>
              <a:rPr lang="ru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Низкое энергопотребление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Medium"/>
              <a:buChar char="-"/>
            </a:pPr>
            <a:r>
              <a:rPr lang="ru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Надёжная сеть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Medium"/>
              <a:buChar char="-"/>
            </a:pPr>
            <a:r>
              <a:rPr lang="ru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Повышенная безопасность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Medium"/>
              <a:buChar char="-"/>
            </a:pPr>
            <a:r>
              <a:rPr lang="ru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Работа на высоких и низких скоростях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Недостатки:</a:t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Medium"/>
              <a:buChar char="-"/>
            </a:pPr>
            <a:r>
              <a:rPr lang="ru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Малое количество устройств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306" y="1185813"/>
            <a:ext cx="3760599" cy="27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ctrTitle"/>
          </p:nvPr>
        </p:nvSpPr>
        <p:spPr>
          <a:xfrm>
            <a:off x="311700" y="2767525"/>
            <a:ext cx="8520600" cy="8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Roboto Mono Medium"/>
                <a:ea typeface="Roboto Mono Medium"/>
                <a:cs typeface="Roboto Mono Medium"/>
                <a:sym typeface="Roboto Mono Medium"/>
              </a:rPr>
              <a:t>Итоги</a:t>
            </a:r>
            <a:endParaRPr sz="35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900" y="1244825"/>
            <a:ext cx="5522206" cy="132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4294967295" type="title"/>
          </p:nvPr>
        </p:nvSpPr>
        <p:spPr>
          <a:xfrm>
            <a:off x="311700" y="277375"/>
            <a:ext cx="85206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Roboto Mono Medium"/>
                <a:ea typeface="Roboto Mono Medium"/>
                <a:cs typeface="Roboto Mono Medium"/>
                <a:sym typeface="Roboto Mono Medium"/>
              </a:rPr>
              <a:t>Зачем нужен Zigbee</a:t>
            </a:r>
            <a:endParaRPr sz="35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11700" y="1227550"/>
            <a:ext cx="4999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 Medium"/>
                <a:ea typeface="Roboto Mono Medium"/>
                <a:cs typeface="Roboto Mono Medium"/>
                <a:sym typeface="Roboto Mono Medium"/>
              </a:rPr>
              <a:t>Zigbee  стандарт беспроводной связи, предназначенный для систем управления и сбора данных. 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 Medium"/>
                <a:ea typeface="Roboto Mono Medium"/>
                <a:cs typeface="Roboto Mono Medium"/>
                <a:sym typeface="Roboto Mono Medium"/>
              </a:rPr>
              <a:t>Основным принципом умной сети Zigbee является </a:t>
            </a:r>
            <a:r>
              <a:rPr b="1" lang="ru">
                <a:latin typeface="Roboto Mono"/>
                <a:ea typeface="Roboto Mono"/>
                <a:cs typeface="Roboto Mono"/>
                <a:sym typeface="Roboto Mono"/>
              </a:rPr>
              <a:t>малый объем передаваемых данных</a:t>
            </a:r>
            <a:r>
              <a:rPr lang="ru">
                <a:latin typeface="Roboto Mono Medium"/>
                <a:ea typeface="Roboto Mono Medium"/>
                <a:cs typeface="Roboto Mono Medium"/>
                <a:sym typeface="Roboto Mono Medium"/>
              </a:rPr>
              <a:t> и </a:t>
            </a:r>
            <a:r>
              <a:rPr b="1" lang="ru">
                <a:latin typeface="Roboto Mono"/>
                <a:ea typeface="Roboto Mono"/>
                <a:cs typeface="Roboto Mono"/>
                <a:sym typeface="Roboto Mono"/>
              </a:rPr>
              <a:t>низкое энергопотребление</a:t>
            </a:r>
            <a:r>
              <a:rPr lang="ru">
                <a:latin typeface="Roboto Mono Medium"/>
                <a:ea typeface="Roboto Mono Medium"/>
                <a:cs typeface="Roboto Mono Medium"/>
                <a:sym typeface="Roboto Mono Medium"/>
              </a:rPr>
              <a:t>. Устройства в сети используют технологию малого радиуса действия, что позволяет им работать с минимальным энергопотреблением и продлить срок службы батареи.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9425" y="1109962"/>
            <a:ext cx="2790275" cy="27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4294967295" type="title"/>
          </p:nvPr>
        </p:nvSpPr>
        <p:spPr>
          <a:xfrm>
            <a:off x="311700" y="277375"/>
            <a:ext cx="85206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latin typeface="Roboto Mono Medium"/>
                <a:ea typeface="Roboto Mono Medium"/>
                <a:cs typeface="Roboto Mono Medium"/>
                <a:sym typeface="Roboto Mono Medium"/>
              </a:rPr>
              <a:t>Типы устройств </a:t>
            </a:r>
            <a:endParaRPr sz="40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latin typeface="Roboto Mono Medium"/>
                <a:ea typeface="Roboto Mono Medium"/>
                <a:cs typeface="Roboto Mono Medium"/>
                <a:sym typeface="Roboto Mono Medium"/>
              </a:rPr>
              <a:t>в Zigbee</a:t>
            </a:r>
            <a:endParaRPr sz="40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372" y="2519450"/>
            <a:ext cx="1238525" cy="22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8625" y="3048425"/>
            <a:ext cx="1836725" cy="183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5325" y="1647584"/>
            <a:ext cx="1709300" cy="1689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6">
            <a:alphaModFix/>
          </a:blip>
          <a:srcRect b="16755" l="5868" r="42239" t="27130"/>
          <a:stretch/>
        </p:blipFill>
        <p:spPr>
          <a:xfrm>
            <a:off x="390250" y="1647575"/>
            <a:ext cx="1709300" cy="184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38205" y="3337150"/>
            <a:ext cx="1238525" cy="1409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8">
            <a:alphaModFix/>
          </a:blip>
          <a:srcRect b="28489" l="10706" r="41000" t="32012"/>
          <a:stretch/>
        </p:blipFill>
        <p:spPr>
          <a:xfrm>
            <a:off x="5776150" y="1741287"/>
            <a:ext cx="1836725" cy="150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4294967295" type="title"/>
          </p:nvPr>
        </p:nvSpPr>
        <p:spPr>
          <a:xfrm>
            <a:off x="311700" y="277375"/>
            <a:ext cx="85206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Roboto Mono Medium"/>
                <a:ea typeface="Roboto Mono Medium"/>
                <a:cs typeface="Roboto Mono Medium"/>
                <a:sym typeface="Roboto Mono Medium"/>
              </a:rPr>
              <a:t>Координатор</a:t>
            </a:r>
            <a:endParaRPr sz="35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16755" l="5868" r="42239" t="27130"/>
          <a:stretch/>
        </p:blipFill>
        <p:spPr>
          <a:xfrm>
            <a:off x="1440050" y="1450000"/>
            <a:ext cx="3036700" cy="3283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2013" y="1450000"/>
            <a:ext cx="1676324" cy="306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4294967295" type="title"/>
          </p:nvPr>
        </p:nvSpPr>
        <p:spPr>
          <a:xfrm>
            <a:off x="311700" y="277375"/>
            <a:ext cx="85206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Roboto Mono Medium"/>
                <a:ea typeface="Roboto Mono Medium"/>
                <a:cs typeface="Roboto Mono Medium"/>
                <a:sym typeface="Roboto Mono Medium"/>
              </a:rPr>
              <a:t>Роутер</a:t>
            </a:r>
            <a:endParaRPr sz="35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28489" l="10706" r="41000" t="32012"/>
          <a:stretch/>
        </p:blipFill>
        <p:spPr>
          <a:xfrm>
            <a:off x="1406750" y="1723300"/>
            <a:ext cx="3084624" cy="252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1125" y="1400075"/>
            <a:ext cx="3169150" cy="316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4294967295" type="title"/>
          </p:nvPr>
        </p:nvSpPr>
        <p:spPr>
          <a:xfrm>
            <a:off x="311700" y="277375"/>
            <a:ext cx="85206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Roboto Mono Medium"/>
                <a:ea typeface="Roboto Mono Medium"/>
                <a:cs typeface="Roboto Mono Medium"/>
                <a:sym typeface="Roboto Mono Medium"/>
              </a:rPr>
              <a:t>Конечное устройство</a:t>
            </a:r>
            <a:endParaRPr sz="35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225" y="1273813"/>
            <a:ext cx="3403050" cy="336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6363" y="1762949"/>
            <a:ext cx="2096725" cy="23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307475"/>
            <a:ext cx="85206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Roboto Mono Medium"/>
                <a:ea typeface="Roboto Mono Medium"/>
                <a:cs typeface="Roboto Mono Medium"/>
                <a:sym typeface="Roboto Mono Medium"/>
              </a:rPr>
              <a:t>Сетевые топологии</a:t>
            </a:r>
            <a:endParaRPr sz="35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0" l="51760" r="0" t="0"/>
          <a:stretch/>
        </p:blipFill>
        <p:spPr>
          <a:xfrm>
            <a:off x="470975" y="2343550"/>
            <a:ext cx="2569774" cy="4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1702" y="1270800"/>
            <a:ext cx="2500601" cy="260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2525" y="1270800"/>
            <a:ext cx="2500601" cy="260189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-329300" y="4112275"/>
            <a:ext cx="417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точка-точка</a:t>
            </a:r>
            <a:endParaRPr sz="24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2486850" y="4112275"/>
            <a:ext cx="417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звезда</a:t>
            </a:r>
            <a:endParaRPr sz="24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5427675" y="3927625"/>
            <a:ext cx="417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ячеистая </a:t>
            </a:r>
            <a:endParaRPr sz="24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топология</a:t>
            </a:r>
            <a:endParaRPr sz="24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184400"/>
            <a:ext cx="85206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Roboto Mono Medium"/>
                <a:ea typeface="Roboto Mono Medium"/>
                <a:cs typeface="Roboto Mono Medium"/>
                <a:sym typeface="Roboto Mono Medium"/>
              </a:rPr>
              <a:t>Структура сети Zigbee</a:t>
            </a:r>
            <a:endParaRPr sz="30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675" y="953825"/>
            <a:ext cx="6492650" cy="409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