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ctiveX/activeX1.xml" ContentType="application/vnd.ms-office.activeX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9"/>
  </p:notesMasterIdLst>
  <p:handoutMasterIdLst>
    <p:handoutMasterId r:id="rId30"/>
  </p:handoutMasterIdLst>
  <p:sldIdLst>
    <p:sldId id="480" r:id="rId2"/>
    <p:sldId id="481" r:id="rId3"/>
    <p:sldId id="318" r:id="rId4"/>
    <p:sldId id="319" r:id="rId5"/>
    <p:sldId id="321" r:id="rId6"/>
    <p:sldId id="391" r:id="rId7"/>
    <p:sldId id="342" r:id="rId8"/>
    <p:sldId id="359" r:id="rId9"/>
    <p:sldId id="362" r:id="rId10"/>
    <p:sldId id="333" r:id="rId11"/>
    <p:sldId id="400" r:id="rId12"/>
    <p:sldId id="325" r:id="rId13"/>
    <p:sldId id="323" r:id="rId14"/>
    <p:sldId id="324" r:id="rId15"/>
    <p:sldId id="397" r:id="rId16"/>
    <p:sldId id="326" r:id="rId17"/>
    <p:sldId id="385" r:id="rId18"/>
    <p:sldId id="386" r:id="rId19"/>
    <p:sldId id="387" r:id="rId20"/>
    <p:sldId id="407" r:id="rId21"/>
    <p:sldId id="410" r:id="rId22"/>
    <p:sldId id="411" r:id="rId23"/>
    <p:sldId id="412" r:id="rId24"/>
    <p:sldId id="414" r:id="rId25"/>
    <p:sldId id="415" r:id="rId26"/>
    <p:sldId id="416" r:id="rId27"/>
    <p:sldId id="417" r:id="rId28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679"/>
    <a:srgbClr val="00FFCC"/>
    <a:srgbClr val="FF00FF"/>
    <a:srgbClr val="FF9900"/>
    <a:srgbClr val="FF5050"/>
    <a:srgbClr val="00D2B4"/>
    <a:srgbClr val="35297D"/>
    <a:srgbClr val="00252E"/>
    <a:srgbClr val="FFFF9B"/>
    <a:srgbClr val="FFC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560" y="84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6E182020-F460-11CE-9BCD-00AA00608E01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1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CREATE DATABASE  IF NOT EXISTS `unoesc_2022` /*!40100 DEFAULT CHARACTER SET utf8mb4 COLLATE utf8mb4_0900_ai_ci */ /*!80016 DEFAULT ENCRYPTION='N' */;</a:t>
            </a:r>
          </a:p>
          <a:p>
            <a:r>
              <a:rPr lang="pt-BR" dirty="0"/>
              <a:t>USE `unoesc_2022`;</a:t>
            </a:r>
          </a:p>
          <a:p>
            <a:r>
              <a:rPr lang="pt-BR" dirty="0"/>
              <a:t>-- MySQL </a:t>
            </a:r>
            <a:r>
              <a:rPr lang="pt-BR" dirty="0" err="1"/>
              <a:t>dump</a:t>
            </a:r>
            <a:r>
              <a:rPr lang="pt-BR" dirty="0"/>
              <a:t> 10.13  </a:t>
            </a:r>
            <a:r>
              <a:rPr lang="pt-BR" dirty="0" err="1"/>
              <a:t>Distrib</a:t>
            </a:r>
            <a:r>
              <a:rPr lang="pt-BR" dirty="0"/>
              <a:t> 8.0.28, for Win64 (x86_64)</a:t>
            </a:r>
          </a:p>
          <a:p>
            <a:r>
              <a:rPr lang="pt-BR" dirty="0"/>
              <a:t>--</a:t>
            </a:r>
          </a:p>
          <a:p>
            <a:r>
              <a:rPr lang="pt-BR" dirty="0"/>
              <a:t>-- Host: 127.0.0.1    </a:t>
            </a:r>
            <a:r>
              <a:rPr lang="pt-BR" dirty="0" err="1"/>
              <a:t>Database</a:t>
            </a:r>
            <a:r>
              <a:rPr lang="pt-BR" dirty="0"/>
              <a:t>: unoesc_2022</a:t>
            </a:r>
          </a:p>
          <a:p>
            <a:r>
              <a:rPr lang="pt-BR" dirty="0"/>
              <a:t>-- ------------------------------------------------------</a:t>
            </a:r>
          </a:p>
          <a:p>
            <a:r>
              <a:rPr lang="pt-BR" dirty="0"/>
              <a:t>-- Server </a:t>
            </a:r>
            <a:r>
              <a:rPr lang="pt-BR" dirty="0" err="1"/>
              <a:t>version</a:t>
            </a:r>
            <a:r>
              <a:rPr lang="pt-BR" dirty="0"/>
              <a:t>	8.0.27</a:t>
            </a:r>
          </a:p>
          <a:p>
            <a:endParaRPr lang="pt-BR" dirty="0"/>
          </a:p>
          <a:p>
            <a:r>
              <a:rPr lang="pt-BR" dirty="0"/>
              <a:t>/*!40101 SET @OLD_CHARACTER_SET_CLIENT=@@CHARACTER_SET_CLIENT */;</a:t>
            </a:r>
          </a:p>
          <a:p>
            <a:r>
              <a:rPr lang="pt-BR" dirty="0"/>
              <a:t>/*!40101 SET @OLD_CHARACTER_SET_RESULTS=@@CHARACTER_SET_RESULTS */;</a:t>
            </a:r>
          </a:p>
          <a:p>
            <a:r>
              <a:rPr lang="pt-BR" dirty="0"/>
              <a:t>/*!40101 SET @OLD_COLLATION_CONNECTION=@@COLLATION_CONNECTION */;</a:t>
            </a:r>
          </a:p>
          <a:p>
            <a:r>
              <a:rPr lang="pt-BR" dirty="0"/>
              <a:t>/*!50503 SET NAMES utf8 */;</a:t>
            </a:r>
          </a:p>
          <a:p>
            <a:r>
              <a:rPr lang="pt-BR" dirty="0"/>
              <a:t>/*!40103 SET @OLD_TIME_ZONE=@@TIME_ZONE */;</a:t>
            </a:r>
          </a:p>
          <a:p>
            <a:r>
              <a:rPr lang="pt-BR" dirty="0"/>
              <a:t>/*!40103 SET TIME_ZONE='+00:00' */;</a:t>
            </a:r>
          </a:p>
          <a:p>
            <a:r>
              <a:rPr lang="pt-BR" dirty="0"/>
              <a:t>/*!40014 SET @OLD_UNIQUE_CHECKS=@@UNIQUE_CHECKS, UNIQUE_CHECKS=0 */;</a:t>
            </a:r>
          </a:p>
          <a:p>
            <a:r>
              <a:rPr lang="pt-BR" dirty="0"/>
              <a:t>/*!40014 SET @OLD_FOREIGN_KEY_CHECKS=@@FOREIGN_KEY_CHECKS, FOREIGN_KEY_CHECKS=0 */;</a:t>
            </a:r>
          </a:p>
          <a:p>
            <a:r>
              <a:rPr lang="pt-BR" dirty="0"/>
              <a:t>/*!40101 SET @OLD_SQL_MODE=@@SQL_MODE, SQL_MODE='NO_AUTO_VALUE_ON_ZERO' */;</a:t>
            </a:r>
          </a:p>
          <a:p>
            <a:r>
              <a:rPr lang="pt-BR" dirty="0"/>
              <a:t>/*!40111 SET @OLD_SQL_NOTES=@@SQL_NOTES, SQL_NOTES=0 */;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for </a:t>
            </a:r>
            <a:r>
              <a:rPr lang="pt-BR" dirty="0" err="1"/>
              <a:t>table</a:t>
            </a:r>
            <a:r>
              <a:rPr lang="pt-BR" dirty="0"/>
              <a:t> `cargos`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DROP TABLE IF EXISTS `cargos`;</a:t>
            </a:r>
          </a:p>
          <a:p>
            <a:r>
              <a:rPr lang="pt-BR" dirty="0"/>
              <a:t>/*!40101 SET @saved_cs_client     = @@character_set_client */;</a:t>
            </a:r>
          </a:p>
          <a:p>
            <a:r>
              <a:rPr lang="pt-BR" dirty="0"/>
              <a:t>/*!50503 SET </a:t>
            </a:r>
            <a:r>
              <a:rPr lang="pt-BR" dirty="0" err="1"/>
              <a:t>character_set_client</a:t>
            </a:r>
            <a:r>
              <a:rPr lang="pt-BR" dirty="0"/>
              <a:t> = utf8mb4 */;</a:t>
            </a:r>
          </a:p>
          <a:p>
            <a:r>
              <a:rPr lang="pt-BR" dirty="0"/>
              <a:t>CREATE TABLE `cargos` (</a:t>
            </a:r>
          </a:p>
          <a:p>
            <a:r>
              <a:rPr lang="pt-BR" dirty="0"/>
              <a:t>  `</a:t>
            </a:r>
            <a:r>
              <a:rPr lang="pt-BR" dirty="0" err="1"/>
              <a:t>id_cargo</a:t>
            </a:r>
            <a:r>
              <a:rPr lang="pt-BR" dirty="0"/>
              <a:t>` </a:t>
            </a:r>
            <a:r>
              <a:rPr lang="pt-BR" dirty="0" err="1"/>
              <a:t>bigint</a:t>
            </a:r>
            <a:r>
              <a:rPr lang="pt-BR" dirty="0"/>
              <a:t> </a:t>
            </a:r>
            <a:r>
              <a:rPr lang="pt-BR" dirty="0" err="1"/>
              <a:t>unsigned</a:t>
            </a:r>
            <a:r>
              <a:rPr lang="pt-BR" dirty="0"/>
              <a:t> NOT NULL AUTO_INCREMENT,</a:t>
            </a:r>
          </a:p>
          <a:p>
            <a:r>
              <a:rPr lang="pt-BR" dirty="0"/>
              <a:t>  `</a:t>
            </a:r>
            <a:r>
              <a:rPr lang="pt-BR" dirty="0" err="1"/>
              <a:t>id_departamento</a:t>
            </a:r>
            <a:r>
              <a:rPr lang="pt-BR" dirty="0"/>
              <a:t>` </a:t>
            </a:r>
            <a:r>
              <a:rPr lang="pt-BR" dirty="0" err="1"/>
              <a:t>bigint</a:t>
            </a:r>
            <a:r>
              <a:rPr lang="pt-BR" dirty="0"/>
              <a:t> </a:t>
            </a:r>
            <a:r>
              <a:rPr lang="pt-BR" dirty="0" err="1"/>
              <a:t>unsigned</a:t>
            </a:r>
            <a:r>
              <a:rPr lang="pt-BR" dirty="0"/>
              <a:t> NOT NULL,</a:t>
            </a:r>
          </a:p>
          <a:p>
            <a:r>
              <a:rPr lang="pt-BR" dirty="0"/>
              <a:t>  `nome` </a:t>
            </a:r>
            <a:r>
              <a:rPr lang="pt-BR" dirty="0" err="1"/>
              <a:t>varchar</a:t>
            </a:r>
            <a:r>
              <a:rPr lang="pt-BR" dirty="0"/>
              <a:t>(50) NOT NULL,</a:t>
            </a:r>
          </a:p>
          <a:p>
            <a:r>
              <a:rPr lang="pt-BR" dirty="0"/>
              <a:t>  PRIMARY KEY (`</a:t>
            </a:r>
            <a:r>
              <a:rPr lang="pt-BR" dirty="0" err="1"/>
              <a:t>id_cargo</a:t>
            </a:r>
            <a:r>
              <a:rPr lang="pt-BR" dirty="0"/>
              <a:t>`),</a:t>
            </a:r>
          </a:p>
          <a:p>
            <a:r>
              <a:rPr lang="pt-BR" dirty="0"/>
              <a:t>  UNIQUE KEY `</a:t>
            </a:r>
            <a:r>
              <a:rPr lang="pt-BR" dirty="0" err="1"/>
              <a:t>id_cargo</a:t>
            </a:r>
            <a:r>
              <a:rPr lang="pt-BR" dirty="0"/>
              <a:t>` (`</a:t>
            </a:r>
            <a:r>
              <a:rPr lang="pt-BR" dirty="0" err="1"/>
              <a:t>id_cargo</a:t>
            </a:r>
            <a:r>
              <a:rPr lang="pt-BR" dirty="0"/>
              <a:t>`),</a:t>
            </a:r>
          </a:p>
          <a:p>
            <a:r>
              <a:rPr lang="pt-BR" dirty="0"/>
              <a:t>  KEY `</a:t>
            </a:r>
            <a:r>
              <a:rPr lang="pt-BR" dirty="0" err="1"/>
              <a:t>id_departamento</a:t>
            </a:r>
            <a:r>
              <a:rPr lang="pt-BR" dirty="0"/>
              <a:t>` (`</a:t>
            </a:r>
            <a:r>
              <a:rPr lang="pt-BR" dirty="0" err="1"/>
              <a:t>id_departamento</a:t>
            </a:r>
            <a:r>
              <a:rPr lang="pt-BR" dirty="0"/>
              <a:t>`),</a:t>
            </a:r>
          </a:p>
          <a:p>
            <a:r>
              <a:rPr lang="pt-BR" dirty="0"/>
              <a:t>  CONSTRAINT `cargos_ibfk_1` FOREIGN KEY (`</a:t>
            </a:r>
            <a:r>
              <a:rPr lang="pt-BR" dirty="0" err="1"/>
              <a:t>id_departamento</a:t>
            </a:r>
            <a:r>
              <a:rPr lang="pt-BR" dirty="0"/>
              <a:t>`) REFERENCES `departamentos` (`</a:t>
            </a:r>
            <a:r>
              <a:rPr lang="pt-BR" dirty="0" err="1"/>
              <a:t>id_departamento</a:t>
            </a:r>
            <a:r>
              <a:rPr lang="pt-BR" dirty="0"/>
              <a:t>`)</a:t>
            </a:r>
          </a:p>
          <a:p>
            <a:r>
              <a:rPr lang="pt-BR" dirty="0"/>
              <a:t>) ENGINE=</a:t>
            </a:r>
            <a:r>
              <a:rPr lang="pt-BR" dirty="0" err="1"/>
              <a:t>InnoDB</a:t>
            </a:r>
            <a:r>
              <a:rPr lang="pt-BR" dirty="0"/>
              <a:t> AUTO_INCREMENT=7 DEFAULT CHARSET=utf8mb4 COLLATE=utf8mb4_0900_ai_ci;</a:t>
            </a:r>
          </a:p>
          <a:p>
            <a:r>
              <a:rPr lang="pt-BR" dirty="0"/>
              <a:t>/*!40101 SET </a:t>
            </a:r>
            <a:r>
              <a:rPr lang="pt-BR" dirty="0" err="1"/>
              <a:t>character_set_client</a:t>
            </a:r>
            <a:r>
              <a:rPr lang="pt-BR" dirty="0"/>
              <a:t> = @saved_cs_client */;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Dumping data for </a:t>
            </a:r>
            <a:r>
              <a:rPr lang="pt-BR" dirty="0" err="1"/>
              <a:t>table</a:t>
            </a:r>
            <a:r>
              <a:rPr lang="pt-BR" dirty="0"/>
              <a:t> `cargos`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LOCK TABLES `cargos` WRITE;</a:t>
            </a:r>
          </a:p>
          <a:p>
            <a:r>
              <a:rPr lang="pt-BR" dirty="0"/>
              <a:t>/*!40000 ALTER TABLE `cargos` DISABLE KEYS */;</a:t>
            </a:r>
          </a:p>
          <a:p>
            <a:r>
              <a:rPr lang="pt-BR" dirty="0"/>
              <a:t>INSERT INTO `cargos` VALUES (1,1,'Analista de Sistemas'),(2,1,'Programador'),(3,2,'Analista de Marketing'),(4,2,'Designer'),(5,3,'Analista de Negócios'),(6,3,'Contador');</a:t>
            </a:r>
          </a:p>
          <a:p>
            <a:r>
              <a:rPr lang="pt-BR" dirty="0"/>
              <a:t>/*!40000 ALTER TABLE `cargos` ENABLE KEYS */;</a:t>
            </a:r>
          </a:p>
          <a:p>
            <a:r>
              <a:rPr lang="pt-BR" dirty="0"/>
              <a:t>UNLOCK TABLES;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for </a:t>
            </a:r>
            <a:r>
              <a:rPr lang="pt-BR" dirty="0" err="1"/>
              <a:t>table</a:t>
            </a:r>
            <a:r>
              <a:rPr lang="pt-BR" dirty="0"/>
              <a:t> `departamentos`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DROP TABLE IF EXISTS `departamentos`;</a:t>
            </a:r>
          </a:p>
          <a:p>
            <a:r>
              <a:rPr lang="pt-BR" dirty="0"/>
              <a:t>/*!40101 SET @saved_cs_client     = @@character_set_client */;</a:t>
            </a:r>
          </a:p>
          <a:p>
            <a:r>
              <a:rPr lang="pt-BR" dirty="0"/>
              <a:t>/*!50503 SET </a:t>
            </a:r>
            <a:r>
              <a:rPr lang="pt-BR" dirty="0" err="1"/>
              <a:t>character_set_client</a:t>
            </a:r>
            <a:r>
              <a:rPr lang="pt-BR" dirty="0"/>
              <a:t> = utf8mb4 */;</a:t>
            </a:r>
          </a:p>
          <a:p>
            <a:r>
              <a:rPr lang="pt-BR" dirty="0"/>
              <a:t>CREATE TABLE `departamentos` (</a:t>
            </a:r>
          </a:p>
          <a:p>
            <a:r>
              <a:rPr lang="pt-BR" dirty="0"/>
              <a:t>  `</a:t>
            </a:r>
            <a:r>
              <a:rPr lang="pt-BR" dirty="0" err="1"/>
              <a:t>id_departamento</a:t>
            </a:r>
            <a:r>
              <a:rPr lang="pt-BR" dirty="0"/>
              <a:t>` </a:t>
            </a:r>
            <a:r>
              <a:rPr lang="pt-BR" dirty="0" err="1"/>
              <a:t>bigint</a:t>
            </a:r>
            <a:r>
              <a:rPr lang="pt-BR" dirty="0"/>
              <a:t> </a:t>
            </a:r>
            <a:r>
              <a:rPr lang="pt-BR" dirty="0" err="1"/>
              <a:t>unsigned</a:t>
            </a:r>
            <a:r>
              <a:rPr lang="pt-BR" dirty="0"/>
              <a:t> NOT NULL AUTO_INCREMENT,</a:t>
            </a:r>
          </a:p>
          <a:p>
            <a:r>
              <a:rPr lang="pt-BR" dirty="0"/>
              <a:t>  `nome` </a:t>
            </a:r>
            <a:r>
              <a:rPr lang="pt-BR" dirty="0" err="1"/>
              <a:t>varchar</a:t>
            </a:r>
            <a:r>
              <a:rPr lang="pt-BR" dirty="0"/>
              <a:t>(50) NOT NULL,</a:t>
            </a:r>
          </a:p>
          <a:p>
            <a:r>
              <a:rPr lang="pt-BR" dirty="0"/>
              <a:t>  PRIMARY KEY (`</a:t>
            </a:r>
            <a:r>
              <a:rPr lang="pt-BR" dirty="0" err="1"/>
              <a:t>id_departamento</a:t>
            </a:r>
            <a:r>
              <a:rPr lang="pt-BR" dirty="0"/>
              <a:t>`),</a:t>
            </a:r>
          </a:p>
          <a:p>
            <a:r>
              <a:rPr lang="pt-BR" dirty="0"/>
              <a:t>  UNIQUE KEY `</a:t>
            </a:r>
            <a:r>
              <a:rPr lang="pt-BR" dirty="0" err="1"/>
              <a:t>id_departamento</a:t>
            </a:r>
            <a:r>
              <a:rPr lang="pt-BR" dirty="0"/>
              <a:t>` (`</a:t>
            </a:r>
            <a:r>
              <a:rPr lang="pt-BR" dirty="0" err="1"/>
              <a:t>id_departamento</a:t>
            </a:r>
            <a:r>
              <a:rPr lang="pt-BR" dirty="0"/>
              <a:t>`)</a:t>
            </a:r>
          </a:p>
          <a:p>
            <a:r>
              <a:rPr lang="pt-BR" dirty="0"/>
              <a:t>) ENGINE=</a:t>
            </a:r>
            <a:r>
              <a:rPr lang="pt-BR" dirty="0" err="1"/>
              <a:t>InnoDB</a:t>
            </a:r>
            <a:r>
              <a:rPr lang="pt-BR" dirty="0"/>
              <a:t> AUTO_INCREMENT=4 DEFAULT CHARSET=utf8mb4 COLLATE=utf8mb4_0900_ai_ci;</a:t>
            </a:r>
          </a:p>
          <a:p>
            <a:r>
              <a:rPr lang="pt-BR" dirty="0"/>
              <a:t>/*!40101 SET </a:t>
            </a:r>
            <a:r>
              <a:rPr lang="pt-BR" dirty="0" err="1"/>
              <a:t>character_set_client</a:t>
            </a:r>
            <a:r>
              <a:rPr lang="pt-BR" dirty="0"/>
              <a:t> = @saved_cs_client */;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Dumping data for </a:t>
            </a:r>
            <a:r>
              <a:rPr lang="pt-BR" dirty="0" err="1"/>
              <a:t>table</a:t>
            </a:r>
            <a:r>
              <a:rPr lang="pt-BR" dirty="0"/>
              <a:t> `departamentos`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LOCK TABLES `departamentos` WRITE;</a:t>
            </a:r>
          </a:p>
          <a:p>
            <a:r>
              <a:rPr lang="pt-BR" dirty="0"/>
              <a:t>/*!40000 ALTER TABLE `departamentos` DISABLE KEYS */;</a:t>
            </a:r>
          </a:p>
          <a:p>
            <a:r>
              <a:rPr lang="pt-BR" dirty="0"/>
              <a:t>INSERT INTO `departamentos` VALUES (1,'Tecnologia da Informação'),(2,'Marketing'),(3,'Contabilidade');</a:t>
            </a:r>
          </a:p>
          <a:p>
            <a:r>
              <a:rPr lang="pt-BR" dirty="0"/>
              <a:t>/*!40000 ALTER TABLE `departamentos` ENABLE KEYS */;</a:t>
            </a:r>
          </a:p>
          <a:p>
            <a:r>
              <a:rPr lang="pt-BR" dirty="0"/>
              <a:t>UNLOCK TABLES;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for </a:t>
            </a:r>
            <a:r>
              <a:rPr lang="pt-BR" dirty="0" err="1"/>
              <a:t>table</a:t>
            </a:r>
            <a:r>
              <a:rPr lang="pt-BR" dirty="0"/>
              <a:t> `</a:t>
            </a:r>
            <a:r>
              <a:rPr lang="pt-BR" dirty="0" err="1"/>
              <a:t>funcionarios</a:t>
            </a:r>
            <a:r>
              <a:rPr lang="pt-BR" dirty="0"/>
              <a:t>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DROP TABLE IF EXISTS `</a:t>
            </a:r>
            <a:r>
              <a:rPr lang="pt-BR" dirty="0" err="1"/>
              <a:t>funcionarios</a:t>
            </a:r>
            <a:r>
              <a:rPr lang="pt-BR" dirty="0"/>
              <a:t>`;</a:t>
            </a:r>
          </a:p>
          <a:p>
            <a:r>
              <a:rPr lang="pt-BR" dirty="0"/>
              <a:t>/*!40101 SET @saved_cs_client     = @@character_set_client */;</a:t>
            </a:r>
          </a:p>
          <a:p>
            <a:r>
              <a:rPr lang="pt-BR" dirty="0"/>
              <a:t>/*!50503 SET </a:t>
            </a:r>
            <a:r>
              <a:rPr lang="pt-BR" dirty="0" err="1"/>
              <a:t>character_set_client</a:t>
            </a:r>
            <a:r>
              <a:rPr lang="pt-BR" dirty="0"/>
              <a:t> = utf8mb4 */;</a:t>
            </a:r>
          </a:p>
          <a:p>
            <a:r>
              <a:rPr lang="pt-BR" dirty="0"/>
              <a:t>CREATE TABLE `</a:t>
            </a:r>
            <a:r>
              <a:rPr lang="pt-BR" dirty="0" err="1"/>
              <a:t>funcionarios</a:t>
            </a:r>
            <a:r>
              <a:rPr lang="pt-BR" dirty="0"/>
              <a:t>` (</a:t>
            </a:r>
          </a:p>
          <a:p>
            <a:r>
              <a:rPr lang="pt-BR" dirty="0"/>
              <a:t>  `id` </a:t>
            </a:r>
            <a:r>
              <a:rPr lang="pt-BR" dirty="0" err="1"/>
              <a:t>bigint</a:t>
            </a:r>
            <a:r>
              <a:rPr lang="pt-BR" dirty="0"/>
              <a:t> </a:t>
            </a:r>
            <a:r>
              <a:rPr lang="pt-BR" dirty="0" err="1"/>
              <a:t>unsigned</a:t>
            </a:r>
            <a:r>
              <a:rPr lang="pt-BR" dirty="0"/>
              <a:t> NOT NULL AUTO_INCREMENT,</a:t>
            </a:r>
          </a:p>
          <a:p>
            <a:r>
              <a:rPr lang="pt-BR" dirty="0"/>
              <a:t>  `nome` </a:t>
            </a:r>
            <a:r>
              <a:rPr lang="pt-BR" dirty="0" err="1"/>
              <a:t>varchar</a:t>
            </a:r>
            <a:r>
              <a:rPr lang="pt-BR" dirty="0"/>
              <a:t>(60) NOT NULL,</a:t>
            </a:r>
          </a:p>
          <a:p>
            <a:r>
              <a:rPr lang="pt-BR" dirty="0"/>
              <a:t>  `escolaridade` </a:t>
            </a:r>
            <a:r>
              <a:rPr lang="pt-BR" dirty="0" err="1"/>
              <a:t>enum</a:t>
            </a:r>
            <a:r>
              <a:rPr lang="pt-BR" dirty="0"/>
              <a:t>('Ensino </a:t>
            </a:r>
            <a:r>
              <a:rPr lang="pt-BR" dirty="0" err="1"/>
              <a:t>médio','Graduação','Especialização','Mestrado','Doutorado</a:t>
            </a:r>
            <a:r>
              <a:rPr lang="pt-BR" dirty="0"/>
              <a:t>') NOT NULL,</a:t>
            </a:r>
          </a:p>
          <a:p>
            <a:r>
              <a:rPr lang="pt-BR" dirty="0"/>
              <a:t>  `</a:t>
            </a:r>
            <a:r>
              <a:rPr lang="pt-BR" dirty="0" err="1"/>
              <a:t>id_cargo</a:t>
            </a:r>
            <a:r>
              <a:rPr lang="pt-BR" dirty="0"/>
              <a:t>` </a:t>
            </a:r>
            <a:r>
              <a:rPr lang="pt-BR" dirty="0" err="1"/>
              <a:t>bigint</a:t>
            </a:r>
            <a:r>
              <a:rPr lang="pt-BR" dirty="0"/>
              <a:t> </a:t>
            </a:r>
            <a:r>
              <a:rPr lang="pt-BR" dirty="0" err="1"/>
              <a:t>unsigned</a:t>
            </a:r>
            <a:r>
              <a:rPr lang="pt-BR" dirty="0"/>
              <a:t> DEFAULT NULL,</a:t>
            </a:r>
          </a:p>
          <a:p>
            <a:r>
              <a:rPr lang="pt-BR" dirty="0"/>
              <a:t>  `salario` decimal(10,0) NOT NULL,</a:t>
            </a:r>
          </a:p>
          <a:p>
            <a:r>
              <a:rPr lang="pt-BR" dirty="0"/>
              <a:t>  PRIMARY KEY (`id`),</a:t>
            </a:r>
          </a:p>
          <a:p>
            <a:r>
              <a:rPr lang="pt-BR" dirty="0"/>
              <a:t>  UNIQUE KEY `id` (`id`),</a:t>
            </a:r>
          </a:p>
          <a:p>
            <a:r>
              <a:rPr lang="pt-BR" dirty="0"/>
              <a:t>  KEY `</a:t>
            </a:r>
            <a:r>
              <a:rPr lang="pt-BR" dirty="0" err="1"/>
              <a:t>id_cargo</a:t>
            </a:r>
            <a:r>
              <a:rPr lang="pt-BR" dirty="0"/>
              <a:t>` (`</a:t>
            </a:r>
            <a:r>
              <a:rPr lang="pt-BR" dirty="0" err="1"/>
              <a:t>id_cargo</a:t>
            </a:r>
            <a:r>
              <a:rPr lang="pt-BR" dirty="0"/>
              <a:t>`),</a:t>
            </a:r>
          </a:p>
          <a:p>
            <a:r>
              <a:rPr lang="pt-BR" dirty="0"/>
              <a:t>  CONSTRAINT `funcionarios_ibfk_1` FOREIGN KEY (`</a:t>
            </a:r>
            <a:r>
              <a:rPr lang="pt-BR" dirty="0" err="1"/>
              <a:t>id_cargo</a:t>
            </a:r>
            <a:r>
              <a:rPr lang="pt-BR" dirty="0"/>
              <a:t>`) REFERENCES `cargos` (`</a:t>
            </a:r>
            <a:r>
              <a:rPr lang="pt-BR" dirty="0" err="1"/>
              <a:t>id_cargo</a:t>
            </a:r>
            <a:r>
              <a:rPr lang="pt-BR" dirty="0"/>
              <a:t>`)</a:t>
            </a:r>
          </a:p>
          <a:p>
            <a:r>
              <a:rPr lang="pt-BR" dirty="0"/>
              <a:t>) ENGINE=</a:t>
            </a:r>
            <a:r>
              <a:rPr lang="pt-BR" dirty="0" err="1"/>
              <a:t>InnoDB</a:t>
            </a:r>
            <a:r>
              <a:rPr lang="pt-BR" dirty="0"/>
              <a:t> AUTO_INCREMENT=12 DEFAULT CHARSET=utf8mb4 COLLATE=utf8mb4_0900_ai_ci;</a:t>
            </a:r>
          </a:p>
          <a:p>
            <a:r>
              <a:rPr lang="pt-BR" dirty="0"/>
              <a:t>/*!40101 SET </a:t>
            </a:r>
            <a:r>
              <a:rPr lang="pt-BR" dirty="0" err="1"/>
              <a:t>character_set_client</a:t>
            </a:r>
            <a:r>
              <a:rPr lang="pt-BR" dirty="0"/>
              <a:t> = @saved_cs_client */;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Dumping data for </a:t>
            </a:r>
            <a:r>
              <a:rPr lang="pt-BR" dirty="0" err="1"/>
              <a:t>table</a:t>
            </a:r>
            <a:r>
              <a:rPr lang="pt-BR" dirty="0"/>
              <a:t> `</a:t>
            </a:r>
            <a:r>
              <a:rPr lang="pt-BR" dirty="0" err="1"/>
              <a:t>funcionarios</a:t>
            </a:r>
            <a:r>
              <a:rPr lang="pt-BR" dirty="0"/>
              <a:t>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LOCK TABLES `</a:t>
            </a:r>
            <a:r>
              <a:rPr lang="pt-BR" dirty="0" err="1"/>
              <a:t>funcionarios</a:t>
            </a:r>
            <a:r>
              <a:rPr lang="pt-BR" dirty="0"/>
              <a:t>` WRITE;</a:t>
            </a:r>
          </a:p>
          <a:p>
            <a:r>
              <a:rPr lang="pt-BR" dirty="0"/>
              <a:t>/*!40000 ALTER TABLE `</a:t>
            </a:r>
            <a:r>
              <a:rPr lang="pt-BR" dirty="0" err="1"/>
              <a:t>funcionarios</a:t>
            </a:r>
            <a:r>
              <a:rPr lang="pt-BR" dirty="0"/>
              <a:t>` DISABLE KEYS */;</a:t>
            </a:r>
          </a:p>
          <a:p>
            <a:r>
              <a:rPr lang="pt-BR" dirty="0"/>
              <a:t>INSERT INTO `</a:t>
            </a:r>
            <a:r>
              <a:rPr lang="pt-BR" dirty="0" err="1"/>
              <a:t>funcionarios</a:t>
            </a:r>
            <a:r>
              <a:rPr lang="pt-BR" dirty="0"/>
              <a:t>` VALUES (1,'André','Especialização',2,1000),(2,'Fabiana','Mestrado',1,2000),(3,'Luis','Graduação',3,700),(4,'Alfredo','Especialização',5,2300),(5,'Patricia','Doutorado',4,2600),(6,'Ricardo','Graduação',6,1000),(7,'Thais','Graduação',5,1100),(8,'Pedro','Ensino médio',6,900),(9,'Flavia','Mestrado',4,2300),(10,'Fernanda','Ensino médio',2,800),(11,'Fernand','Graduação',2,800);</a:t>
            </a:r>
          </a:p>
          <a:p>
            <a:r>
              <a:rPr lang="pt-BR" dirty="0"/>
              <a:t>/*!40000 ALTER TABLE `</a:t>
            </a:r>
            <a:r>
              <a:rPr lang="pt-BR" dirty="0" err="1"/>
              <a:t>funcionarios</a:t>
            </a:r>
            <a:r>
              <a:rPr lang="pt-BR" dirty="0"/>
              <a:t>` ENABLE KEYS */;</a:t>
            </a:r>
          </a:p>
          <a:p>
            <a:r>
              <a:rPr lang="pt-BR" dirty="0"/>
              <a:t>UNLOCK TABLES;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for </a:t>
            </a:r>
            <a:r>
              <a:rPr lang="pt-BR" dirty="0" err="1"/>
              <a:t>table</a:t>
            </a:r>
            <a:r>
              <a:rPr lang="pt-BR" dirty="0"/>
              <a:t> `teste`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DROP TABLE IF EXISTS `teste`;</a:t>
            </a:r>
          </a:p>
          <a:p>
            <a:r>
              <a:rPr lang="pt-BR" dirty="0"/>
              <a:t>/*!40101 SET @saved_cs_client     = @@character_set_client */;</a:t>
            </a:r>
          </a:p>
          <a:p>
            <a:r>
              <a:rPr lang="pt-BR" dirty="0"/>
              <a:t>/*!50503 SET </a:t>
            </a:r>
            <a:r>
              <a:rPr lang="pt-BR" dirty="0" err="1"/>
              <a:t>character_set_client</a:t>
            </a:r>
            <a:r>
              <a:rPr lang="pt-BR" dirty="0"/>
              <a:t> = utf8mb4 */;</a:t>
            </a:r>
          </a:p>
          <a:p>
            <a:r>
              <a:rPr lang="pt-BR" dirty="0"/>
              <a:t>CREATE TABLE `teste` (</a:t>
            </a:r>
          </a:p>
          <a:p>
            <a:r>
              <a:rPr lang="pt-BR" dirty="0"/>
              <a:t>  `id` </a:t>
            </a:r>
            <a:r>
              <a:rPr lang="pt-BR" dirty="0" err="1"/>
              <a:t>int</a:t>
            </a:r>
            <a:r>
              <a:rPr lang="pt-BR" dirty="0"/>
              <a:t> NOT NULL,</a:t>
            </a:r>
          </a:p>
          <a:p>
            <a:r>
              <a:rPr lang="pt-BR" dirty="0"/>
              <a:t>  `cd1` </a:t>
            </a:r>
            <a:r>
              <a:rPr lang="pt-BR" dirty="0" err="1"/>
              <a:t>int</a:t>
            </a:r>
            <a:r>
              <a:rPr lang="pt-BR" dirty="0"/>
              <a:t>(5) 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zerofill</a:t>
            </a:r>
            <a:r>
              <a:rPr lang="pt-BR" dirty="0"/>
              <a:t> DEFAULT NULL,</a:t>
            </a:r>
          </a:p>
          <a:p>
            <a:r>
              <a:rPr lang="pt-BR" dirty="0"/>
              <a:t>  `cd2` </a:t>
            </a:r>
            <a:r>
              <a:rPr lang="pt-BR" dirty="0" err="1"/>
              <a:t>int</a:t>
            </a:r>
            <a:r>
              <a:rPr lang="pt-BR" dirty="0"/>
              <a:t>(15) 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zerofill</a:t>
            </a:r>
            <a:r>
              <a:rPr lang="pt-BR" dirty="0"/>
              <a:t> DEFAULT NULL,</a:t>
            </a:r>
          </a:p>
          <a:p>
            <a:r>
              <a:rPr lang="pt-BR" dirty="0"/>
              <a:t>  `data` </a:t>
            </a:r>
            <a:r>
              <a:rPr lang="pt-BR" dirty="0" err="1"/>
              <a:t>datetime</a:t>
            </a:r>
            <a:r>
              <a:rPr lang="pt-BR" dirty="0"/>
              <a:t> DEFAULT CURRENT_TIMESTAMP,</a:t>
            </a:r>
          </a:p>
          <a:p>
            <a:r>
              <a:rPr lang="pt-BR" dirty="0"/>
              <a:t>  `</a:t>
            </a:r>
            <a:r>
              <a:rPr lang="pt-BR" dirty="0" err="1"/>
              <a:t>data_hota</a:t>
            </a:r>
            <a:r>
              <a:rPr lang="pt-BR" dirty="0"/>
              <a:t>` </a:t>
            </a:r>
            <a:r>
              <a:rPr lang="pt-BR" dirty="0" err="1"/>
              <a:t>timestamp</a:t>
            </a:r>
            <a:r>
              <a:rPr lang="pt-BR" dirty="0"/>
              <a:t> NULL DEFAULT NULL ON UPDATE CURRENT_TIMESTAMP,</a:t>
            </a:r>
          </a:p>
          <a:p>
            <a:r>
              <a:rPr lang="pt-BR" dirty="0"/>
              <a:t>  PRIMARY KEY (`id`)</a:t>
            </a:r>
          </a:p>
          <a:p>
            <a:r>
              <a:rPr lang="pt-BR" dirty="0"/>
              <a:t>) ENGINE=</a:t>
            </a:r>
            <a:r>
              <a:rPr lang="pt-BR" dirty="0" err="1"/>
              <a:t>InnoDB</a:t>
            </a:r>
            <a:r>
              <a:rPr lang="pt-BR" dirty="0"/>
              <a:t> DEFAULT CHARSET=utf8mb4 COLLATE=utf8mb4_0900_ai_ci;</a:t>
            </a:r>
          </a:p>
          <a:p>
            <a:r>
              <a:rPr lang="pt-BR" dirty="0"/>
              <a:t>/*!40101 SET </a:t>
            </a:r>
            <a:r>
              <a:rPr lang="pt-BR" dirty="0" err="1"/>
              <a:t>character_set_client</a:t>
            </a:r>
            <a:r>
              <a:rPr lang="pt-BR" dirty="0"/>
              <a:t> = @saved_cs_client */;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/>
              <a:t>-- Dumping data for </a:t>
            </a:r>
            <a:r>
              <a:rPr lang="pt-BR" dirty="0" err="1"/>
              <a:t>table</a:t>
            </a:r>
            <a:r>
              <a:rPr lang="pt-BR" dirty="0"/>
              <a:t> `teste`</a:t>
            </a:r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LOCK TABLES `teste` WRITE;</a:t>
            </a:r>
          </a:p>
          <a:p>
            <a:r>
              <a:rPr lang="pt-BR" dirty="0"/>
              <a:t>/*!40000 ALTER TABLE `teste` DISABLE KEYS */;</a:t>
            </a:r>
          </a:p>
          <a:p>
            <a:r>
              <a:rPr lang="pt-BR" dirty="0"/>
              <a:t>INSERT INTO `teste` VALUES (1,00001,000000000000001,'2022-05-19 21:07:05',NULL),(2,00002,000000000000002,'2022-05-19 21:07:05',NULL),(3,00003,000000000000003,'2022-05-19 21:07:05',NULL);</a:t>
            </a:r>
          </a:p>
          <a:p>
            <a:r>
              <a:rPr lang="pt-BR" dirty="0"/>
              <a:t>/*!40000 ALTER TABLE `teste` ENABLE KEYS */;</a:t>
            </a:r>
          </a:p>
          <a:p>
            <a:r>
              <a:rPr lang="pt-BR" dirty="0"/>
              <a:t>UNLOCK TABLES;</a:t>
            </a:r>
          </a:p>
          <a:p>
            <a:r>
              <a:rPr lang="pt-BR" dirty="0"/>
              <a:t>/*!40103 SET TIME_ZONE=@OLD_TIME_ZONE */;</a:t>
            </a:r>
          </a:p>
          <a:p>
            <a:endParaRPr lang="pt-BR" dirty="0"/>
          </a:p>
          <a:p>
            <a:r>
              <a:rPr lang="pt-BR" dirty="0"/>
              <a:t>/*!40101 SET SQL_MODE=@OLD_SQL_MODE */;</a:t>
            </a:r>
          </a:p>
          <a:p>
            <a:r>
              <a:rPr lang="pt-BR" dirty="0"/>
              <a:t>/*!40014 SET FOREIGN_KEY_CHECKS=@OLD_FOREIGN_KEY_CHECKS */;</a:t>
            </a:r>
          </a:p>
          <a:p>
            <a:r>
              <a:rPr lang="pt-BR" dirty="0"/>
              <a:t>/*!40014 SET UNIQUE_CHECKS=@OLD_UNIQUE_CHECKS */;</a:t>
            </a:r>
          </a:p>
          <a:p>
            <a:r>
              <a:rPr lang="pt-BR" dirty="0"/>
              <a:t>/*!40101 SET CHARACTER_SET_CLIENT=@OLD_CHARACTER_SET_CLIENT */;</a:t>
            </a:r>
          </a:p>
          <a:p>
            <a:r>
              <a:rPr lang="pt-BR" dirty="0"/>
              <a:t>/*!40101 SET CHARACTER_SET_RESULTS=@OLD_CHARACTER_SET_RESULTS */;</a:t>
            </a:r>
          </a:p>
          <a:p>
            <a:r>
              <a:rPr lang="pt-BR" dirty="0"/>
              <a:t>/*!40101 SET COLLATION_CONNECTION=@OLD_COLLATION_CONNECTION */;</a:t>
            </a:r>
          </a:p>
          <a:p>
            <a:r>
              <a:rPr lang="pt-BR" dirty="0"/>
              <a:t>/*!40111 SET SQL_NOTES=@OLD_SQL_NOTES */;</a:t>
            </a:r>
          </a:p>
          <a:p>
            <a:endParaRPr lang="pt-BR" dirty="0"/>
          </a:p>
          <a:p>
            <a:r>
              <a:rPr lang="pt-BR" dirty="0"/>
              <a:t>-- </a:t>
            </a:r>
            <a:r>
              <a:rPr lang="pt-BR" dirty="0" err="1"/>
              <a:t>Dump</a:t>
            </a:r>
            <a:r>
              <a:rPr lang="pt-BR" dirty="0"/>
              <a:t> </a:t>
            </a:r>
            <a:r>
              <a:rPr lang="pt-BR" dirty="0" err="1"/>
              <a:t>completed</a:t>
            </a:r>
            <a:r>
              <a:rPr lang="pt-BR" dirty="0"/>
              <a:t> on 2022-05-26 15:40:08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4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USE dbphp7;</a:t>
            </a:r>
          </a:p>
          <a:p>
            <a:endParaRPr lang="pt-BR" dirty="0"/>
          </a:p>
          <a:p>
            <a:r>
              <a:rPr lang="pt-BR" dirty="0"/>
              <a:t>CREATE TABLE </a:t>
            </a:r>
            <a:r>
              <a:rPr lang="pt-BR" dirty="0" err="1"/>
              <a:t>tb_usuarios</a:t>
            </a:r>
            <a:r>
              <a:rPr lang="pt-BR" dirty="0"/>
              <a:t> (</a:t>
            </a:r>
          </a:p>
          <a:p>
            <a:r>
              <a:rPr lang="pt-BR" dirty="0"/>
              <a:t>	</a:t>
            </a:r>
            <a:r>
              <a:rPr lang="pt-BR" dirty="0" err="1"/>
              <a:t>id_usuario</a:t>
            </a:r>
            <a:r>
              <a:rPr lang="pt-BR" dirty="0"/>
              <a:t> INT NOT NULL AUTO_INCREMENT PRIMARY KEY,</a:t>
            </a:r>
          </a:p>
          <a:p>
            <a:r>
              <a:rPr lang="pt-BR" dirty="0"/>
              <a:t>    </a:t>
            </a:r>
            <a:r>
              <a:rPr lang="pt-BR" dirty="0" err="1"/>
              <a:t>txt_login</a:t>
            </a:r>
            <a:r>
              <a:rPr lang="pt-BR" dirty="0"/>
              <a:t> VARCHAR(50) NOT NULL,</a:t>
            </a:r>
          </a:p>
          <a:p>
            <a:r>
              <a:rPr lang="pt-BR" dirty="0"/>
              <a:t>    </a:t>
            </a:r>
            <a:r>
              <a:rPr lang="pt-BR" dirty="0" err="1"/>
              <a:t>txt_senha</a:t>
            </a:r>
            <a:r>
              <a:rPr lang="pt-BR" dirty="0"/>
              <a:t> VARCHAR(256) NOT NULL,</a:t>
            </a:r>
          </a:p>
          <a:p>
            <a:r>
              <a:rPr lang="pt-BR" dirty="0"/>
              <a:t>    </a:t>
            </a:r>
            <a:r>
              <a:rPr lang="pt-BR" dirty="0" err="1"/>
              <a:t>dt_cadastro</a:t>
            </a:r>
            <a:r>
              <a:rPr lang="pt-BR" dirty="0"/>
              <a:t> TIMESTAMP NOT NULL DEFAULT CURRENT_TIMESTAMP()</a:t>
            </a:r>
          </a:p>
          <a:p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tb_usuarios</a:t>
            </a:r>
            <a:r>
              <a:rPr lang="pt-BR" dirty="0"/>
              <a:t> (</a:t>
            </a:r>
            <a:r>
              <a:rPr lang="pt-BR" dirty="0" err="1"/>
              <a:t>txt_login</a:t>
            </a:r>
            <a:r>
              <a:rPr lang="pt-BR" dirty="0"/>
              <a:t>, </a:t>
            </a:r>
            <a:r>
              <a:rPr lang="pt-BR" dirty="0" err="1"/>
              <a:t>txt_senha</a:t>
            </a:r>
            <a:r>
              <a:rPr lang="pt-BR" dirty="0"/>
              <a:t>) VALUES('root', '1234');</a:t>
            </a:r>
          </a:p>
          <a:p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tb_usuarios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UPDATE </a:t>
            </a:r>
            <a:r>
              <a:rPr lang="pt-BR" dirty="0" err="1"/>
              <a:t>tb_usuarios</a:t>
            </a:r>
            <a:r>
              <a:rPr lang="pt-BR" dirty="0"/>
              <a:t> SET </a:t>
            </a:r>
            <a:r>
              <a:rPr lang="pt-BR" dirty="0" err="1"/>
              <a:t>txt_senha</a:t>
            </a:r>
            <a:r>
              <a:rPr lang="pt-BR" dirty="0"/>
              <a:t>='12345678' WHERE </a:t>
            </a:r>
            <a:r>
              <a:rPr lang="pt-BR" dirty="0" err="1"/>
              <a:t>id_usuario</a:t>
            </a:r>
            <a:r>
              <a:rPr lang="pt-BR" dirty="0"/>
              <a:t>=1;</a:t>
            </a:r>
          </a:p>
          <a:p>
            <a:endParaRPr lang="pt-BR" dirty="0"/>
          </a:p>
          <a:p>
            <a:r>
              <a:rPr lang="pt-BR" dirty="0"/>
              <a:t>DELETE FROM </a:t>
            </a:r>
            <a:r>
              <a:rPr lang="pt-BR" dirty="0" err="1"/>
              <a:t>tb_usuarios</a:t>
            </a:r>
            <a:r>
              <a:rPr lang="pt-BR" dirty="0"/>
              <a:t> WHERE </a:t>
            </a:r>
            <a:r>
              <a:rPr lang="pt-BR" dirty="0" err="1"/>
              <a:t>id_usuario</a:t>
            </a:r>
            <a:r>
              <a:rPr lang="pt-BR" dirty="0"/>
              <a:t>=1;</a:t>
            </a:r>
          </a:p>
          <a:p>
            <a:endParaRPr lang="pt-BR" dirty="0"/>
          </a:p>
          <a:p>
            <a:r>
              <a:rPr lang="pt-BR" dirty="0"/>
              <a:t>TRUNCATE TABLE </a:t>
            </a:r>
            <a:r>
              <a:rPr lang="pt-BR" dirty="0" err="1"/>
              <a:t>tb_usuarios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8/14/2022 11:17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5" Type="http://schemas.openxmlformats.org/officeDocument/2006/relationships/image" Target="../media/image31.wmf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NU_General_Public_License" TargetMode="External"/><Relationship Id="rId3" Type="http://schemas.openxmlformats.org/officeDocument/2006/relationships/hyperlink" Target="https://pt.wikipedia.org/wiki/Sistema_de_gerenciamento_de_banco_de_dados" TargetMode="External"/><Relationship Id="rId7" Type="http://schemas.openxmlformats.org/officeDocument/2006/relationships/hyperlink" Target="https://mariadb.org/" TargetMode="External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racle_Corporation" TargetMode="External"/><Relationship Id="rId5" Type="http://schemas.openxmlformats.org/officeDocument/2006/relationships/hyperlink" Target="https://en.wikipedia.org/wiki/Sun_Microsystems" TargetMode="External"/><Relationship Id="rId4" Type="http://schemas.openxmlformats.org/officeDocument/2006/relationships/hyperlink" Target="https://en.wikipedia.org/wiki/Michael_Widenius" TargetMode="External"/><Relationship Id="rId9" Type="http://schemas.openxmlformats.org/officeDocument/2006/relationships/hyperlink" Target="https://www.youtube.com/watch?v=5zoEyZAOvC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base_trigger" TargetMode="External"/><Relationship Id="rId3" Type="http://schemas.openxmlformats.org/officeDocument/2006/relationships/hyperlink" Target="https://en.wikipedia.org/wiki/InnoDB" TargetMode="External"/><Relationship Id="rId7" Type="http://schemas.openxmlformats.org/officeDocument/2006/relationships/hyperlink" Target="https://pt.wikipedia.org/wiki/OLAP" TargetMode="External"/><Relationship Id="rId12" Type="http://schemas.openxmlformats.org/officeDocument/2006/relationships/hyperlink" Target="https://en.wikipedia.org/wiki/ACID" TargetMode="External"/><Relationship Id="rId2" Type="http://schemas.openxmlformats.org/officeDocument/2006/relationships/hyperlink" Target="https://en.wikipedia.org/wiki/MyIS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base_index" TargetMode="External"/><Relationship Id="rId11" Type="http://schemas.openxmlformats.org/officeDocument/2006/relationships/hyperlink" Target="https://en.wikipedia.org/wiki/Cursor_(databases)" TargetMode="External"/><Relationship Id="rId5" Type="http://schemas.openxmlformats.org/officeDocument/2006/relationships/hyperlink" Target="https://pt.wikipedia.org/wiki/Unicode" TargetMode="External"/><Relationship Id="rId10" Type="http://schemas.openxmlformats.org/officeDocument/2006/relationships/hyperlink" Target="https://en.wikipedia.org/wiki/User-defined_function#Databases" TargetMode="External"/><Relationship Id="rId4" Type="http://schemas.openxmlformats.org/officeDocument/2006/relationships/hyperlink" Target="https://en.wikipedia.org/wiki/Comma-separated_values" TargetMode="External"/><Relationship Id="rId9" Type="http://schemas.openxmlformats.org/officeDocument/2006/relationships/hyperlink" Target="https://en.wikipedia.org/wiki/Stored_proced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3200" cap="small" dirty="0"/>
              <a:t>MySQL – Introdução e Ferramentas</a:t>
            </a:r>
            <a:endParaRPr lang="en-US" altLang="pt-BR" sz="3200" cap="small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</a:t>
            </a:r>
            <a:r>
              <a:rPr lang="pt-BR" i="1" dirty="0"/>
              <a:t>Shell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Dois tipos de sessão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Sessão clássica com SQL (</a:t>
            </a:r>
            <a:r>
              <a:rPr lang="pt-BR" dirty="0" err="1"/>
              <a:t>mysql</a:t>
            </a:r>
            <a:r>
              <a:rPr lang="pt-BR" dirty="0"/>
              <a:t>) na porta 3306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Sessão com protocolo X (</a:t>
            </a:r>
            <a:r>
              <a:rPr lang="pt-BR" dirty="0" err="1"/>
              <a:t>mysqlx</a:t>
            </a:r>
            <a:r>
              <a:rPr lang="pt-BR" dirty="0"/>
              <a:t>) e suporte a </a:t>
            </a:r>
            <a:r>
              <a:rPr lang="en-US" dirty="0"/>
              <a:t>NoSQL e JSON</a:t>
            </a:r>
            <a:r>
              <a:rPr lang="pt-BR" dirty="0"/>
              <a:t>, a partir do MySQL 8, na porta 33060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DA5AEC-2536-4B5F-981B-B0D470DD3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3052"/>
          <a:stretch/>
        </p:blipFill>
        <p:spPr>
          <a:xfrm>
            <a:off x="1331639" y="2450604"/>
            <a:ext cx="7326585" cy="39391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68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Informações sobre o servidor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846036-BAF6-44E3-BB7B-E3582FB5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6" y="1532422"/>
            <a:ext cx="6534150" cy="478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34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Opção de alteração/remoção segura</a:t>
            </a:r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BC9B77D-59E4-473B-A5B7-C52BA24A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79" y="1478498"/>
            <a:ext cx="6376240" cy="496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6B51B-081B-4806-B325-6167D56F8A41}"/>
              </a:ext>
            </a:extLst>
          </p:cNvPr>
          <p:cNvSpPr/>
          <p:nvPr/>
        </p:nvSpPr>
        <p:spPr>
          <a:xfrm>
            <a:off x="2699792" y="5580856"/>
            <a:ext cx="3333363" cy="299899"/>
          </a:xfrm>
          <a:prstGeom prst="roundRect">
            <a:avLst/>
          </a:prstGeom>
          <a:solidFill>
            <a:srgbClr val="FF00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3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Criação de um banco de dados (</a:t>
            </a:r>
            <a:r>
              <a:rPr lang="en-US" i="1" dirty="0"/>
              <a:t>schema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FEC173-0338-D7F6-0ECD-00D7C0E78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52" b="35962"/>
          <a:stretch/>
        </p:blipFill>
        <p:spPr>
          <a:xfrm>
            <a:off x="179512" y="1700808"/>
            <a:ext cx="2500816" cy="4505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E6CDEC-B885-7DE3-A3AF-927B5066D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6" r="23225" b="35962"/>
          <a:stretch/>
        </p:blipFill>
        <p:spPr>
          <a:xfrm>
            <a:off x="3017636" y="1700809"/>
            <a:ext cx="5946852" cy="4505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58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Criação de um banco de dados (</a:t>
            </a:r>
            <a:r>
              <a:rPr lang="en-US" i="1" dirty="0"/>
              <a:t>schema</a:t>
            </a:r>
            <a:r>
              <a:rPr lang="pt-BR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57C24D-CB67-E9A3-7ABE-87F6B1A6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54974"/>
            <a:ext cx="6305550" cy="4761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70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Criação de uma tabela (escolha do </a:t>
            </a:r>
            <a:r>
              <a:rPr lang="en-US" i="1" dirty="0"/>
              <a:t>engine</a:t>
            </a:r>
            <a:r>
              <a:rPr lang="pt-BR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07C88A-3CE6-9DC4-2E54-33C9E258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570877"/>
            <a:ext cx="7557025" cy="4368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E9F48C-A851-76E1-064B-2FFD5DD5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570877"/>
            <a:ext cx="7557025" cy="4368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1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Exemplo de comandos SQL (teclar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𝐶𝑡𝑟𝑙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𝐸𝑛𝑡𝑒𝑟</m:t>
                    </m:r>
                  </m:oMath>
                </a14:m>
                <a:r>
                  <a:rPr lang="pt-BR" dirty="0"/>
                  <a:t> em cada um deles)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49566F2-E112-46FD-B9DE-BF7C97DA2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1510311"/>
            <a:ext cx="7557025" cy="4488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41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Visualização em forma de grade (tabela)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9619EE-A48A-B7CB-DA5A-AB69F261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6" y="1578262"/>
            <a:ext cx="7067550" cy="428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6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Visualização em forma de formulário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C4EE9D-74B8-2105-683D-377FE10B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573940"/>
            <a:ext cx="7067549" cy="428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0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Visualização do dicionário de dados (tipos dos campos)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8C5AA7-45F8-470B-CD00-5BE80AE4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573940"/>
            <a:ext cx="7067549" cy="428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4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DA0D9-EB25-37C3-4622-9E1F723F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</p:spPr>
        <p:txBody>
          <a:bodyPr/>
          <a:lstStyle/>
          <a:p>
            <a:r>
              <a:rPr lang="pt-BR" dirty="0"/>
              <a:t>T</a:t>
            </a:r>
            <a:r>
              <a:rPr lang="pt-BR" sz="2600" dirty="0"/>
              <a:t>ó</a:t>
            </a:r>
            <a:r>
              <a:rPr lang="pt-BR" dirty="0"/>
              <a:t>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6C6FA-EAFD-2B66-CB0A-AFAADD53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pt-BR" dirty="0"/>
              <a:t>Introdução</a:t>
            </a:r>
          </a:p>
          <a:p>
            <a:pPr marL="457200" indent="-457200" eaLnBrk="1" hangingPunct="1"/>
            <a:r>
              <a:rPr lang="pt-BR" dirty="0"/>
              <a:t>MySQL </a:t>
            </a:r>
            <a:r>
              <a:rPr lang="en-US" i="1" dirty="0"/>
              <a:t>Command Line Interface</a:t>
            </a:r>
            <a:endParaRPr lang="pt-BR" dirty="0"/>
          </a:p>
          <a:p>
            <a:pPr marL="457200" indent="-457200" eaLnBrk="1" hangingPunct="1"/>
            <a:r>
              <a:rPr lang="pt-BR" dirty="0"/>
              <a:t>MySQL </a:t>
            </a:r>
            <a:r>
              <a:rPr lang="pt-BR" i="1" dirty="0"/>
              <a:t>Shell</a:t>
            </a:r>
          </a:p>
          <a:p>
            <a:pPr marL="457200" indent="-457200" eaLnBrk="1" hangingPunct="1"/>
            <a:r>
              <a:rPr lang="pt-BR" dirty="0"/>
              <a:t>MySQL Workbench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D280C1-81F8-AAC9-03D7-264938DF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98370" y="3266553"/>
            <a:ext cx="3664013" cy="295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80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É também possível realizar tarefas de modelagem e diagramação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30D8EB-5F32-216A-447C-60A64E2C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5" y="1574150"/>
            <a:ext cx="7885652" cy="427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63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Para exportar dados, na aba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𝐴𝑑𝑚𝑖𝑛𝑖𝑠𝑡𝑟𝑎𝑡𝑖𝑜𝑛</m:t>
                    </m:r>
                  </m:oMath>
                </a14:m>
                <a:r>
                  <a:rPr lang="pt-BR" dirty="0"/>
                  <a:t> clique em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𝐸𝑥𝑝𝑜𝑟𝑡</m:t>
                    </m:r>
                  </m:oMath>
                </a14:m>
                <a:endParaRPr lang="pt-BR" sz="17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D09C1A0-E0BD-B3EE-34F0-CB3A5483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458" y="1445786"/>
            <a:ext cx="5121084" cy="5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1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Selecione o banco de dados a ser exportado e também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𝐼𝑛𝑐𝑙𝑢𝑑𝑒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𝐶𝑟𝑒𝑎𝑡𝑒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𝑆𝑐h𝑒𝑚𝑎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𝐸𝑥𝑝𝑜𝑟𝑡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𝑆𝑒𝑙𝑓</m:t>
                    </m:r>
                    <m:r>
                      <m:rPr>
                        <m:nor/>
                      </m:rPr>
                      <a:rPr lang="pt-BR" sz="17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𝐶𝑜𝑛𝑡𝑎𝑖𝑛𝑒𝑑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𝐹𝑖𝑙𝑒</m:t>
                    </m:r>
                  </m:oMath>
                </a14:m>
                <a:r>
                  <a:rPr lang="pt-BR" sz="1700" dirty="0"/>
                  <a:t> </a:t>
                </a:r>
                <a:r>
                  <a:rPr lang="pt-BR" dirty="0"/>
                  <a:t>clicando a seguir no botão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t-BR" sz="1700" dirty="0"/>
                  <a:t> </a:t>
                </a:r>
                <a:r>
                  <a:rPr lang="pt-BR" dirty="0"/>
                  <a:t>para escolher a pasta e nome do </a:t>
                </a:r>
                <a:r>
                  <a:rPr lang="pt-BR" i="1" dirty="0"/>
                  <a:t>script </a:t>
                </a:r>
                <a:r>
                  <a:rPr lang="pt-BR" dirty="0"/>
                  <a:t>a ser salvo</a:t>
                </a:r>
                <a:endParaRPr lang="pt-BR" sz="17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 r="-1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2BE51BFC-A1B2-30D4-9340-3081D4A2E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45" b="20137"/>
          <a:stretch/>
        </p:blipFill>
        <p:spPr>
          <a:xfrm>
            <a:off x="762000" y="2109353"/>
            <a:ext cx="7620000" cy="375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63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Após isso clique em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𝐸𝑥𝑝𝑜𝑟𝑡</m:t>
                    </m:r>
                  </m:oMath>
                </a14:m>
                <a:endParaRPr lang="pt-BR" sz="1700" b="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/>
                  <a:t>Se tudo correr bem a mensagem abaixo ‘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𝑒𝑥𝑝𝑜𝑟𝑡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𝑐𝑜𝑚𝑝𝑙𝑒𝑡𝑒𝑑</m:t>
                    </m:r>
                  </m:oMath>
                </a14:m>
                <a:r>
                  <a:rPr lang="pt-BR" dirty="0"/>
                  <a:t>’ irá aparecer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5184790B-D4C3-E757-7E93-13FB2152C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01" b="19965"/>
          <a:stretch/>
        </p:blipFill>
        <p:spPr>
          <a:xfrm>
            <a:off x="762000" y="2109353"/>
            <a:ext cx="7620000" cy="3762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13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Arquivo de </a:t>
                </a:r>
                <a:r>
                  <a:rPr lang="pt-BR" i="1" dirty="0"/>
                  <a:t>script </a:t>
                </a:r>
                <a:r>
                  <a:rPr lang="pt-BR" dirty="0"/>
                  <a:t>gerado (arquivo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𝑏𝑎𝑐𝑘𝑢𝑝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𝑠𝑞𝑙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name="Frame2" r:id="rId1" imgW="7067520" imgH="4819680"/>
        </mc:Choice>
        <mc:Fallback>
          <p:control name="Frame2" r:id="rId1" imgW="7067520" imgH="4819680">
            <p:pic>
              <p:nvPicPr>
                <p:cNvPr id="7" name="Frame2">
                  <a:extLst>
                    <a:ext uri="{FF2B5EF4-FFF2-40B4-BE49-F238E27FC236}">
                      <a16:creationId xmlns:a16="http://schemas.microsoft.com/office/drawing/2014/main" id="{09FFFCA4-8897-243B-11D8-51D7EFD9F2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040235" y="1556792"/>
                  <a:ext cx="7063530" cy="4818841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4699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Para exportar dados, na aba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𝐴𝑑𝑚𝑖𝑛𝑖𝑠𝑡𝑟𝑎𝑡𝑖𝑜𝑛</m:t>
                    </m:r>
                  </m:oMath>
                </a14:m>
                <a:r>
                  <a:rPr lang="pt-BR" dirty="0"/>
                  <a:t> clique em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𝐼𝑚𝑝𝑜𝑟𝑡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𝑅𝑒𝑠𝑡𝑜𝑟𝑒</m:t>
                    </m:r>
                  </m:oMath>
                </a14:m>
                <a:endParaRPr lang="pt-BR" sz="17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0F53AEE-7994-D5F4-5DA3-764E7D709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458" y="1445785"/>
            <a:ext cx="5121084" cy="5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0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Escolha a opção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𝐼𝑚𝑝𝑜𝑟𝑡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𝑆𝑒𝑙𝑓</m:t>
                    </m:r>
                    <m:r>
                      <m:rPr>
                        <m:nor/>
                      </m:rPr>
                      <a:rPr lang="pt-BR" sz="17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𝐶𝑜𝑛𝑡𝑎𝑖𝑛𝑒𝑑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𝐹𝑖𝑙𝑒</m:t>
                    </m:r>
                  </m:oMath>
                </a14:m>
                <a:r>
                  <a:rPr lang="pt-BR" dirty="0"/>
                  <a:t> e no botão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t-BR" sz="1700" dirty="0"/>
                  <a:t> </a:t>
                </a:r>
                <a:r>
                  <a:rPr lang="pt-BR" dirty="0"/>
                  <a:t>escolha o arquivo gerado anteriormente no processo de exportação</a:t>
                </a:r>
                <a:endParaRPr lang="pt-BR" sz="17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4F89381C-2B95-9B1D-B9EF-9045F2A69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871394"/>
            <a:ext cx="8312727" cy="450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17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Workbench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Clique agora no botão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𝐼𝑚𝑝𝑜𝑟𝑡</m:t>
                    </m:r>
                  </m:oMath>
                </a14:m>
                <a:endParaRPr lang="pt-BR" sz="17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6BC2599-16A7-4717-207D-DFBE8A4B8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871393"/>
            <a:ext cx="8312727" cy="450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hlinkClick r:id="rId2"/>
              </a:rPr>
              <a:t>MySQL</a:t>
            </a:r>
            <a:r>
              <a:rPr lang="pt-BR" dirty="0"/>
              <a:t> é um Sistema Gerenciador de Banco de Dados (</a:t>
            </a:r>
            <a:r>
              <a:rPr lang="pt-BR" dirty="0">
                <a:hlinkClick r:id="rId3"/>
              </a:rPr>
              <a:t>SGBD</a:t>
            </a:r>
            <a:r>
              <a:rPr lang="pt-BR" dirty="0"/>
              <a:t>) relacional criado em 1995 na Suécia por </a:t>
            </a:r>
            <a:r>
              <a:rPr lang="pt-BR" dirty="0">
                <a:hlinkClick r:id="rId4"/>
              </a:rPr>
              <a:t>Michael </a:t>
            </a:r>
            <a:r>
              <a:rPr lang="pt-BR" dirty="0" err="1">
                <a:hlinkClick r:id="rId4"/>
              </a:rPr>
              <a:t>Widenius</a:t>
            </a:r>
            <a:r>
              <a:rPr lang="pt-BR" dirty="0"/>
              <a:t> (Monty), David </a:t>
            </a:r>
            <a:r>
              <a:rPr lang="pt-BR" dirty="0" err="1"/>
              <a:t>Axmark</a:t>
            </a:r>
            <a:r>
              <a:rPr lang="pt-BR" dirty="0"/>
              <a:t> e Allan Larsson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Em 2008 foi comprado pela </a:t>
            </a:r>
            <a:r>
              <a:rPr lang="pt-BR" dirty="0">
                <a:hlinkClick r:id="rId5"/>
              </a:rPr>
              <a:t>Sun Microsystems</a:t>
            </a:r>
            <a:r>
              <a:rPr lang="pt-BR" dirty="0"/>
              <a:t> por US$ 1 bilhão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Em 2010 a </a:t>
            </a:r>
            <a:r>
              <a:rPr lang="pt-BR" dirty="0">
                <a:hlinkClick r:id="rId6"/>
              </a:rPr>
              <a:t>Oracle</a:t>
            </a:r>
            <a:r>
              <a:rPr lang="pt-BR" dirty="0"/>
              <a:t> adquire a Sun Microsystems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No dia em que a Oracle anunciou a compra da Sun, Michael </a:t>
            </a:r>
            <a:r>
              <a:rPr lang="pt-BR" dirty="0" err="1"/>
              <a:t>Widenius</a:t>
            </a:r>
            <a:r>
              <a:rPr lang="pt-BR" dirty="0"/>
              <a:t> fez um </a:t>
            </a:r>
            <a:r>
              <a:rPr lang="en-US" i="1" dirty="0"/>
              <a:t>fork</a:t>
            </a:r>
            <a:r>
              <a:rPr lang="pt-BR" dirty="0"/>
              <a:t> totalmente </a:t>
            </a:r>
            <a:r>
              <a:rPr lang="en-US" i="1" dirty="0"/>
              <a:t>open-source</a:t>
            </a:r>
            <a:r>
              <a:rPr lang="pt-BR" dirty="0"/>
              <a:t> do MySQL, lançando o </a:t>
            </a:r>
            <a:r>
              <a:rPr lang="en-US" dirty="0">
                <a:hlinkClick r:id="rId7"/>
              </a:rPr>
              <a:t>MariaDB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Conta hoje com mais de 10 milhões de instalações pelo mundo – é considerado o SGBD mais popular do mundo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A versão atual, MySQL 8 (2018), é até duas vezes mais rápida do que a versão anterior, o MySQL 5.7 (2015)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Licença dual: </a:t>
            </a:r>
            <a:r>
              <a:rPr lang="pt-BR" dirty="0">
                <a:hlinkClick r:id="rId8"/>
              </a:rPr>
              <a:t>GPL</a:t>
            </a:r>
            <a:r>
              <a:rPr lang="pt-BR" dirty="0"/>
              <a:t> se o </a:t>
            </a:r>
            <a:r>
              <a:rPr lang="pt-BR" i="1" dirty="0"/>
              <a:t>software</a:t>
            </a:r>
            <a:r>
              <a:rPr lang="pt-BR" dirty="0"/>
              <a:t> a utilizar o MySQL também for GPL mas licença comercial caso contrário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História do </a:t>
            </a:r>
            <a:r>
              <a:rPr lang="en-US" dirty="0"/>
              <a:t>MySQL: </a:t>
            </a:r>
            <a:r>
              <a:rPr lang="en-US" dirty="0" err="1">
                <a:hlinkClick r:id="rId9"/>
              </a:rPr>
              <a:t>DatabaseCast</a:t>
            </a:r>
            <a:r>
              <a:rPr lang="en-US" dirty="0">
                <a:hlinkClick r:id="rId9"/>
              </a:rPr>
              <a:t> 12</a:t>
            </a:r>
            <a:r>
              <a:rPr lang="en-US" dirty="0"/>
              <a:t> (</a:t>
            </a:r>
            <a:r>
              <a:rPr lang="en-US" i="1" dirty="0"/>
              <a:t>podcast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4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2"/>
            <a:ext cx="8123238" cy="5106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Características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Portabilidade e compatibilidade: Suporta praticamente qualquer plataforma e linguagem de programação atual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Excelente desempenho e estabilidade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Pouco exigente quanto a recursos de novos </a:t>
            </a:r>
            <a:r>
              <a:rPr lang="pt-BR" i="1" dirty="0"/>
              <a:t>hardware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Facilidade no manuseio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Possui vários </a:t>
            </a:r>
            <a:r>
              <a:rPr lang="en-US" i="1" dirty="0"/>
              <a:t>storage engines </a:t>
            </a:r>
            <a:r>
              <a:rPr lang="pt-BR" dirty="0"/>
              <a:t>como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MyISAM</a:t>
            </a:r>
            <a:r>
              <a:rPr lang="en-US" dirty="0"/>
              <a:t>,</a:t>
            </a:r>
            <a:r>
              <a:rPr lang="pt-BR" dirty="0"/>
              <a:t> </a:t>
            </a:r>
            <a:r>
              <a:rPr lang="en-US" dirty="0" err="1">
                <a:hlinkClick r:id="rId3"/>
              </a:rPr>
              <a:t>InnoDB</a:t>
            </a:r>
            <a:r>
              <a:rPr lang="pt-BR" dirty="0"/>
              <a:t>, Falcon, BDB, </a:t>
            </a:r>
            <a:r>
              <a:rPr lang="pt-BR" dirty="0">
                <a:hlinkClick r:id="rId4"/>
              </a:rPr>
              <a:t>CSV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Suporta </a:t>
            </a:r>
            <a:r>
              <a:rPr lang="pt-BR" dirty="0">
                <a:hlinkClick r:id="rId5"/>
              </a:rPr>
              <a:t>Unicode</a:t>
            </a:r>
            <a:r>
              <a:rPr lang="pt-BR" dirty="0"/>
              <a:t>, busca e </a:t>
            </a:r>
            <a:r>
              <a:rPr lang="pt-BR" dirty="0">
                <a:hlinkClick r:id="rId6"/>
              </a:rPr>
              <a:t>indexação</a:t>
            </a:r>
            <a:r>
              <a:rPr lang="pt-BR" dirty="0"/>
              <a:t> </a:t>
            </a:r>
            <a:r>
              <a:rPr lang="en-US" i="1" dirty="0"/>
              <a:t>full text</a:t>
            </a:r>
            <a:r>
              <a:rPr lang="pt-BR" dirty="0"/>
              <a:t>, </a:t>
            </a:r>
            <a:r>
              <a:rPr lang="pt-BR" i="1" dirty="0"/>
              <a:t>hot backup</a:t>
            </a:r>
            <a:r>
              <a:rPr lang="pt-BR" dirty="0"/>
              <a:t>, GIS, </a:t>
            </a:r>
            <a:r>
              <a:rPr lang="pt-BR" dirty="0">
                <a:hlinkClick r:id="rId7"/>
              </a:rPr>
              <a:t>OLAP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Suporta controle transacional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Suporta </a:t>
            </a:r>
            <a:r>
              <a:rPr lang="pt-BR" i="1" dirty="0">
                <a:hlinkClick r:id="rId8"/>
              </a:rPr>
              <a:t>triggers</a:t>
            </a:r>
            <a:r>
              <a:rPr lang="pt-BR" dirty="0"/>
              <a:t>, </a:t>
            </a:r>
            <a:r>
              <a:rPr lang="en-US" i="1" dirty="0">
                <a:hlinkClick r:id="rId9"/>
              </a:rPr>
              <a:t>stored procedures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en-US" i="1" dirty="0">
                <a:hlinkClick r:id="rId10"/>
              </a:rPr>
              <a:t>functions</a:t>
            </a:r>
            <a:endParaRPr lang="en-US" i="1" dirty="0"/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Suporta </a:t>
            </a:r>
            <a:r>
              <a:rPr lang="pt-BR" dirty="0">
                <a:hlinkClick r:id="rId11"/>
              </a:rPr>
              <a:t>cursores</a:t>
            </a:r>
            <a:endParaRPr lang="pt-BR" dirty="0"/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pt-BR" dirty="0"/>
              <a:t>Conformidade </a:t>
            </a:r>
            <a:r>
              <a:rPr lang="pt-BR" dirty="0">
                <a:hlinkClick r:id="rId12"/>
              </a:rPr>
              <a:t>ACID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Visualizando e controlando o estado do servidor no Windows com o </a:t>
                </a:r>
                <a:r>
                  <a:rPr lang="pt-BR" i="1" dirty="0"/>
                  <a:t>software </a:t>
                </a:r>
                <a:r>
                  <a:rPr lang="pt-BR" dirty="0"/>
                  <a:t>utilitário Serviços (</a:t>
                </a:r>
                <a14:m>
                  <m:oMath xmlns:m="http://schemas.openxmlformats.org/officeDocument/2006/math">
                    <m:r>
                      <a:rPr lang="pt-BR" sz="1700" i="1" dirty="0" smtClean="0">
                        <a:latin typeface="Cambria Math" panose="02040503050406030204" pitchFamily="18" charset="0"/>
                      </a:rPr>
                      <m:t>𝑠𝑒𝑟𝑣𝑖𝑐𝑒𝑠</m:t>
                    </m:r>
                    <m:r>
                      <a:rPr lang="pt-BR" sz="17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700" i="1" dirty="0" smtClean="0">
                        <a:latin typeface="Cambria Math" panose="02040503050406030204" pitchFamily="18" charset="0"/>
                      </a:rPr>
                      <m:t>𝑚𝑠𝑐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61D550EF-E673-8C55-1F14-DCE15A8D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2060848"/>
            <a:ext cx="8312727" cy="1925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70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Local de armazenamento padrão no Windows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C2011AB-EE55-560C-D8D2-448AE31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650463"/>
            <a:ext cx="8312728" cy="3557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5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</a:t>
            </a:r>
            <a:r>
              <a:rPr lang="en-US" i="1" dirty="0"/>
              <a:t>Command Line Interface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Ferramenta clássica para interação com o MySQL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/>
                  <a:t>Executando o utilitário diretamente no menu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latin typeface="Cambria Math" panose="02040503050406030204" pitchFamily="18" charset="0"/>
                      </a:rPr>
                      <m:t>𝐼𝑛𝑖𝑐𝑖𝑎𝑟</m:t>
                    </m:r>
                  </m:oMath>
                </a14:m>
                <a:endParaRPr lang="pt-BR" sz="15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23D9C65B-0915-CB3B-B025-9168A4BF0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951019"/>
            <a:ext cx="5467350" cy="4337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74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</a:t>
            </a:r>
            <a:r>
              <a:rPr lang="en-US" i="1" dirty="0"/>
              <a:t>Command Line Interface</a:t>
            </a:r>
            <a:endParaRPr lang="pt-BR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Executando o utilitário a partir do </a:t>
            </a:r>
            <a:r>
              <a:rPr lang="pt-BR" i="1" dirty="0"/>
              <a:t>prompt </a:t>
            </a:r>
            <a:r>
              <a:rPr lang="pt-BR" dirty="0"/>
              <a:t>de comandos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[banco-de-dados] -u root -p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B0BD50-45F7-AB64-75FA-DB6D7CAE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927646"/>
            <a:ext cx="4933952" cy="4375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4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 </a:t>
            </a:r>
            <a:r>
              <a:rPr lang="pt-BR" i="1" dirty="0"/>
              <a:t>Shell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Ferramenta mais recente, suportando os modos </a:t>
            </a:r>
            <a:r>
              <a:rPr lang="en-US" dirty="0"/>
              <a:t>JavaScript</a:t>
            </a:r>
            <a:r>
              <a:rPr lang="pt-BR" dirty="0"/>
              <a:t>, Python ou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1B27D0-1935-4D1B-9769-6FBC7E32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2353124"/>
            <a:ext cx="6696073" cy="3945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1761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14912</TotalTime>
  <Pages>28</Pages>
  <Words>2135</Words>
  <Application>Microsoft Office PowerPoint</Application>
  <PresentationFormat>Apresentação na tela (4:3)</PresentationFormat>
  <Paragraphs>258</Paragraphs>
  <Slides>27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Courier New</vt:lpstr>
      <vt:lpstr>Gill Sans MT</vt:lpstr>
      <vt:lpstr>Wingdings</vt:lpstr>
      <vt:lpstr>Wingdings 2</vt:lpstr>
      <vt:lpstr>Dividendo</vt:lpstr>
      <vt:lpstr>MySQL – Introdução e Ferramentas</vt:lpstr>
      <vt:lpstr>Tópicos</vt:lpstr>
      <vt:lpstr>Introdução</vt:lpstr>
      <vt:lpstr>Introdução</vt:lpstr>
      <vt:lpstr>Introdução</vt:lpstr>
      <vt:lpstr>Introdução</vt:lpstr>
      <vt:lpstr>MySQL Command Line Interface</vt:lpstr>
      <vt:lpstr>MySQL Command Line Interface</vt:lpstr>
      <vt:lpstr>MySQL Shell</vt:lpstr>
      <vt:lpstr>MySQL Shell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subject/>
  <dc:creator>CLI</dc:creator>
  <cp:keywords/>
  <dc:description/>
  <cp:lastModifiedBy>Herculano De Biasi</cp:lastModifiedBy>
  <cp:revision>792</cp:revision>
  <cp:lastPrinted>2020-05-17T19:29:28Z</cp:lastPrinted>
  <dcterms:created xsi:type="dcterms:W3CDTF">2002-08-27T12:04:17Z</dcterms:created>
  <dcterms:modified xsi:type="dcterms:W3CDTF">2022-08-15T02:17:45Z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