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9216000" cx="15480000"/>
  <p:notesSz cx="6858000" cy="9144000"/>
  <p:embeddedFontLst>
    <p:embeddedFont>
      <p:font typeface="Oswald Medium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03">
          <p15:clr>
            <a:srgbClr val="A4A3A4"/>
          </p15:clr>
        </p15:guide>
        <p15:guide id="2" pos="4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3" orient="horz"/>
        <p:guide pos="48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Medium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f4bd12501_0_45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f4bd125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f4bd12501_0_50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f4bd125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4bd12501_0_55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4bd125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4bd12501_0_80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4bd125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4bd12501_0_75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f4bd125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f4bd12501_0_89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f4bd125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4bd12501_0_94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4bd125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4bd12501_0_99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4bd125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f4bd12501_0_122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f4bd1250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4bd12501_0_131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f4bd125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d68fdd9e_0_8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d68fdd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4bd12501_0_139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f4bd125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8d68fdd9e_0_13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8d68fdd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d68fdd9e_0_18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8d68fdd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8d68fdd9e_0_23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8d68fdd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4bd12501_0_17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4bd125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4bd12501_0_22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4bd125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f4bd12501_0_27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f4bd125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f4bd12501_0_40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f4bd125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7695" y="1334112"/>
            <a:ext cx="14424900" cy="36774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7681" y="5078117"/>
            <a:ext cx="14424900" cy="14202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7681" y="1981928"/>
            <a:ext cx="14424900" cy="35181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7681" y="5648081"/>
            <a:ext cx="14424900" cy="2331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7681" y="3853841"/>
            <a:ext cx="14424900" cy="15084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7681" y="2064977"/>
            <a:ext cx="144249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7681" y="2064977"/>
            <a:ext cx="67716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180835" y="2064977"/>
            <a:ext cx="67716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7681" y="995511"/>
            <a:ext cx="4753800" cy="13536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7681" y="2489852"/>
            <a:ext cx="4753800" cy="56967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29951" y="806568"/>
            <a:ext cx="10780200" cy="73299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40000" y="-224"/>
            <a:ext cx="7740000" cy="92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3650" lIns="123650" spcFirstLastPara="1" rIns="123650" wrap="square" tIns="12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49468" y="2209573"/>
            <a:ext cx="6848400" cy="26562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49468" y="5022483"/>
            <a:ext cx="6848400" cy="22131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62146" y="1297380"/>
            <a:ext cx="6495900" cy="6621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7681" y="7580243"/>
            <a:ext cx="10155300" cy="10842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7681" y="2064977"/>
            <a:ext cx="14424900" cy="6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80003" cy="92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759" y="4806174"/>
            <a:ext cx="1845816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16926" y="7128002"/>
            <a:ext cx="6447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74EA7"/>
                </a:solidFill>
                <a:latin typeface="Oswald Medium"/>
                <a:ea typeface="Oswald Medium"/>
                <a:cs typeface="Oswald Medium"/>
                <a:sym typeface="Oswald Medium"/>
              </a:rPr>
              <a:t>https://www.pieceofcakewallet.com/</a:t>
            </a:r>
            <a:endParaRPr sz="2500">
              <a:solidFill>
                <a:srgbClr val="674EA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100" y="4870003"/>
            <a:ext cx="3970650" cy="158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00" y="2427675"/>
            <a:ext cx="43053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452" y="414777"/>
            <a:ext cx="7719951" cy="83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963225" y="867100"/>
            <a:ext cx="1159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GRANDES MARCAS, ARTISTAS Y LÍNEAS AÉREAS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LANZAN CAMPAÑAS DE NFTS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138900" y="3046050"/>
            <a:ext cx="274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51FD9"/>
                </a:solidFill>
              </a:rPr>
              <a:t>Web3</a:t>
            </a:r>
            <a:endParaRPr b="1" sz="2600">
              <a:solidFill>
                <a:srgbClr val="851F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51FD9"/>
                </a:solidFill>
              </a:rPr>
              <a:t>BLOCKCHAIN</a:t>
            </a:r>
            <a:endParaRPr b="1" sz="2600">
              <a:solidFill>
                <a:srgbClr val="851F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51FD9"/>
                </a:solidFill>
              </a:rPr>
              <a:t>NFTS</a:t>
            </a:r>
            <a:endParaRPr b="1" sz="2600">
              <a:solidFill>
                <a:srgbClr val="851FD9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0797375" y="3707125"/>
            <a:ext cx="141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999999"/>
                </a:solidFill>
              </a:rPr>
              <a:t>Mundo Real</a:t>
            </a:r>
            <a:endParaRPr b="1"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963225" y="867100"/>
            <a:ext cx="1159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PIECE OF CAKE WALLET - PUENTE ENTRE EL MUNDO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NFT Y EL MUNDO REAL CON CERO FRICCIÓN   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10240000" y="2760900"/>
            <a:ext cx="18795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9825225" y="2760900"/>
            <a:ext cx="237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896DF2"/>
                </a:solidFill>
              </a:rPr>
              <a:t>con solo un</a:t>
            </a:r>
            <a:endParaRPr b="1" sz="2700">
              <a:solidFill>
                <a:srgbClr val="896DF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896DF2"/>
                </a:solidFill>
              </a:rPr>
              <a:t>QR</a:t>
            </a:r>
            <a:endParaRPr b="1" sz="2700">
              <a:solidFill>
                <a:srgbClr val="896DF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326150" y="3168900"/>
            <a:ext cx="516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896DF2"/>
                </a:solidFill>
                <a:latin typeface="Oswald"/>
                <a:ea typeface="Oswald"/>
                <a:cs typeface="Oswald"/>
                <a:sym typeface="Oswald"/>
              </a:rPr>
              <a:t>UN PUENTE ENTRE UNA WEB2 CON WEB3, </a:t>
            </a:r>
            <a:endParaRPr b="1" sz="3500">
              <a:solidFill>
                <a:srgbClr val="896DF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896DF2"/>
                </a:solidFill>
                <a:latin typeface="Oswald"/>
                <a:ea typeface="Oswald"/>
                <a:cs typeface="Oswald"/>
                <a:sym typeface="Oswald"/>
              </a:rPr>
              <a:t>SIN NECESIDAD QUE LAS PERSONAS SE DEN CUENTA QUE LO ESTÁN CRUZANDO</a:t>
            </a:r>
            <a:endParaRPr b="1" sz="3500">
              <a:solidFill>
                <a:srgbClr val="896DF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896DF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340950" y="1087475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PREMISAS PARA EL DESARROLLAR UNA WALLET QUE: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340950" y="2154200"/>
            <a:ext cx="115944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LA PUEDA ENTENDER Y USAR MI TÍA Y MI ESPOSA </a:t>
            </a:r>
            <a:r>
              <a:rPr b="1" lang="es" sz="2300">
                <a:solidFill>
                  <a:srgbClr val="819EC7"/>
                </a:solidFill>
              </a:rPr>
              <a:t>SUPER  FRIENDLY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Permita ver mis NFTS en forma </a:t>
            </a:r>
            <a:r>
              <a:rPr b="1" lang="es" sz="2300">
                <a:solidFill>
                  <a:srgbClr val="819EC7"/>
                </a:solidFill>
              </a:rPr>
              <a:t>Simple</a:t>
            </a:r>
            <a:r>
              <a:rPr lang="es" sz="2300">
                <a:solidFill>
                  <a:srgbClr val="819EC7"/>
                </a:solidFill>
              </a:rPr>
              <a:t> (No para techies)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Permita </a:t>
            </a:r>
            <a:r>
              <a:rPr b="1" lang="es" sz="2300">
                <a:solidFill>
                  <a:srgbClr val="819EC7"/>
                </a:solidFill>
              </a:rPr>
              <a:t>Crear NFTS</a:t>
            </a:r>
            <a:r>
              <a:rPr lang="es" sz="2300">
                <a:solidFill>
                  <a:srgbClr val="819EC7"/>
                </a:solidFill>
              </a:rPr>
              <a:t> a partir de fotos e imágenes tomadas por la cámara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Permita a los NFTS creados </a:t>
            </a:r>
            <a:r>
              <a:rPr b="1" lang="es" sz="2300">
                <a:solidFill>
                  <a:srgbClr val="819EC7"/>
                </a:solidFill>
              </a:rPr>
              <a:t>Metadata geolocalizada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Permita compartir Recibir y enviar NFTS a personas CON o sin </a:t>
            </a:r>
            <a:r>
              <a:rPr b="1" lang="es" sz="2300">
                <a:solidFill>
                  <a:srgbClr val="819EC7"/>
                </a:solidFill>
              </a:rPr>
              <a:t>Wallet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Permita publicarlos NFTS en las </a:t>
            </a:r>
            <a:r>
              <a:rPr b="1" lang="es" sz="2300">
                <a:solidFill>
                  <a:srgbClr val="819EC7"/>
                </a:solidFill>
              </a:rPr>
              <a:t>Redes Sociales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Permita cargar saldo de </a:t>
            </a:r>
            <a:r>
              <a:rPr b="1" lang="es" sz="2300">
                <a:solidFill>
                  <a:srgbClr val="819EC7"/>
                </a:solidFill>
              </a:rPr>
              <a:t>MATICS</a:t>
            </a:r>
            <a:r>
              <a:rPr lang="es" sz="2300">
                <a:solidFill>
                  <a:srgbClr val="819EC7"/>
                </a:solidFill>
              </a:rPr>
              <a:t> con tarjeta </a:t>
            </a:r>
            <a:r>
              <a:rPr b="1" lang="es" sz="2300">
                <a:solidFill>
                  <a:srgbClr val="819EC7"/>
                </a:solidFill>
              </a:rPr>
              <a:t>(Fiat On Ramp)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NO NECESITE ONBOARDING </a:t>
            </a:r>
            <a:r>
              <a:rPr lang="es" sz="2300">
                <a:solidFill>
                  <a:srgbClr val="819EC7"/>
                </a:solidFill>
              </a:rPr>
              <a:t>(Primer causa de abandono)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La wallet se cree automáticamente al abrirla o recibir un NFT</a:t>
            </a:r>
            <a:endParaRPr sz="23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1224275" y="1076225"/>
            <a:ext cx="7382400" cy="6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No tenga que recordar </a:t>
            </a:r>
            <a:r>
              <a:rPr b="1" lang="es" sz="2300">
                <a:solidFill>
                  <a:srgbClr val="819EC7"/>
                </a:solidFill>
              </a:rPr>
              <a:t>passwords nuevos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Se loguee con Google, Facebook, Instagram, Metamask etc.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Que sea </a:t>
            </a:r>
            <a:r>
              <a:rPr b="1" lang="es" sz="2300">
                <a:solidFill>
                  <a:srgbClr val="819EC7"/>
                </a:solidFill>
              </a:rPr>
              <a:t>self custodial</a:t>
            </a:r>
            <a:r>
              <a:rPr lang="es" sz="2300">
                <a:solidFill>
                  <a:srgbClr val="819EC7"/>
                </a:solidFill>
              </a:rPr>
              <a:t> or not custodial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Se pueda viralizar simplemente por el envío de emails o</a:t>
            </a:r>
            <a:r>
              <a:rPr b="1" lang="es" sz="2300">
                <a:solidFill>
                  <a:srgbClr val="819EC7"/>
                </a:solidFill>
              </a:rPr>
              <a:t> NFTS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Se pueda generar como</a:t>
            </a:r>
            <a:r>
              <a:rPr b="1" lang="es" sz="2300">
                <a:solidFill>
                  <a:srgbClr val="819EC7"/>
                </a:solidFill>
              </a:rPr>
              <a:t> SERVICIO SaaS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Que sea </a:t>
            </a:r>
            <a:r>
              <a:rPr b="1" lang="es" sz="2300">
                <a:solidFill>
                  <a:srgbClr val="819EC7"/>
                </a:solidFill>
              </a:rPr>
              <a:t>Marca blanca</a:t>
            </a:r>
            <a:r>
              <a:rPr lang="es" sz="2300">
                <a:solidFill>
                  <a:srgbClr val="819EC7"/>
                </a:solidFill>
              </a:rPr>
              <a:t> dar servicio a grandes Marcas Corporativas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Que sea una</a:t>
            </a:r>
            <a:r>
              <a:rPr b="1" lang="es" sz="2300">
                <a:solidFill>
                  <a:srgbClr val="819EC7"/>
                </a:solidFill>
              </a:rPr>
              <a:t> APP</a:t>
            </a:r>
            <a:r>
              <a:rPr lang="es" sz="2300">
                <a:solidFill>
                  <a:srgbClr val="819EC7"/>
                </a:solidFill>
              </a:rPr>
              <a:t> que funcione en </a:t>
            </a:r>
            <a:r>
              <a:rPr b="1" lang="es" sz="2300">
                <a:solidFill>
                  <a:srgbClr val="819EC7"/>
                </a:solidFill>
              </a:rPr>
              <a:t>WEB y Celular</a:t>
            </a:r>
            <a:r>
              <a:rPr lang="es" sz="2300">
                <a:solidFill>
                  <a:srgbClr val="819EC7"/>
                </a:solidFill>
              </a:rPr>
              <a:t> y sin necesidad de descargarla del Google Play Store o Apple Store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Market Place de NFTS </a:t>
            </a:r>
            <a:r>
              <a:rPr lang="es" sz="2300">
                <a:solidFill>
                  <a:srgbClr val="819EC7"/>
                </a:solidFill>
              </a:rPr>
              <a:t>y mercados secundarios</a:t>
            </a:r>
            <a:endParaRPr b="1" sz="2500">
              <a:solidFill>
                <a:srgbClr val="819EC7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1652" y="1714052"/>
            <a:ext cx="5844675" cy="6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2903475" y="3938775"/>
            <a:ext cx="216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19EC7"/>
                </a:solidFill>
              </a:rPr>
              <a:t>DESARROLLÓ</a:t>
            </a:r>
            <a:endParaRPr sz="1600">
              <a:solidFill>
                <a:srgbClr val="819EC7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8559" y="4961724"/>
            <a:ext cx="1845816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144726" y="7283552"/>
            <a:ext cx="6447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74EA7"/>
                </a:solidFill>
                <a:latin typeface="Oswald Medium"/>
                <a:ea typeface="Oswald Medium"/>
                <a:cs typeface="Oswald Medium"/>
                <a:sym typeface="Oswald Medium"/>
              </a:rPr>
              <a:t>https://www.pieceofcakewallet.com/</a:t>
            </a:r>
            <a:endParaRPr sz="2500">
              <a:solidFill>
                <a:srgbClr val="674EA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900" y="5025553"/>
            <a:ext cx="3970650" cy="158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2027925" y="6013050"/>
            <a:ext cx="333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LA SOLUCIÓN DE WALLET PARA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1081700" y="854150"/>
            <a:ext cx="1303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MODELO DE NEGOCIO: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GENERAR UNA WALLET SAAS DE MARCA BLANCA FÁCILMENTE CUSTOMIZABLE</a:t>
            </a:r>
            <a:endParaRPr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005500" y="2419550"/>
            <a:ext cx="137208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las grandes marcas que necesitan </a:t>
            </a:r>
            <a:r>
              <a:rPr b="1" lang="es" sz="2300">
                <a:solidFill>
                  <a:srgbClr val="819EC7"/>
                </a:solidFill>
              </a:rPr>
              <a:t>compartir NFTS.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marcas que necesitan</a:t>
            </a:r>
            <a:r>
              <a:rPr b="1" lang="es" sz="2300">
                <a:solidFill>
                  <a:srgbClr val="819EC7"/>
                </a:solidFill>
              </a:rPr>
              <a:t> viralizar publicidad</a:t>
            </a:r>
            <a:r>
              <a:rPr lang="es" sz="2300">
                <a:solidFill>
                  <a:srgbClr val="819EC7"/>
                </a:solidFill>
              </a:rPr>
              <a:t> basada en entrega de valor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empresas multimedias que</a:t>
            </a:r>
            <a:r>
              <a:rPr b="1" lang="es" sz="2300">
                <a:solidFill>
                  <a:srgbClr val="819EC7"/>
                </a:solidFill>
              </a:rPr>
              <a:t> compartan contenidos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empresa de metaverso</a:t>
            </a:r>
            <a:r>
              <a:rPr b="1" lang="es" sz="2300">
                <a:solidFill>
                  <a:srgbClr val="819EC7"/>
                </a:solidFill>
              </a:rPr>
              <a:t> (habilitador de ingreso NFT)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empresas que generan</a:t>
            </a:r>
            <a:r>
              <a:rPr lang="es" sz="2300">
                <a:solidFill>
                  <a:srgbClr val="819EC7"/>
                </a:solidFill>
              </a:rPr>
              <a:t> experiencias de usuarios</a:t>
            </a:r>
            <a:r>
              <a:rPr lang="es" sz="2300">
                <a:solidFill>
                  <a:srgbClr val="819EC7"/>
                </a:solidFill>
              </a:rPr>
              <a:t>, como eventos y participación en los mismos.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generar fácilmente entrada al </a:t>
            </a:r>
            <a:r>
              <a:rPr b="1" lang="es" sz="2300">
                <a:solidFill>
                  <a:srgbClr val="819EC7"/>
                </a:solidFill>
              </a:rPr>
              <a:t>eventos reales y Metaverso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experiencias turísticas, recuerdos de momentos y lugares y poder compartirlos 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“I WAS HERE “ ( yo estuve aquí)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Para prueba de</a:t>
            </a:r>
            <a:r>
              <a:rPr b="1" lang="es" sz="2300">
                <a:solidFill>
                  <a:srgbClr val="819EC7"/>
                </a:solidFill>
              </a:rPr>
              <a:t> presencia de servicios </a:t>
            </a:r>
            <a:r>
              <a:rPr lang="es" sz="2300">
                <a:solidFill>
                  <a:srgbClr val="819EC7"/>
                </a:solidFill>
              </a:rPr>
              <a:t>de Utility Companies ( Certificando Localición, Timestamping y Fotografía.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Listas de regalos, se pueden c</a:t>
            </a:r>
            <a:r>
              <a:rPr b="1" lang="es" sz="2300">
                <a:solidFill>
                  <a:srgbClr val="819EC7"/>
                </a:solidFill>
              </a:rPr>
              <a:t>omprar NFTS</a:t>
            </a:r>
            <a:endParaRPr b="1" sz="23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1318475" y="3214950"/>
            <a:ext cx="7719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lang="es" sz="2300">
                <a:solidFill>
                  <a:srgbClr val="819EC7"/>
                </a:solidFill>
              </a:rPr>
              <a:t> Creación y personalización para la</a:t>
            </a:r>
            <a:r>
              <a:rPr b="1" lang="es" sz="2300">
                <a:solidFill>
                  <a:srgbClr val="819EC7"/>
                </a:solidFill>
              </a:rPr>
              <a:t> Marca de wallet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lang="es" sz="2300">
                <a:solidFill>
                  <a:srgbClr val="819EC7"/>
                </a:solidFill>
              </a:rPr>
              <a:t> </a:t>
            </a:r>
            <a:r>
              <a:rPr b="1" lang="es" sz="2300">
                <a:solidFill>
                  <a:srgbClr val="819EC7"/>
                </a:solidFill>
              </a:rPr>
              <a:t>Revenue sharing </a:t>
            </a:r>
            <a:r>
              <a:rPr lang="es" sz="2300">
                <a:solidFill>
                  <a:srgbClr val="819EC7"/>
                </a:solidFill>
              </a:rPr>
              <a:t>por cada operación de 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lang="es" sz="2300">
                <a:solidFill>
                  <a:srgbClr val="819EC7"/>
                </a:solidFill>
              </a:rPr>
              <a:t>Tansferencia, minteo, venta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lang="es" sz="2300">
                <a:solidFill>
                  <a:srgbClr val="819EC7"/>
                </a:solidFill>
              </a:rPr>
              <a:t> Fee porcentual de la venta en el</a:t>
            </a:r>
            <a:r>
              <a:rPr b="1" lang="es" sz="2300">
                <a:solidFill>
                  <a:srgbClr val="819EC7"/>
                </a:solidFill>
              </a:rPr>
              <a:t> Market Place</a:t>
            </a:r>
            <a:endParaRPr b="1" sz="2300">
              <a:solidFill>
                <a:srgbClr val="819EC7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959175" y="1866525"/>
            <a:ext cx="82308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rgbClr val="0B5394"/>
                </a:solidFill>
              </a:rPr>
              <a:t>Tres fuentes principales de Monetización:</a:t>
            </a:r>
            <a:endParaRPr b="1" sz="2500">
              <a:solidFill>
                <a:srgbClr val="0B539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0045575" y="4378775"/>
            <a:ext cx="4251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MONETIZACIÓN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1170875" y="710000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NUESTRO TEAM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1168150" y="1271850"/>
            <a:ext cx="92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19EC7"/>
                </a:solidFill>
              </a:rPr>
              <a:t>Está conformado por un grupo de profesionales con experiencia en las áreas de negocio IT</a:t>
            </a:r>
            <a:endParaRPr sz="16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80003" cy="92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092825" y="867100"/>
            <a:ext cx="11594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674EA7"/>
                </a:solidFill>
                <a:latin typeface="Oswald Medium"/>
                <a:ea typeface="Oswald Medium"/>
                <a:cs typeface="Oswald Medium"/>
                <a:sym typeface="Oswald Medium"/>
              </a:rPr>
              <a:t>PIECE OF CAKE  - WALLET:  </a:t>
            </a:r>
            <a:endParaRPr sz="2800">
              <a:solidFill>
                <a:srgbClr val="674EA7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EL PUENTE QUE LLENA LA BRECHA CON CERO FRICCIÓN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901600" y="2827425"/>
            <a:ext cx="99567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Puente Entre El Mundo </a:t>
            </a:r>
            <a:r>
              <a:rPr b="1" lang="es" sz="2500">
                <a:solidFill>
                  <a:srgbClr val="819EC7"/>
                </a:solidFill>
              </a:rPr>
              <a:t>NFT</a:t>
            </a:r>
            <a:r>
              <a:rPr lang="es" sz="2500">
                <a:solidFill>
                  <a:srgbClr val="819EC7"/>
                </a:solidFill>
              </a:rPr>
              <a:t> y El </a:t>
            </a:r>
            <a:r>
              <a:rPr b="1" lang="es" sz="2500">
                <a:solidFill>
                  <a:srgbClr val="819EC7"/>
                </a:solidFill>
              </a:rPr>
              <a:t>Mundo Real</a:t>
            </a:r>
            <a:r>
              <a:rPr lang="es" sz="2500">
                <a:solidFill>
                  <a:srgbClr val="819EC7"/>
                </a:solidFill>
              </a:rPr>
              <a:t> Con </a:t>
            </a:r>
            <a:r>
              <a:rPr b="1" lang="es" sz="2500">
                <a:solidFill>
                  <a:srgbClr val="819EC7"/>
                </a:solidFill>
              </a:rPr>
              <a:t>Cero Fricció</a:t>
            </a:r>
            <a:r>
              <a:rPr b="1" lang="es" sz="2500">
                <a:solidFill>
                  <a:srgbClr val="819EC7"/>
                </a:solidFill>
              </a:rPr>
              <a:t>n</a:t>
            </a:r>
            <a:endParaRPr b="1" sz="25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Puente Entre El </a:t>
            </a:r>
            <a:r>
              <a:rPr b="1" lang="es" sz="2500">
                <a:solidFill>
                  <a:srgbClr val="819EC7"/>
                </a:solidFill>
              </a:rPr>
              <a:t>Mundo Del Arte</a:t>
            </a:r>
            <a:r>
              <a:rPr lang="es" sz="2500">
                <a:solidFill>
                  <a:srgbClr val="819EC7"/>
                </a:solidFill>
              </a:rPr>
              <a:t> y </a:t>
            </a:r>
            <a:r>
              <a:rPr b="1" lang="es" sz="2500">
                <a:solidFill>
                  <a:srgbClr val="819EC7"/>
                </a:solidFill>
              </a:rPr>
              <a:t>El Mundo Real</a:t>
            </a:r>
            <a:endParaRPr b="1" sz="25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Puente Entre </a:t>
            </a:r>
            <a:r>
              <a:rPr b="1" lang="es" sz="2500">
                <a:solidFill>
                  <a:srgbClr val="819EC7"/>
                </a:solidFill>
              </a:rPr>
              <a:t>Marcas Que Promocionan</a:t>
            </a:r>
            <a:r>
              <a:rPr lang="es" sz="2500">
                <a:solidFill>
                  <a:srgbClr val="819EC7"/>
                </a:solidFill>
              </a:rPr>
              <a:t> Con Nfts y </a:t>
            </a:r>
            <a:r>
              <a:rPr b="1" lang="es" sz="2500">
                <a:solidFill>
                  <a:srgbClr val="819EC7"/>
                </a:solidFill>
              </a:rPr>
              <a:t>El Mundo Real</a:t>
            </a:r>
            <a:endParaRPr b="1" sz="25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Metaverso</a:t>
            </a:r>
            <a:r>
              <a:rPr lang="es" sz="2500">
                <a:solidFill>
                  <a:srgbClr val="819EC7"/>
                </a:solidFill>
              </a:rPr>
              <a:t> Y </a:t>
            </a:r>
            <a:r>
              <a:rPr b="1" lang="es" sz="2500">
                <a:solidFill>
                  <a:srgbClr val="819EC7"/>
                </a:solidFill>
              </a:rPr>
              <a:t>Mundo Real</a:t>
            </a:r>
            <a:endParaRPr b="1" sz="25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Web2 Web3 Bridge</a:t>
            </a:r>
            <a:endParaRPr sz="2500">
              <a:solidFill>
                <a:srgbClr val="819EC7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825" y="2345974"/>
            <a:ext cx="1239750" cy="521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6336600" y="4427800"/>
            <a:ext cx="280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GRACIAS !</a:t>
            </a:r>
            <a:endParaRPr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055775" y="893025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MI TRAYECTORIA Y DATOS RELEVANTES PARA EL PROYECTO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55775" y="2098275"/>
            <a:ext cx="101694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Soy Padre de familia 40 años de casado 2 Hijos y una nieta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1985 </a:t>
            </a:r>
            <a:r>
              <a:rPr lang="es" sz="2500">
                <a:solidFill>
                  <a:srgbClr val="819EC7"/>
                </a:solidFill>
              </a:rPr>
              <a:t>Ingeniero Electrónico UBA  con dos MBA 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1992 </a:t>
            </a:r>
            <a:r>
              <a:rPr lang="es" sz="2500">
                <a:solidFill>
                  <a:srgbClr val="819EC7"/>
                </a:solidFill>
              </a:rPr>
              <a:t>Jefe de Diseño en Siemens del Primer ASIC desarrollado en Argentina.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2001 </a:t>
            </a:r>
            <a:r>
              <a:rPr lang="es" sz="2500">
                <a:solidFill>
                  <a:srgbClr val="819EC7"/>
                </a:solidFill>
              </a:rPr>
              <a:t>Dejé 20 años de vida corporativa (Siemens, Telefónica, 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Movicom, Avaya).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2001 </a:t>
            </a:r>
            <a:r>
              <a:rPr lang="es" sz="2500">
                <a:solidFill>
                  <a:srgbClr val="819EC7"/>
                </a:solidFill>
              </a:rPr>
              <a:t>Fundé mi primer Startup InnovAction Group (21 años 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operativo y sigue).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2016</a:t>
            </a:r>
            <a:r>
              <a:rPr lang="es" sz="2500">
                <a:solidFill>
                  <a:srgbClr val="819EC7"/>
                </a:solidFill>
              </a:rPr>
              <a:t> Creé mi segundo Startup Action Fintech (6 años y sigue).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2021</a:t>
            </a:r>
            <a:r>
              <a:rPr lang="es" sz="2500">
                <a:solidFill>
                  <a:srgbClr val="819EC7"/>
                </a:solidFill>
              </a:rPr>
              <a:t> Con 62 años creé mi tercer Startup DApps Factory 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Record obtenido: </a:t>
            </a:r>
            <a:r>
              <a:rPr lang="es" sz="2500">
                <a:solidFill>
                  <a:srgbClr val="819EC7"/>
                </a:solidFill>
              </a:rPr>
              <a:t>Mantener en funcionamiento en </a:t>
            </a:r>
            <a:r>
              <a:rPr b="1" lang="es" sz="2500">
                <a:solidFill>
                  <a:srgbClr val="819EC7"/>
                </a:solidFill>
              </a:rPr>
              <a:t>Argentina</a:t>
            </a:r>
            <a:r>
              <a:rPr lang="es" sz="2500">
                <a:solidFill>
                  <a:srgbClr val="819EC7"/>
                </a:solidFill>
              </a:rPr>
              <a:t> una Pyme por más de </a:t>
            </a:r>
            <a:r>
              <a:rPr b="1" lang="es" sz="2500">
                <a:solidFill>
                  <a:srgbClr val="819EC7"/>
                </a:solidFill>
              </a:rPr>
              <a:t>7 años</a:t>
            </a:r>
            <a:r>
              <a:rPr lang="es" sz="2500">
                <a:solidFill>
                  <a:srgbClr val="819EC7"/>
                </a:solidFill>
              </a:rPr>
              <a:t> (21años y sigue).</a:t>
            </a:r>
            <a:endParaRPr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2901" y="3110225"/>
            <a:ext cx="4182450" cy="55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27681" y="2064977"/>
            <a:ext cx="144249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237225" y="1156950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VI UN POTENCIAL ENORME  DE CRECIMIENTO MOTIVADO POR: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237225" y="2811175"/>
            <a:ext cx="101694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Bajísima</a:t>
            </a:r>
            <a:r>
              <a:rPr lang="es" sz="2500">
                <a:solidFill>
                  <a:srgbClr val="819EC7"/>
                </a:solidFill>
              </a:rPr>
              <a:t> adopción (menos del 6% )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Gran potencial </a:t>
            </a:r>
            <a:r>
              <a:rPr b="1" lang="es" sz="2500">
                <a:solidFill>
                  <a:srgbClr val="819EC7"/>
                </a:solidFill>
              </a:rPr>
              <a:t>tecnológico </a:t>
            </a:r>
            <a:endParaRPr b="1"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Gran</a:t>
            </a:r>
            <a:r>
              <a:rPr b="1" lang="es" sz="2500">
                <a:solidFill>
                  <a:srgbClr val="819EC7"/>
                </a:solidFill>
              </a:rPr>
              <a:t> FOMO</a:t>
            </a:r>
            <a:endParaRPr b="1"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Crecimiento de los</a:t>
            </a:r>
            <a:r>
              <a:rPr b="1" lang="es" sz="2500">
                <a:solidFill>
                  <a:srgbClr val="819EC7"/>
                </a:solidFill>
              </a:rPr>
              <a:t> mercados Cryptos</a:t>
            </a:r>
            <a:endParaRPr b="1"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Crecimiento de los  </a:t>
            </a:r>
            <a:r>
              <a:rPr b="1" lang="es" sz="2500">
                <a:solidFill>
                  <a:srgbClr val="819EC7"/>
                </a:solidFill>
              </a:rPr>
              <a:t>NFTs</a:t>
            </a:r>
            <a:endParaRPr b="1"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977" y="2168150"/>
            <a:ext cx="7884250" cy="70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008625" y="1322325"/>
            <a:ext cx="563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GÉNESIS DE PIECE OF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CAKE WALLET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008625" y="6002975"/>
            <a:ext cx="71574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Contraté </a:t>
            </a:r>
            <a:r>
              <a:rPr b="1" lang="es" sz="2500">
                <a:solidFill>
                  <a:srgbClr val="819EC7"/>
                </a:solidFill>
              </a:rPr>
              <a:t>14 desarrolladores</a:t>
            </a:r>
            <a:endParaRPr b="1"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Los</a:t>
            </a:r>
            <a:r>
              <a:rPr b="1" lang="es" sz="2500">
                <a:solidFill>
                  <a:srgbClr val="819EC7"/>
                </a:solidFill>
              </a:rPr>
              <a:t> capacité </a:t>
            </a:r>
            <a:r>
              <a:rPr lang="es" sz="2500">
                <a:solidFill>
                  <a:srgbClr val="819EC7"/>
                </a:solidFill>
              </a:rPr>
              <a:t>con los mejores desarrolladores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Comenzamos los desarrollos </a:t>
            </a:r>
            <a:r>
              <a:rPr b="1" lang="es" sz="2500">
                <a:solidFill>
                  <a:srgbClr val="819EC7"/>
                </a:solidFill>
              </a:rPr>
              <a:t>Blockchain</a:t>
            </a:r>
            <a:endParaRPr b="1"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033425" y="5168700"/>
            <a:ext cx="493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1155CC"/>
                </a:solidFill>
              </a:rPr>
              <a:t>2021</a:t>
            </a:r>
            <a:r>
              <a:rPr b="1" lang="es" sz="2500">
                <a:solidFill>
                  <a:srgbClr val="819EC7"/>
                </a:solidFill>
              </a:rPr>
              <a:t> Cree DApps Factory</a:t>
            </a:r>
            <a:endParaRPr b="1" sz="2500">
              <a:solidFill>
                <a:srgbClr val="819EC7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008625" y="3042925"/>
            <a:ext cx="762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1155CC"/>
                </a:solidFill>
              </a:rPr>
              <a:t>2020</a:t>
            </a:r>
            <a:r>
              <a:rPr lang="es" sz="2400">
                <a:solidFill>
                  <a:srgbClr val="1155CC"/>
                </a:solidFill>
              </a:rPr>
              <a:t> </a:t>
            </a:r>
            <a:r>
              <a:rPr lang="es" sz="2400">
                <a:solidFill>
                  <a:srgbClr val="819EC7"/>
                </a:solidFill>
              </a:rPr>
              <a:t>Durante la pandemia me metí mucho en el ecosistema Blockchain. </a:t>
            </a:r>
            <a:endParaRPr sz="2400">
              <a:solidFill>
                <a:srgbClr val="819E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819EC7"/>
                </a:solidFill>
              </a:rPr>
              <a:t>Estudié mucho Blockchain, IDOs, ICOS, Prog. Etc.</a:t>
            </a:r>
            <a:endParaRPr sz="2400">
              <a:solidFill>
                <a:srgbClr val="819EC7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2976" y="2121263"/>
            <a:ext cx="4182450" cy="55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144675" y="3278050"/>
            <a:ext cx="516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MI ILUSIÓN HIZO QUE QUISIERA COMPARTIR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CON TODOS EL USO DE LA TECNOLOGÍA WEB3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9812250" y="3187325"/>
            <a:ext cx="4316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MI PRIMERA GRAN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FRUSTRACIÓN PARA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COMPARTIR WEB3, ES COMPLICADA ADOPCIÓN PARA LA PERSONA COMÚN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5025" y="3205438"/>
            <a:ext cx="3543300" cy="55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963225" y="867100"/>
            <a:ext cx="11594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HISTORIA Y DOLORES- LA GRAN FRUSTRACIÓN DE LA  GESTIÓN DE LOS NFTS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055775" y="2631675"/>
            <a:ext cx="107139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No</a:t>
            </a:r>
            <a:r>
              <a:rPr lang="es" sz="2500">
                <a:solidFill>
                  <a:srgbClr val="819EC7"/>
                </a:solidFill>
              </a:rPr>
              <a:t> poder ver mi colección de</a:t>
            </a:r>
            <a:r>
              <a:rPr b="1" lang="es" sz="2500">
                <a:solidFill>
                  <a:srgbClr val="819EC7"/>
                </a:solidFill>
              </a:rPr>
              <a:t> NFTs</a:t>
            </a:r>
            <a:r>
              <a:rPr lang="es" sz="2500">
                <a:solidFill>
                  <a:srgbClr val="819EC7"/>
                </a:solidFill>
              </a:rPr>
              <a:t> en mis </a:t>
            </a:r>
            <a:r>
              <a:rPr b="1" lang="es" sz="2500">
                <a:solidFill>
                  <a:srgbClr val="819EC7"/>
                </a:solidFill>
              </a:rPr>
              <a:t>Wallets</a:t>
            </a:r>
            <a:endParaRPr b="1"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No </a:t>
            </a:r>
            <a:r>
              <a:rPr lang="es" sz="2500">
                <a:solidFill>
                  <a:srgbClr val="819EC7"/>
                </a:solidFill>
              </a:rPr>
              <a:t>poder </a:t>
            </a:r>
            <a:r>
              <a:rPr b="1" lang="es" sz="2500">
                <a:solidFill>
                  <a:srgbClr val="819EC7"/>
                </a:solidFill>
              </a:rPr>
              <a:t>compartir los NFTS</a:t>
            </a:r>
            <a:r>
              <a:rPr lang="es" sz="2500">
                <a:solidFill>
                  <a:srgbClr val="819EC7"/>
                </a:solidFill>
              </a:rPr>
              <a:t> con personas que no tengan wallets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Mi esposa y mi tía </a:t>
            </a:r>
            <a:r>
              <a:rPr b="1" lang="es" sz="2500">
                <a:solidFill>
                  <a:srgbClr val="819EC7"/>
                </a:solidFill>
              </a:rPr>
              <a:t>no entienden</a:t>
            </a:r>
            <a:r>
              <a:rPr lang="es" sz="2500">
                <a:solidFill>
                  <a:srgbClr val="819EC7"/>
                </a:solidFill>
              </a:rPr>
              <a:t> ni tienen wallets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Wallets suelen ser complejas y confusas  (are not friendly)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Muchísima fricción desde web 2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No podía generar NFTS desde mi celular.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No podía compartir masivamente información por NFTS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Vi la limitación para personas comunes acceder al metaverso y wearables.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No podía registrar lugares y momentos únicos en la Blockchain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Dificultad para el Fiat on Ramp para compra de NFTS</a:t>
            </a:r>
            <a:endParaRPr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