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9216000" cx="15480000"/>
  <p:notesSz cx="6858000" cy="9144000"/>
  <p:embeddedFontLst>
    <p:embeddedFont>
      <p:font typeface="Oswald Medium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03">
          <p15:clr>
            <a:srgbClr val="A4A3A4"/>
          </p15:clr>
        </p15:guide>
        <p15:guide id="2" pos="4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3" orient="horz"/>
        <p:guide pos="48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Medium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f4bd12501_0_45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f4bd125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f4bd12501_0_50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f4bd125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4bd12501_0_55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4bd125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4bd12501_0_80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f4bd125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4bd12501_0_75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f4bd125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4bd12501_0_89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4bd125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4bd12501_0_94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4bd125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4bd12501_0_99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4bd125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f4bd12501_0_122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f4bd1250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f4bd12501_0_131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f4bd125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d68fdd9e_0_8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d68fdd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f4bd12501_0_139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f4bd125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8d68fdd9e_0_13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8d68fdd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d68fdd9e_0_18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8d68fdd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8d68fdd9e_0_23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8d68fdd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4bd12501_0_17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4bd125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4bd12501_0_22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4bd125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f4bd12501_0_27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f4bd125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f4bd12501_0_40:notes"/>
          <p:cNvSpPr/>
          <p:nvPr>
            <p:ph idx="2" type="sldImg"/>
          </p:nvPr>
        </p:nvSpPr>
        <p:spPr>
          <a:xfrm>
            <a:off x="549497" y="685800"/>
            <a:ext cx="575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f4bd125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7695" y="1334112"/>
            <a:ext cx="14424900" cy="36774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7681" y="5078117"/>
            <a:ext cx="14424900" cy="14202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7681" y="1981928"/>
            <a:ext cx="14424900" cy="35181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7681" y="5648081"/>
            <a:ext cx="14424900" cy="2331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7681" y="3853841"/>
            <a:ext cx="14424900" cy="15084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7681" y="2064977"/>
            <a:ext cx="144249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7681" y="2064977"/>
            <a:ext cx="67716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180835" y="2064977"/>
            <a:ext cx="67716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7681" y="995511"/>
            <a:ext cx="4753800" cy="13536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7681" y="2489852"/>
            <a:ext cx="4753800" cy="56967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29951" y="806568"/>
            <a:ext cx="10780200" cy="73299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40000" y="-224"/>
            <a:ext cx="7740000" cy="92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3650" lIns="123650" spcFirstLastPara="1" rIns="123650" wrap="square" tIns="12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49468" y="2209573"/>
            <a:ext cx="6848400" cy="2656200"/>
          </a:xfrm>
          <a:prstGeom prst="rect">
            <a:avLst/>
          </a:prstGeom>
        </p:spPr>
        <p:txBody>
          <a:bodyPr anchorCtr="0" anchor="b" bIns="123650" lIns="123650" spcFirstLastPara="1" rIns="123650" wrap="square" tIns="1236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49468" y="5022483"/>
            <a:ext cx="6848400" cy="22131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62146" y="1297380"/>
            <a:ext cx="6495900" cy="6621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7681" y="7580243"/>
            <a:ext cx="10155300" cy="10842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3650" lIns="123650" spcFirstLastPara="1" rIns="123650" wrap="square" tIns="1236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7681" y="2064977"/>
            <a:ext cx="14424900" cy="6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3650" lIns="123650" spcFirstLastPara="1" rIns="123650" wrap="square" tIns="12365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343137" y="8355440"/>
            <a:ext cx="928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3650" lIns="123650" spcFirstLastPara="1" rIns="123650" wrap="square" tIns="123650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80003" cy="92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759" y="4806174"/>
            <a:ext cx="1845816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16926" y="7128002"/>
            <a:ext cx="6447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74EA7"/>
                </a:solidFill>
                <a:latin typeface="Oswald Medium"/>
                <a:ea typeface="Oswald Medium"/>
                <a:cs typeface="Oswald Medium"/>
                <a:sym typeface="Oswald Medium"/>
              </a:rPr>
              <a:t>https://www.pieceofcakewallet.com/</a:t>
            </a:r>
            <a:endParaRPr sz="2500">
              <a:solidFill>
                <a:srgbClr val="674EA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100" y="4870003"/>
            <a:ext cx="3970650" cy="158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00" y="2427675"/>
            <a:ext cx="4305300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452" y="414777"/>
            <a:ext cx="7719951" cy="83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963225" y="867100"/>
            <a:ext cx="1159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MAJOR BRANDS, ARTISTS AND AIRLINES LAUNCH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NFTS CAMPAIGNS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138900" y="3046050"/>
            <a:ext cx="274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51FD9"/>
                </a:solidFill>
              </a:rPr>
              <a:t>Web3</a:t>
            </a:r>
            <a:endParaRPr b="1" sz="2600">
              <a:solidFill>
                <a:srgbClr val="851F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51FD9"/>
                </a:solidFill>
              </a:rPr>
              <a:t>BLOCKCHAIN</a:t>
            </a:r>
            <a:endParaRPr b="1" sz="2600">
              <a:solidFill>
                <a:srgbClr val="851F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851FD9"/>
                </a:solidFill>
              </a:rPr>
              <a:t>NFTS</a:t>
            </a:r>
            <a:endParaRPr b="1" sz="2600">
              <a:solidFill>
                <a:srgbClr val="851FD9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0797375" y="3707125"/>
            <a:ext cx="141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999999"/>
                </a:solidFill>
              </a:rPr>
              <a:t>Real World</a:t>
            </a:r>
            <a:endParaRPr b="1"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963225" y="867100"/>
            <a:ext cx="1159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PIECE OF CAKE WALLET - BRIDGE BETWEEN THE WORLD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NFT AND THE REAL WORLD WITH ZERO FRICTION 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326150" y="3168900"/>
            <a:ext cx="5167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896DF2"/>
                </a:solidFill>
                <a:latin typeface="Oswald"/>
                <a:ea typeface="Oswald"/>
                <a:cs typeface="Oswald"/>
                <a:sym typeface="Oswald"/>
              </a:rPr>
              <a:t>A BRIDGE BETWEEN A WEB2 WITH WEB3, </a:t>
            </a:r>
            <a:endParaRPr b="1" sz="3500">
              <a:solidFill>
                <a:srgbClr val="896DF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896DF2"/>
                </a:solidFill>
                <a:latin typeface="Oswald"/>
                <a:ea typeface="Oswald"/>
                <a:cs typeface="Oswald"/>
                <a:sym typeface="Oswald"/>
              </a:rPr>
              <a:t>WITHOUT THE NEED FOR PEOPLE TO REALIZE THAT THEY ARE CROSSING IT.</a:t>
            </a:r>
            <a:endParaRPr b="1" sz="3500">
              <a:solidFill>
                <a:srgbClr val="896DF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081700" y="1126350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PREMISES FOR THE DEVELOPMENT OF A WALLET THAT: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4913" y="2525900"/>
            <a:ext cx="5133975" cy="5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081700" y="2190950"/>
            <a:ext cx="8925000" cy="6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No need to remember new passwords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Log in with Google, Facebook, Instagram, Metamask, etc.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Self-custodial or not custodial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It can be viralized simply by sending emails or NFTS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Can be generated as a SaaS SERVICE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Can be white label to serve large Corporate Brands 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Corporate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It should be an APP that works on WEB and Cellular and without the need to download it from the Google Play Store or Apple Store.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b="1" lang="es" sz="2300">
                <a:solidFill>
                  <a:srgbClr val="819EC7"/>
                </a:solidFill>
              </a:rPr>
              <a:t>NFTS Market Place and secondary markets</a:t>
            </a:r>
            <a:endParaRPr sz="23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237250" y="1011400"/>
            <a:ext cx="7382400" cy="7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No need to </a:t>
            </a:r>
            <a:r>
              <a:rPr b="1" lang="es" sz="2300">
                <a:solidFill>
                  <a:srgbClr val="819EC7"/>
                </a:solidFill>
              </a:rPr>
              <a:t>remember</a:t>
            </a:r>
            <a:r>
              <a:rPr lang="es" sz="2300">
                <a:solidFill>
                  <a:srgbClr val="819EC7"/>
                </a:solidFill>
              </a:rPr>
              <a:t> new </a:t>
            </a:r>
            <a:r>
              <a:rPr b="1" lang="es" sz="2300">
                <a:solidFill>
                  <a:srgbClr val="819EC7"/>
                </a:solidFill>
              </a:rPr>
              <a:t>passwords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Log in with Google, Facebook, Instagram, Metamask, etc.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Self-custodial or not custodial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It can be </a:t>
            </a:r>
            <a:r>
              <a:rPr b="1" lang="es" sz="2300">
                <a:solidFill>
                  <a:srgbClr val="819EC7"/>
                </a:solidFill>
              </a:rPr>
              <a:t>viralized simply</a:t>
            </a:r>
            <a:r>
              <a:rPr lang="es" sz="2300">
                <a:solidFill>
                  <a:srgbClr val="819EC7"/>
                </a:solidFill>
              </a:rPr>
              <a:t> by sending emails or </a:t>
            </a:r>
            <a:r>
              <a:rPr b="1" lang="es" sz="2300">
                <a:solidFill>
                  <a:srgbClr val="819EC7"/>
                </a:solidFill>
              </a:rPr>
              <a:t>NFTS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Can be generated as a </a:t>
            </a:r>
            <a:r>
              <a:rPr b="1" lang="es" sz="2300">
                <a:solidFill>
                  <a:srgbClr val="819EC7"/>
                </a:solidFill>
              </a:rPr>
              <a:t>SaaS SERVICE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Can be white label to serve large Corporate Brands </a:t>
            </a:r>
            <a:endParaRPr sz="23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819EC7"/>
                </a:solidFill>
              </a:rPr>
              <a:t>Corporate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It should be an </a:t>
            </a:r>
            <a:r>
              <a:rPr b="1" lang="es" sz="2300">
                <a:solidFill>
                  <a:srgbClr val="819EC7"/>
                </a:solidFill>
              </a:rPr>
              <a:t>APP</a:t>
            </a:r>
            <a:r>
              <a:rPr lang="es" sz="2300">
                <a:solidFill>
                  <a:srgbClr val="819EC7"/>
                </a:solidFill>
              </a:rPr>
              <a:t> that works </a:t>
            </a:r>
            <a:r>
              <a:rPr b="1" lang="es" sz="2300">
                <a:solidFill>
                  <a:srgbClr val="819EC7"/>
                </a:solidFill>
              </a:rPr>
              <a:t>on WEB</a:t>
            </a:r>
            <a:r>
              <a:rPr lang="es" sz="2300">
                <a:solidFill>
                  <a:srgbClr val="819EC7"/>
                </a:solidFill>
              </a:rPr>
              <a:t> and Cellular and without the need to download it from the Google Play Store or Apple Store.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NFTS Market Place and secondary markets</a:t>
            </a:r>
            <a:endParaRPr sz="23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819EC7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1652" y="1714052"/>
            <a:ext cx="5844675" cy="6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2903475" y="3938775"/>
            <a:ext cx="216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19EC7"/>
                </a:solidFill>
              </a:rPr>
              <a:t>DEVELOPED</a:t>
            </a:r>
            <a:endParaRPr sz="1600">
              <a:solidFill>
                <a:srgbClr val="819EC7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8559" y="4961724"/>
            <a:ext cx="1845816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1144726" y="7283552"/>
            <a:ext cx="6447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74EA7"/>
                </a:solidFill>
                <a:latin typeface="Oswald Medium"/>
                <a:ea typeface="Oswald Medium"/>
                <a:cs typeface="Oswald Medium"/>
                <a:sym typeface="Oswald Medium"/>
              </a:rPr>
              <a:t>https://www.pieceofcakewallet.com/</a:t>
            </a:r>
            <a:endParaRPr sz="2500">
              <a:solidFill>
                <a:srgbClr val="674EA7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900" y="5025553"/>
            <a:ext cx="3970650" cy="158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2027925" y="6013050"/>
            <a:ext cx="333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THE WALLET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SOLUTION FOR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1081700" y="854150"/>
            <a:ext cx="1303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BUSINESS MODEL: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GENERATE AN EASILY CUSTOMIZABLE WHITE-LABELED SAAS WALLET</a:t>
            </a:r>
            <a:endParaRPr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081700" y="2343350"/>
            <a:ext cx="130341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For big brands that need to </a:t>
            </a:r>
            <a:r>
              <a:rPr b="1" lang="es" sz="2300">
                <a:solidFill>
                  <a:srgbClr val="819EC7"/>
                </a:solidFill>
              </a:rPr>
              <a:t>share NFTS.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For </a:t>
            </a:r>
            <a:r>
              <a:rPr b="1" lang="es" sz="2300">
                <a:solidFill>
                  <a:srgbClr val="819EC7"/>
                </a:solidFill>
              </a:rPr>
              <a:t>brands</a:t>
            </a:r>
            <a:r>
              <a:rPr lang="es" sz="2300">
                <a:solidFill>
                  <a:srgbClr val="819EC7"/>
                </a:solidFill>
              </a:rPr>
              <a:t> that need to </a:t>
            </a:r>
            <a:r>
              <a:rPr b="1" lang="es" sz="2300">
                <a:solidFill>
                  <a:srgbClr val="819EC7"/>
                </a:solidFill>
              </a:rPr>
              <a:t>viralize</a:t>
            </a:r>
            <a:r>
              <a:rPr lang="es" sz="2300">
                <a:solidFill>
                  <a:srgbClr val="819EC7"/>
                </a:solidFill>
              </a:rPr>
              <a:t> advertising based on value delivery.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For multimedia companies that share content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For metaverse companies</a:t>
            </a:r>
            <a:r>
              <a:rPr b="1" lang="es" sz="2300">
                <a:solidFill>
                  <a:srgbClr val="819EC7"/>
                </a:solidFill>
              </a:rPr>
              <a:t> (NFT revenue enabler)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For </a:t>
            </a:r>
            <a:r>
              <a:rPr b="1" lang="es" sz="2300">
                <a:solidFill>
                  <a:srgbClr val="819EC7"/>
                </a:solidFill>
              </a:rPr>
              <a:t>companies</a:t>
            </a:r>
            <a:r>
              <a:rPr lang="es" sz="2300">
                <a:solidFill>
                  <a:srgbClr val="819EC7"/>
                </a:solidFill>
              </a:rPr>
              <a:t> that generate user experiences, such as events and event participation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To easily generate entry to </a:t>
            </a:r>
            <a:r>
              <a:rPr b="1" lang="es" sz="2300">
                <a:solidFill>
                  <a:srgbClr val="819EC7"/>
                </a:solidFill>
              </a:rPr>
              <a:t>real events </a:t>
            </a:r>
            <a:r>
              <a:rPr lang="es" sz="2300">
                <a:solidFill>
                  <a:srgbClr val="819EC7"/>
                </a:solidFill>
              </a:rPr>
              <a:t>and </a:t>
            </a:r>
            <a:r>
              <a:rPr b="1" lang="es" sz="2300">
                <a:solidFill>
                  <a:srgbClr val="819EC7"/>
                </a:solidFill>
              </a:rPr>
              <a:t>Metaverse</a:t>
            </a:r>
            <a:endParaRPr b="1"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For </a:t>
            </a:r>
            <a:r>
              <a:rPr b="1" lang="es" sz="2300">
                <a:solidFill>
                  <a:srgbClr val="819EC7"/>
                </a:solidFill>
              </a:rPr>
              <a:t>tourist experiences</a:t>
            </a:r>
            <a:r>
              <a:rPr lang="es" sz="2300">
                <a:solidFill>
                  <a:srgbClr val="819EC7"/>
                </a:solidFill>
              </a:rPr>
              <a:t>, memories of moments and places and sharing them. </a:t>
            </a:r>
            <a:endParaRPr sz="23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819EC7"/>
                </a:solidFill>
              </a:rPr>
              <a:t>"I WAS HERE " (I was here)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For proof of presence of Utility Companies services (Certifying Localition, Timestamping and Photography)</a:t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Char char="➔"/>
            </a:pPr>
            <a:r>
              <a:rPr lang="es" sz="2300">
                <a:solidFill>
                  <a:srgbClr val="819EC7"/>
                </a:solidFill>
              </a:rPr>
              <a:t>Gift Lists, you can </a:t>
            </a:r>
            <a:r>
              <a:rPr b="1" lang="es" sz="2300">
                <a:solidFill>
                  <a:srgbClr val="819EC7"/>
                </a:solidFill>
              </a:rPr>
              <a:t>buy NFTS</a:t>
            </a:r>
            <a:endParaRPr b="1" sz="23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9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1276150" y="3059400"/>
            <a:ext cx="7382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lang="es" sz="2300">
                <a:solidFill>
                  <a:srgbClr val="819EC7"/>
                </a:solidFill>
              </a:rPr>
              <a:t>Creation and personalization for </a:t>
            </a:r>
            <a:r>
              <a:rPr b="1" lang="es" sz="2300">
                <a:solidFill>
                  <a:srgbClr val="819EC7"/>
                </a:solidFill>
              </a:rPr>
              <a:t>wallet branding</a:t>
            </a:r>
            <a:endParaRPr b="1" sz="23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b="1" lang="es" sz="2300">
                <a:solidFill>
                  <a:srgbClr val="819EC7"/>
                </a:solidFill>
              </a:rPr>
              <a:t>Revenue sharing</a:t>
            </a:r>
            <a:r>
              <a:rPr lang="es" sz="2300">
                <a:solidFill>
                  <a:srgbClr val="819EC7"/>
                </a:solidFill>
              </a:rPr>
              <a:t> for each transfer operation </a:t>
            </a:r>
            <a:endParaRPr sz="23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lang="es" sz="2300">
                <a:solidFill>
                  <a:srgbClr val="819EC7"/>
                </a:solidFill>
              </a:rPr>
              <a:t>Transfer, mining, sale</a:t>
            </a:r>
            <a:endParaRPr sz="23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819EC7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300"/>
              <a:buAutoNum type="arabicPeriod"/>
            </a:pPr>
            <a:r>
              <a:rPr lang="es" sz="2300">
                <a:solidFill>
                  <a:srgbClr val="819EC7"/>
                </a:solidFill>
              </a:rPr>
              <a:t>Fee porcentual de la venta en el </a:t>
            </a:r>
            <a:r>
              <a:rPr b="1" lang="es" sz="2300">
                <a:solidFill>
                  <a:srgbClr val="819EC7"/>
                </a:solidFill>
              </a:rPr>
              <a:t>Market Place</a:t>
            </a:r>
            <a:endParaRPr b="1" sz="2500">
              <a:solidFill>
                <a:srgbClr val="819EC7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062875" y="1866525"/>
            <a:ext cx="620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0B5394"/>
                </a:solidFill>
              </a:rPr>
              <a:t>Three main sources of Monetization:</a:t>
            </a:r>
            <a:endParaRPr b="1" sz="1500">
              <a:solidFill>
                <a:srgbClr val="0B5394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0045575" y="4378775"/>
            <a:ext cx="4251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MONETIZATION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1170875" y="710000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OUR TEAM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168150" y="1271850"/>
            <a:ext cx="924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819EC7"/>
                </a:solidFill>
              </a:rPr>
              <a:t>It is made up of a group of professionals with experience in IT business areas.</a:t>
            </a:r>
            <a:endParaRPr sz="16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80003" cy="92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092825" y="867100"/>
            <a:ext cx="11594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674EA7"/>
                </a:solidFill>
                <a:latin typeface="Oswald Medium"/>
                <a:ea typeface="Oswald Medium"/>
                <a:cs typeface="Oswald Medium"/>
                <a:sym typeface="Oswald Medium"/>
              </a:rPr>
              <a:t>PIECE OF CAKE  - WALLET:  </a:t>
            </a:r>
            <a:endParaRPr sz="2800">
              <a:solidFill>
                <a:srgbClr val="674EA7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THE BRIDGE THAT FILLS THE VOID WITH ZERO FRICTION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727875" y="2957050"/>
            <a:ext cx="10785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Bridge Between The </a:t>
            </a:r>
            <a:r>
              <a:rPr b="1" lang="es" sz="2500">
                <a:solidFill>
                  <a:srgbClr val="819EC7"/>
                </a:solidFill>
              </a:rPr>
              <a:t>Nft World </a:t>
            </a:r>
            <a:r>
              <a:rPr lang="es" sz="2500">
                <a:solidFill>
                  <a:srgbClr val="819EC7"/>
                </a:solidFill>
              </a:rPr>
              <a:t>And The Real World With </a:t>
            </a:r>
            <a:r>
              <a:rPr b="1" lang="es" sz="2500">
                <a:solidFill>
                  <a:srgbClr val="819EC7"/>
                </a:solidFill>
              </a:rPr>
              <a:t>Zero Friction</a:t>
            </a:r>
            <a:endParaRPr b="1" sz="2500">
              <a:solidFill>
                <a:srgbClr val="819EC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Bridge Between The Art World And The Real World</a:t>
            </a:r>
            <a:endParaRPr sz="2500">
              <a:solidFill>
                <a:srgbClr val="819E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Bridge Between Brands Promoting With </a:t>
            </a:r>
            <a:r>
              <a:rPr b="1" lang="es" sz="2500">
                <a:solidFill>
                  <a:srgbClr val="819EC7"/>
                </a:solidFill>
              </a:rPr>
              <a:t>Nfts</a:t>
            </a:r>
            <a:r>
              <a:rPr lang="es" sz="2500">
                <a:solidFill>
                  <a:srgbClr val="819EC7"/>
                </a:solidFill>
              </a:rPr>
              <a:t> And The Real World</a:t>
            </a:r>
            <a:endParaRPr sz="2500">
              <a:solidFill>
                <a:srgbClr val="819EC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Metaverse</a:t>
            </a:r>
            <a:r>
              <a:rPr lang="es" sz="2500">
                <a:solidFill>
                  <a:srgbClr val="819EC7"/>
                </a:solidFill>
              </a:rPr>
              <a:t> And Real World</a:t>
            </a:r>
            <a:endParaRPr sz="2500">
              <a:solidFill>
                <a:srgbClr val="819E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b="1" lang="es" sz="2500">
                <a:solidFill>
                  <a:srgbClr val="819EC7"/>
                </a:solidFill>
              </a:rPr>
              <a:t>Web2 Web3 </a:t>
            </a:r>
            <a:r>
              <a:rPr lang="es" sz="2500">
                <a:solidFill>
                  <a:srgbClr val="819EC7"/>
                </a:solidFill>
              </a:rPr>
              <a:t>Bridge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825" y="2345974"/>
            <a:ext cx="1239750" cy="521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6336600" y="4427800"/>
            <a:ext cx="280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THANK YOU !</a:t>
            </a:r>
            <a:endParaRPr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963225" y="867100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THE BRIDGE THAT FILLS THE VOID WITH ZERO FRICTION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55775" y="2022075"/>
            <a:ext cx="10169400" cy="6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Father of a family 40 years married, 2 children and a granddaughter.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1985 Electronic Engineer UBA with two MBA 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1992 Head of Design at Siemens of the first ASIC developed in </a:t>
            </a:r>
            <a:endParaRPr sz="2500">
              <a:solidFill>
                <a:srgbClr val="819E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819EC7"/>
                </a:solidFill>
              </a:rPr>
              <a:t>      Argentina.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2001 I left 20 years of corporate life (Siemens, Telefónica, </a:t>
            </a:r>
            <a:endParaRPr sz="2500">
              <a:solidFill>
                <a:srgbClr val="819E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819EC7"/>
                </a:solidFill>
              </a:rPr>
              <a:t>      Movicom, Avaya).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2001 I founded my first Startup InnovAction Group (21 years </a:t>
            </a:r>
            <a:endParaRPr sz="25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819EC7"/>
                </a:solidFill>
              </a:rPr>
              <a:t>operational and counting).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2016 Created my second Startup Action Fintech (6 years and counting).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2021 With 62 years old I created my third Startup DApps Factory  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Record obtained: keeping an SME running in Argentina for more than 7 years (21 years and counting).</a:t>
            </a:r>
            <a:endParaRPr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2901" y="3110225"/>
            <a:ext cx="4182450" cy="55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27681" y="797385"/>
            <a:ext cx="14424900" cy="10260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27681" y="2064977"/>
            <a:ext cx="14424900" cy="6121500"/>
          </a:xfrm>
          <a:prstGeom prst="rect">
            <a:avLst/>
          </a:prstGeom>
        </p:spPr>
        <p:txBody>
          <a:bodyPr anchorCtr="0" anchor="t" bIns="123650" lIns="123650" spcFirstLastPara="1" rIns="123650" wrap="square" tIns="1236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237225" y="1156950"/>
            <a:ext cx="1159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I SAW A HUGE POTENTIAL FOR GROWTH DRIVEN BY: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237225" y="2506375"/>
            <a:ext cx="101694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Very low adoption (less than 6%)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High technological potential 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High FOMO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Growth of Crypto markets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Growth of NFTs</a:t>
            </a:r>
            <a:endParaRPr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977" y="2168150"/>
            <a:ext cx="7884250" cy="70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008625" y="1322325"/>
            <a:ext cx="563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GENESIS OF PIECE OF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CAKE WALLET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008625" y="6002975"/>
            <a:ext cx="65223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I hired 14 developers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I trained them with the best developers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Started Blockchain developments</a:t>
            </a:r>
            <a:endParaRPr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033425" y="5168700"/>
            <a:ext cx="493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1155CC"/>
                </a:solidFill>
              </a:rPr>
              <a:t>2021</a:t>
            </a:r>
            <a:r>
              <a:rPr b="1" lang="es" sz="2500">
                <a:solidFill>
                  <a:srgbClr val="819EC7"/>
                </a:solidFill>
              </a:rPr>
              <a:t> Create DApps Factory</a:t>
            </a:r>
            <a:endParaRPr b="1" sz="2500">
              <a:solidFill>
                <a:srgbClr val="819EC7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008625" y="3042925"/>
            <a:ext cx="762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1155CC"/>
                </a:solidFill>
              </a:rPr>
              <a:t>2020</a:t>
            </a:r>
            <a:r>
              <a:rPr lang="es" sz="2400">
                <a:solidFill>
                  <a:srgbClr val="1155CC"/>
                </a:solidFill>
              </a:rPr>
              <a:t> </a:t>
            </a:r>
            <a:r>
              <a:rPr lang="es" sz="2400">
                <a:solidFill>
                  <a:srgbClr val="819EC7"/>
                </a:solidFill>
              </a:rPr>
              <a:t>During the pandemic I got into the Blockchain ecosystem a lot. </a:t>
            </a:r>
            <a:endParaRPr sz="2400">
              <a:solidFill>
                <a:srgbClr val="819E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819EC7"/>
                </a:solidFill>
              </a:rPr>
              <a:t>I studied a lot of Blockchain, IDOs, ICOS, Prog. etc.</a:t>
            </a:r>
            <a:endParaRPr sz="2400">
              <a:solidFill>
                <a:srgbClr val="819EC7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2976" y="2121263"/>
            <a:ext cx="4182450" cy="55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144675" y="3278050"/>
            <a:ext cx="516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MY ILLUSION MADE ME WANT TO SHARE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WITH EVERYONE THE USE OF WEB3 TECHNOLOGY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960775" y="3187325"/>
            <a:ext cx="5167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MY FIRST MAJOR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FRUSTRATION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FRUSTRATION FOR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WEB3 SHARING, 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IT'S COMPLICATED ADOPTION FOR THE AVERAGE PERSON.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5025" y="3205438"/>
            <a:ext cx="3543300" cy="55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963225" y="867100"/>
            <a:ext cx="11594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6B1D5"/>
                </a:solidFill>
                <a:latin typeface="Oswald"/>
                <a:ea typeface="Oswald"/>
                <a:cs typeface="Oswald"/>
                <a:sym typeface="Oswald"/>
              </a:rPr>
              <a:t>HISTORY AND PAINS - THE GREAT FRUSTRATION OF NFTS MANAGEMENT</a:t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16B1D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055775" y="2631675"/>
            <a:ext cx="107139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Not being able to see </a:t>
            </a:r>
            <a:r>
              <a:rPr b="1" lang="es" sz="2500">
                <a:solidFill>
                  <a:srgbClr val="819EC7"/>
                </a:solidFill>
              </a:rPr>
              <a:t>my collection of NFTs</a:t>
            </a:r>
            <a:r>
              <a:rPr lang="es" sz="2500">
                <a:solidFill>
                  <a:srgbClr val="819EC7"/>
                </a:solidFill>
              </a:rPr>
              <a:t> in my Wallets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Not being able to share </a:t>
            </a:r>
            <a:r>
              <a:rPr b="1" lang="es" sz="2500">
                <a:solidFill>
                  <a:srgbClr val="819EC7"/>
                </a:solidFill>
              </a:rPr>
              <a:t>NFTS </a:t>
            </a:r>
            <a:r>
              <a:rPr lang="es" sz="2500">
                <a:solidFill>
                  <a:srgbClr val="819EC7"/>
                </a:solidFill>
              </a:rPr>
              <a:t>with people who don't have wallets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My wife and aunt do </a:t>
            </a:r>
            <a:r>
              <a:rPr b="1" lang="es" sz="2500">
                <a:solidFill>
                  <a:srgbClr val="819EC7"/>
                </a:solidFill>
              </a:rPr>
              <a:t>not </a:t>
            </a:r>
            <a:r>
              <a:rPr lang="es" sz="2500">
                <a:solidFill>
                  <a:srgbClr val="819EC7"/>
                </a:solidFill>
              </a:rPr>
              <a:t>understand and do </a:t>
            </a:r>
            <a:r>
              <a:rPr b="1" lang="es" sz="2500">
                <a:solidFill>
                  <a:srgbClr val="819EC7"/>
                </a:solidFill>
              </a:rPr>
              <a:t>not have wallets.</a:t>
            </a:r>
            <a:endParaRPr b="1"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Wallets tend to be</a:t>
            </a:r>
            <a:r>
              <a:rPr b="1" lang="es" sz="2500">
                <a:solidFill>
                  <a:srgbClr val="819EC7"/>
                </a:solidFill>
              </a:rPr>
              <a:t> complex</a:t>
            </a:r>
            <a:r>
              <a:rPr lang="es" sz="2500">
                <a:solidFill>
                  <a:srgbClr val="819EC7"/>
                </a:solidFill>
              </a:rPr>
              <a:t> and confusing (they are not friendly)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Lots of friction from web 2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I could not generate</a:t>
            </a:r>
            <a:r>
              <a:rPr b="1" lang="es" sz="2500">
                <a:solidFill>
                  <a:srgbClr val="819EC7"/>
                </a:solidFill>
              </a:rPr>
              <a:t> NFTS </a:t>
            </a:r>
            <a:r>
              <a:rPr lang="es" sz="2500">
                <a:solidFill>
                  <a:srgbClr val="819EC7"/>
                </a:solidFill>
              </a:rPr>
              <a:t>from my cell phone.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I could not share information massively through NFTS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I saw the limitation for common people to access the metaverse and </a:t>
            </a:r>
            <a:endParaRPr sz="2500">
              <a:solidFill>
                <a:srgbClr val="819EC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819EC7"/>
                </a:solidFill>
              </a:rPr>
              <a:t>wearables.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I could not register unique places and moments in the Blockchain.</a:t>
            </a:r>
            <a:endParaRPr sz="2500">
              <a:solidFill>
                <a:srgbClr val="819EC7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9EC7"/>
              </a:buClr>
              <a:buSzPts val="2500"/>
              <a:buChar char="➔"/>
            </a:pPr>
            <a:r>
              <a:rPr lang="es" sz="2500">
                <a:solidFill>
                  <a:srgbClr val="819EC7"/>
                </a:solidFill>
              </a:rPr>
              <a:t>Difficulty for Fiat on Ramp for</a:t>
            </a:r>
            <a:r>
              <a:rPr b="1" lang="es" sz="2500">
                <a:solidFill>
                  <a:srgbClr val="819EC7"/>
                </a:solidFill>
              </a:rPr>
              <a:t> NFTS</a:t>
            </a:r>
            <a:r>
              <a:rPr lang="es" sz="2500">
                <a:solidFill>
                  <a:srgbClr val="819EC7"/>
                </a:solidFill>
              </a:rPr>
              <a:t> purchase.</a:t>
            </a:r>
            <a:endParaRPr sz="2500">
              <a:solidFill>
                <a:srgbClr val="819EC7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19EC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79999" cy="9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