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1"/>
  </p:notesMasterIdLst>
  <p:sldIdLst>
    <p:sldId id="436" r:id="rId2"/>
    <p:sldId id="437" r:id="rId3"/>
    <p:sldId id="438" r:id="rId4"/>
    <p:sldId id="439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24" r:id="rId19"/>
    <p:sldId id="45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F9FAFF"/>
    <a:srgbClr val="00D000"/>
    <a:srgbClr val="00FA00"/>
    <a:srgbClr val="9EFF29"/>
    <a:srgbClr val="0000CC"/>
    <a:srgbClr val="C80064"/>
    <a:srgbClr val="003635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"/>
    <p:restoredTop sz="94660"/>
  </p:normalViewPr>
  <p:slideViewPr>
    <p:cSldViewPr snapToGrid="0">
      <p:cViewPr varScale="1">
        <p:scale>
          <a:sx n="145" d="100"/>
          <a:sy n="145" d="100"/>
        </p:scale>
        <p:origin x="4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7699" y="1727406"/>
            <a:ext cx="4545519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08317" y="3605645"/>
            <a:ext cx="4794901" cy="1080655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z="1800" b="1" dirty="0"/>
              <a:t>Tim Pengajaran </a:t>
            </a:r>
          </a:p>
          <a:p>
            <a:r>
              <a:rPr lang="id-ID" sz="1800" b="1" dirty="0"/>
              <a:t>Mata Kuliah </a:t>
            </a:r>
            <a:r>
              <a:rPr lang="id-ID" sz="1800" b="1" dirty="0">
                <a:solidFill>
                  <a:srgbClr val="FFFF00"/>
                </a:solidFill>
              </a:rPr>
              <a:t>Pembelajaran Mesin </a:t>
            </a:r>
          </a:p>
          <a:p>
            <a:r>
              <a:rPr lang="id-ID" sz="1800" b="1" dirty="0"/>
              <a:t>Jurusan Teknologi Informasi Tahun 2022</a:t>
            </a:r>
            <a:endParaRPr lang="en-US" sz="18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E6A7FC-F1CC-413D-9B04-EE5333A236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13CAFF-761D-484A-B842-2350F230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E68014C-62B9-114F-9D5B-0CA87E07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2A471C-42AC-7547-93A5-ACC42392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BF5A1F-D8D5-4E4F-9E19-2A0830A9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7D5F88-0F82-C749-8D2C-8014B7C7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6DD97C-BA88-0A44-8930-01559554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F4F42-8918-C341-B248-245A290C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6642A-E0C0-A243-B3CB-BBCD99F0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EAF9B-B8DB-9E48-86E9-A99C839F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DFBC81-EAA6-1048-A62C-A238CCA0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D1E145-4C3F-BD4B-A31B-0128E39B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1C8168-4D2E-144B-979E-E84C7D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5" y="102394"/>
            <a:ext cx="4782500" cy="108217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079E4-2A8B-DF47-B63F-A8D7C24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42B61-3AC4-7548-AC4C-1CC028F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2C797-9922-194E-AB3F-2FE2C3A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177" y="406537"/>
            <a:ext cx="6707711" cy="725349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882" y="1268361"/>
            <a:ext cx="6730291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AD92-1AC9-C045-A8BE-6D4ECFBD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98B14-79A2-2F4F-9492-070F46A9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78515-2E59-3643-AD2C-209466A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336EC-4995-ED4B-825B-8A3458DB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AD06A-AF17-BA44-8543-3F41873D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0AAF2-0376-2342-AF9C-B8B61C84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A81B84-5BA1-054F-8C35-81B6397B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0D05C5-F512-4548-A457-7CDF5AAE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2E026-1FAD-F848-91FF-9E7D9A09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74D1F3-2518-D149-864C-DD47C6DE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518" y="271648"/>
            <a:ext cx="468853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518" y="271648"/>
            <a:ext cx="468853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6E37B2-2FAF-3649-A55B-9837827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7AD1D07-8FB4-C04D-B62C-9D0324D7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8E70B8-493B-FD49-A27B-F2DC1297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C768A3-74B0-F249-B553-1DE9B685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071A11-F66D-D840-BDA9-24C1B551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2096AF-D2A6-2F4B-A027-C79CA2A9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4F6FDA-1478-F049-92BD-C642EA8A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518" y="271648"/>
            <a:ext cx="468853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C1D5-57D4-F74C-BA71-5F8E2B4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BBE6A-BA14-9D42-810E-22B1D24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8F77-129B-744F-958B-00C83395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6D4CA3-2244-7F47-8D0F-83BB4CBC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1863D6-DE89-F447-A40A-84BEACA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63F169-DFFF-DF40-8F39-E941906A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6982" y="205979"/>
            <a:ext cx="47798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ECE0D3B1-CBFF-4CD4-B167-25142B756B71}" type="datetime1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8164" y="4767263"/>
            <a:ext cx="15586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94402-E265-3841-955D-CD210506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32653" y="4767263"/>
            <a:ext cx="454711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683D2-BBBD-304A-BC64-897C545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BA73-8B61-164C-B319-CD9BDC72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7C9DC3-3259-CF47-8551-0720A84F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917" y="1776248"/>
            <a:ext cx="4561490" cy="1660635"/>
          </a:xfrm>
        </p:spPr>
        <p:txBody>
          <a:bodyPr>
            <a:normAutofit/>
          </a:bodyPr>
          <a:lstStyle/>
          <a:p>
            <a:pPr algn="ctr"/>
            <a:r>
              <a:rPr lang="id-ID" sz="4400" dirty="0" err="1"/>
              <a:t>Decision</a:t>
            </a:r>
            <a:r>
              <a:rPr lang="id-ID" sz="4400" dirty="0"/>
              <a:t> Tree</a:t>
            </a:r>
            <a:endParaRPr lang="en-US" sz="4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4A2482-6088-354A-8A8D-E6BD8736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751" y="3600699"/>
            <a:ext cx="4729656" cy="1102823"/>
          </a:xfrm>
        </p:spPr>
        <p:txBody>
          <a:bodyPr/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 err="1">
                <a:solidFill>
                  <a:srgbClr val="FFFF00"/>
                </a:solidFill>
              </a:rPr>
              <a:t>Machine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000" b="1" dirty="0"/>
              <a:t>Jurusan Teknologi Informasi Tahun 2022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412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4316" y="4764559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658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Membobotkan</a:t>
            </a:r>
            <a:r>
              <a:rPr lang="en-US" dirty="0"/>
              <a:t> “GI” </a:t>
            </a:r>
            <a:r>
              <a:rPr lang="en-US" dirty="0" err="1"/>
              <a:t>setiap</a:t>
            </a:r>
            <a:r>
              <a:rPr lang="en-US" dirty="0"/>
              <a:t> leaf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“GI”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Suka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Action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8163DE-6D50-FE4F-B87B-E8EA73057CBE}"/>
              </a:ext>
            </a:extLst>
          </p:cNvPr>
          <p:cNvGrpSpPr/>
          <p:nvPr/>
        </p:nvGrpSpPr>
        <p:grpSpPr>
          <a:xfrm>
            <a:off x="3822461" y="1318832"/>
            <a:ext cx="3644996" cy="1597063"/>
            <a:chOff x="4912935" y="1134166"/>
            <a:chExt cx="3644996" cy="15970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DEF460E-A81E-0449-AD56-F1629C42C8E1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4BBBF4D-6588-4F44-A92C-C93AA8E2D45C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Y:1 | T:3 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C8F61B3-5FD2-4345-8D8A-60483EE1F184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 | T: 1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949EE763-779D-2F43-A630-56B188F308D1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6373A1-0D5E-FC44-A8DB-78504F608696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B935CC3-A832-D546-8D89-783875977B7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8215AD-6BD3-2E48-8F7D-A00836974C02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/>
              <p:nvPr/>
            </p:nvSpPr>
            <p:spPr>
              <a:xfrm>
                <a:off x="2425531" y="3554503"/>
                <a:ext cx="7215426" cy="1080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0.444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𝑆𝑢𝑘𝑎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𝐴𝑐𝑡𝑖𝑜𝑛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”=0.405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31" y="3554503"/>
                <a:ext cx="7215426" cy="1080296"/>
              </a:xfrm>
              <a:prstGeom prst="rect">
                <a:avLst/>
              </a:prstGeom>
              <a:blipFill>
                <a:blip r:embed="rId2"/>
                <a:stretch>
                  <a:fillRect l="-1230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28CFE4A5-8B8C-B243-BF62-8CBC79F8223A}"/>
              </a:ext>
            </a:extLst>
          </p:cNvPr>
          <p:cNvSpPr/>
          <p:nvPr/>
        </p:nvSpPr>
        <p:spPr>
          <a:xfrm>
            <a:off x="5391043" y="3115152"/>
            <a:ext cx="441880" cy="3068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142D7-3038-5143-8AFA-1116E62D7828}"/>
              </a:ext>
            </a:extLst>
          </p:cNvPr>
          <p:cNvSpPr txBox="1"/>
          <p:nvPr/>
        </p:nvSpPr>
        <p:spPr>
          <a:xfrm>
            <a:off x="2536520" y="24239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0.375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60E6B-DC5A-344E-AF09-587790D76185}"/>
              </a:ext>
            </a:extLst>
          </p:cNvPr>
          <p:cNvSpPr txBox="1"/>
          <p:nvPr/>
        </p:nvSpPr>
        <p:spPr>
          <a:xfrm>
            <a:off x="7467457" y="241410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0.444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60DD5-046B-7F4E-BA82-7FD7724607FD}"/>
              </a:ext>
            </a:extLst>
          </p:cNvPr>
          <p:cNvSpPr txBox="1"/>
          <p:nvPr/>
        </p:nvSpPr>
        <p:spPr>
          <a:xfrm>
            <a:off x="2352531" y="1146264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“</a:t>
            </a:r>
            <a:r>
              <a:rPr lang="en-US" dirty="0" err="1"/>
              <a:t>Suka</a:t>
            </a:r>
            <a:r>
              <a:rPr lang="en-US" dirty="0"/>
              <a:t> Action” = 0.405</a:t>
            </a:r>
          </a:p>
        </p:txBody>
      </p:sp>
    </p:spTree>
    <p:extLst>
      <p:ext uri="{BB962C8B-B14F-4D97-AF65-F5344CB8AC3E}">
        <p14:creationId xmlns:p14="http://schemas.microsoft.com/office/powerpoint/2010/main" val="40413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449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Suka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Mobil</a:t>
            </a:r>
            <a:r>
              <a:rPr lang="en-US" dirty="0"/>
              <a:t>”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/>
              <p:nvPr/>
            </p:nvSpPr>
            <p:spPr>
              <a:xfrm>
                <a:off x="2425531" y="3554503"/>
                <a:ext cx="7215426" cy="1080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𝑀𝑜𝑏𝑖𝑙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𝑆𝑢𝑘𝑎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𝑀𝑜𝑏𝑖𝑙</m:t>
                      </m:r>
                      <m:r>
                        <a:rPr lang="en-US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31" y="3554503"/>
                <a:ext cx="7215426" cy="1080296"/>
              </a:xfrm>
              <a:prstGeom prst="rect">
                <a:avLst/>
              </a:prstGeom>
              <a:blipFill>
                <a:blip r:embed="rId2"/>
                <a:stretch>
                  <a:fillRect l="-1230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28CFE4A5-8B8C-B243-BF62-8CBC79F8223A}"/>
              </a:ext>
            </a:extLst>
          </p:cNvPr>
          <p:cNvSpPr/>
          <p:nvPr/>
        </p:nvSpPr>
        <p:spPr>
          <a:xfrm>
            <a:off x="5391043" y="3115152"/>
            <a:ext cx="441880" cy="3068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142D7-3038-5143-8AFA-1116E62D7828}"/>
              </a:ext>
            </a:extLst>
          </p:cNvPr>
          <p:cNvSpPr txBox="1"/>
          <p:nvPr/>
        </p:nvSpPr>
        <p:spPr>
          <a:xfrm>
            <a:off x="2536520" y="24239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0.375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60E6B-DC5A-344E-AF09-587790D76185}"/>
              </a:ext>
            </a:extLst>
          </p:cNvPr>
          <p:cNvSpPr txBox="1"/>
          <p:nvPr/>
        </p:nvSpPr>
        <p:spPr>
          <a:xfrm>
            <a:off x="7467457" y="24141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60DD5-046B-7F4E-BA82-7FD7724607FD}"/>
              </a:ext>
            </a:extLst>
          </p:cNvPr>
          <p:cNvSpPr txBox="1"/>
          <p:nvPr/>
        </p:nvSpPr>
        <p:spPr>
          <a:xfrm>
            <a:off x="2352531" y="1146264"/>
            <a:ext cx="241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“</a:t>
            </a:r>
            <a:r>
              <a:rPr lang="en-US" dirty="0" err="1"/>
              <a:t>Suka</a:t>
            </a:r>
            <a:r>
              <a:rPr lang="en-US" dirty="0"/>
              <a:t> Mobil” = 0.214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0FA6F9-BE9E-D843-877E-545898802D3B}"/>
              </a:ext>
            </a:extLst>
          </p:cNvPr>
          <p:cNvGrpSpPr/>
          <p:nvPr/>
        </p:nvGrpSpPr>
        <p:grpSpPr>
          <a:xfrm>
            <a:off x="3789485" y="1285450"/>
            <a:ext cx="3644996" cy="1597063"/>
            <a:chOff x="4912935" y="1134166"/>
            <a:chExt cx="3644996" cy="159706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02F041A-98F2-1745-8EAF-93974AF143D6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D4706CA-73F5-B74F-8417-37471F3E014C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Y:3 | T:1</a:t>
              </a:r>
              <a:r>
                <a:rPr lang="en-US" dirty="0"/>
                <a:t> 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4383AC7-99E8-0B4E-BBD9-6568E50CDFB4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0 | T: 3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5E087B3-CEF9-7D42-9BEB-36C0162528C9}"/>
                </a:ext>
              </a:extLst>
            </p:cNvPr>
            <p:cNvCxnSpPr>
              <a:stCxn id="22" idx="1"/>
              <a:endCxn id="23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17A13F-E11B-054D-B95A-706BF498B88B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06E6A277-ACBF-F143-AA4D-5D0F826993F2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21DAF9-BFD2-2741-82D3-B4AEB65D4285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4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28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Umur</a:t>
            </a:r>
            <a:r>
              <a:rPr lang="en-US" dirty="0"/>
              <a:t>”?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E48D8B0-387B-FB40-8007-61E4D6D1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8203"/>
              </p:ext>
            </p:extLst>
          </p:nvPr>
        </p:nvGraphicFramePr>
        <p:xfrm>
          <a:off x="126781" y="1273504"/>
          <a:ext cx="38041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95">
                  <a:extLst>
                    <a:ext uri="{9D8B030D-6E8A-4147-A177-3AD203B41FA5}">
                      <a16:colId xmlns:a16="http://schemas.microsoft.com/office/drawing/2014/main" val="1899005052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145064376"/>
                    </a:ext>
                  </a:extLst>
                </a:gridCol>
                <a:gridCol w="896968">
                  <a:extLst>
                    <a:ext uri="{9D8B030D-6E8A-4147-A177-3AD203B41FA5}">
                      <a16:colId xmlns:a16="http://schemas.microsoft.com/office/drawing/2014/main" val="1618527768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195992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FF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39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2D910B-21D7-B349-BF15-A75E0135010F}"/>
              </a:ext>
            </a:extLst>
          </p:cNvPr>
          <p:cNvSpPr txBox="1"/>
          <p:nvPr/>
        </p:nvSpPr>
        <p:spPr>
          <a:xfrm>
            <a:off x="2405270" y="20872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9.5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7D98E-48BD-314C-AE82-0B065BE64D51}"/>
              </a:ext>
            </a:extLst>
          </p:cNvPr>
          <p:cNvSpPr txBox="1"/>
          <p:nvPr/>
        </p:nvSpPr>
        <p:spPr>
          <a:xfrm>
            <a:off x="2420871" y="2480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13E7E-FFEA-1C48-BFC8-C0CE1CC462F6}"/>
              </a:ext>
            </a:extLst>
          </p:cNvPr>
          <p:cNvSpPr txBox="1"/>
          <p:nvPr/>
        </p:nvSpPr>
        <p:spPr>
          <a:xfrm>
            <a:off x="2333508" y="28289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26.5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A5A9F8-8D98-8A4E-8DD6-059528703603}"/>
              </a:ext>
            </a:extLst>
          </p:cNvPr>
          <p:cNvSpPr txBox="1"/>
          <p:nvPr/>
        </p:nvSpPr>
        <p:spPr>
          <a:xfrm>
            <a:off x="2333507" y="3222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36.5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0AD74-C273-3B46-A28D-615E37B6011C}"/>
              </a:ext>
            </a:extLst>
          </p:cNvPr>
          <p:cNvSpPr txBox="1"/>
          <p:nvPr/>
        </p:nvSpPr>
        <p:spPr>
          <a:xfrm>
            <a:off x="2420870" y="3570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44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052675-BC22-E242-AF95-5A0F5CA8DA3F}"/>
              </a:ext>
            </a:extLst>
          </p:cNvPr>
          <p:cNvSpPr txBox="1"/>
          <p:nvPr/>
        </p:nvSpPr>
        <p:spPr>
          <a:xfrm>
            <a:off x="2346760" y="39576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66.5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28E6AC-124C-7248-92CE-59521304216F}"/>
              </a:ext>
            </a:extLst>
          </p:cNvPr>
          <p:cNvSpPr/>
          <p:nvPr/>
        </p:nvSpPr>
        <p:spPr>
          <a:xfrm>
            <a:off x="2881682" y="2199861"/>
            <a:ext cx="1690318" cy="19424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36903-04F1-FB4C-A910-A2E00E35E7CE}"/>
              </a:ext>
            </a:extLst>
          </p:cNvPr>
          <p:cNvSpPr txBox="1"/>
          <p:nvPr/>
        </p:nvSpPr>
        <p:spPr>
          <a:xfrm>
            <a:off x="3900135" y="2828947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Adjacent</a:t>
            </a:r>
          </a:p>
          <a:p>
            <a:r>
              <a:rPr lang="en-US" dirty="0"/>
              <a:t>Average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DAB375-182B-CF4D-B181-F5DBEFD6785D}"/>
              </a:ext>
            </a:extLst>
          </p:cNvPr>
          <p:cNvGrpSpPr/>
          <p:nvPr/>
        </p:nvGrpSpPr>
        <p:grpSpPr>
          <a:xfrm>
            <a:off x="5143729" y="1064528"/>
            <a:ext cx="3644996" cy="1597063"/>
            <a:chOff x="4912935" y="1134166"/>
            <a:chExt cx="3644996" cy="1597063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2615D9-B99A-F847-BF4C-EAE25254A42A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Umur</a:t>
              </a:r>
              <a:r>
                <a:rPr lang="en-US" dirty="0"/>
                <a:t> &lt; 9.5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C85CC92-431F-A04F-89C6-83C199A36DA6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Y:0 | T:1</a:t>
              </a:r>
              <a:r>
                <a:rPr lang="en-US" dirty="0"/>
                <a:t> 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C96128-85A2-7741-B8A7-CA2FD592FBD2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Y:3 | T: 3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3DFEEFE-75D5-C14E-A02B-C8151C35BC6C}"/>
                </a:ext>
              </a:extLst>
            </p:cNvPr>
            <p:cNvCxnSpPr>
              <a:stCxn id="36" idx="1"/>
              <a:endCxn id="37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616F3F-DBC4-0543-B5D5-91C9F7311670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7A57821-E228-9046-85E9-2785692669D5}"/>
                </a:ext>
              </a:extLst>
            </p:cNvPr>
            <p:cNvCxnSpPr>
              <a:stCxn id="36" idx="3"/>
              <a:endCxn id="38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615316-C155-AB49-9C43-0F3A6C403A78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DFDA45-C436-2E4B-8A44-FC9F948BD5C0}"/>
              </a:ext>
            </a:extLst>
          </p:cNvPr>
          <p:cNvSpPr txBox="1"/>
          <p:nvPr/>
        </p:nvSpPr>
        <p:spPr>
          <a:xfrm>
            <a:off x="4405631" y="21944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DE1F7-5124-5746-8CB1-57619748B3CA}"/>
              </a:ext>
            </a:extLst>
          </p:cNvPr>
          <p:cNvSpPr txBox="1"/>
          <p:nvPr/>
        </p:nvSpPr>
        <p:spPr>
          <a:xfrm>
            <a:off x="6607539" y="217723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4FA33-D714-9B4E-82BB-E03960ABCE48}"/>
              </a:ext>
            </a:extLst>
          </p:cNvPr>
          <p:cNvSpPr txBox="1"/>
          <p:nvPr/>
        </p:nvSpPr>
        <p:spPr>
          <a:xfrm>
            <a:off x="4572000" y="98278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&lt; 9.5 = 0.429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FA36F-9AEA-6A42-A97F-8E72A21F64F6}"/>
              </a:ext>
            </a:extLst>
          </p:cNvPr>
          <p:cNvSpPr txBox="1"/>
          <p:nvPr/>
        </p:nvSpPr>
        <p:spPr>
          <a:xfrm>
            <a:off x="5268457" y="3436229"/>
            <a:ext cx="322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GI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Adjacent Average</a:t>
            </a:r>
          </a:p>
        </p:txBody>
      </p:sp>
    </p:spTree>
    <p:extLst>
      <p:ext uri="{BB962C8B-B14F-4D97-AF65-F5344CB8AC3E}">
        <p14:creationId xmlns:p14="http://schemas.microsoft.com/office/powerpoint/2010/main" val="18250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  <p:bldP spid="31" grpId="0"/>
      <p:bldP spid="33" grpId="0"/>
      <p:bldP spid="34" grpId="0"/>
      <p:bldP spid="14" grpId="0" animBg="1"/>
      <p:bldP spid="15" grpId="0"/>
      <p:bldP spid="16" grpId="0"/>
      <p:bldP spid="43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28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</a:t>
            </a:r>
            <a:r>
              <a:rPr lang="en-US" dirty="0" err="1"/>
              <a:t>Setiap</a:t>
            </a:r>
            <a:r>
              <a:rPr lang="en-US" dirty="0"/>
              <a:t> Adjacent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Umur</a:t>
            </a:r>
            <a:r>
              <a:rPr lang="en-US" dirty="0"/>
              <a:t>”?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5ED085A0-28EF-B645-A2EE-710862D2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70311"/>
              </p:ext>
            </p:extLst>
          </p:nvPr>
        </p:nvGraphicFramePr>
        <p:xfrm>
          <a:off x="126781" y="1273504"/>
          <a:ext cx="38041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95">
                  <a:extLst>
                    <a:ext uri="{9D8B030D-6E8A-4147-A177-3AD203B41FA5}">
                      <a16:colId xmlns:a16="http://schemas.microsoft.com/office/drawing/2014/main" val="1899005052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145064376"/>
                    </a:ext>
                  </a:extLst>
                </a:gridCol>
                <a:gridCol w="896968">
                  <a:extLst>
                    <a:ext uri="{9D8B030D-6E8A-4147-A177-3AD203B41FA5}">
                      <a16:colId xmlns:a16="http://schemas.microsoft.com/office/drawing/2014/main" val="1618527768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195992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FF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392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757BBC6-2039-9D4F-A7D0-1C157A18471D}"/>
              </a:ext>
            </a:extLst>
          </p:cNvPr>
          <p:cNvSpPr txBox="1"/>
          <p:nvPr/>
        </p:nvSpPr>
        <p:spPr>
          <a:xfrm>
            <a:off x="2405270" y="20872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9.5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C6A254-D93B-C445-BDA1-65FD59B08026}"/>
              </a:ext>
            </a:extLst>
          </p:cNvPr>
          <p:cNvSpPr txBox="1"/>
          <p:nvPr/>
        </p:nvSpPr>
        <p:spPr>
          <a:xfrm>
            <a:off x="2420871" y="2480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B8A6BB-E984-4E44-BB21-8A0DE68A92AA}"/>
              </a:ext>
            </a:extLst>
          </p:cNvPr>
          <p:cNvSpPr txBox="1"/>
          <p:nvPr/>
        </p:nvSpPr>
        <p:spPr>
          <a:xfrm>
            <a:off x="2333508" y="28289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26.5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C02736-8051-FE43-BD40-62FD03708EF6}"/>
              </a:ext>
            </a:extLst>
          </p:cNvPr>
          <p:cNvSpPr txBox="1"/>
          <p:nvPr/>
        </p:nvSpPr>
        <p:spPr>
          <a:xfrm>
            <a:off x="2333507" y="3222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36.5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3FAAA-29E4-5449-8DA4-644EC4AAB3DF}"/>
              </a:ext>
            </a:extLst>
          </p:cNvPr>
          <p:cNvSpPr txBox="1"/>
          <p:nvPr/>
        </p:nvSpPr>
        <p:spPr>
          <a:xfrm>
            <a:off x="2420870" y="3570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44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30B986-B322-234F-919B-B978C85A7087}"/>
              </a:ext>
            </a:extLst>
          </p:cNvPr>
          <p:cNvSpPr txBox="1"/>
          <p:nvPr/>
        </p:nvSpPr>
        <p:spPr>
          <a:xfrm>
            <a:off x="2346760" y="39576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9FAFF"/>
                </a:highlight>
              </a:rPr>
              <a:t>66.5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816-D0F0-264A-98C1-761269BAF2CC}"/>
              </a:ext>
            </a:extLst>
          </p:cNvPr>
          <p:cNvSpPr txBox="1"/>
          <p:nvPr/>
        </p:nvSpPr>
        <p:spPr>
          <a:xfrm>
            <a:off x="4100399" y="20872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E3585A-F604-A847-9FAB-F06D130696E5}"/>
              </a:ext>
            </a:extLst>
          </p:cNvPr>
          <p:cNvSpPr txBox="1"/>
          <p:nvPr/>
        </p:nvSpPr>
        <p:spPr>
          <a:xfrm>
            <a:off x="4100399" y="24596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61DBDF-AE1B-CE46-8E7D-5693F7F1EA1E}"/>
              </a:ext>
            </a:extLst>
          </p:cNvPr>
          <p:cNvSpPr txBox="1"/>
          <p:nvPr/>
        </p:nvSpPr>
        <p:spPr>
          <a:xfrm>
            <a:off x="4100399" y="28181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4D3CA5-A782-8244-8C7E-49A4D1CBF883}"/>
              </a:ext>
            </a:extLst>
          </p:cNvPr>
          <p:cNvSpPr txBox="1"/>
          <p:nvPr/>
        </p:nvSpPr>
        <p:spPr>
          <a:xfrm>
            <a:off x="4100397" y="32147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D6734-2B39-2A41-A3C5-C75EBE0F3796}"/>
              </a:ext>
            </a:extLst>
          </p:cNvPr>
          <p:cNvSpPr txBox="1"/>
          <p:nvPr/>
        </p:nvSpPr>
        <p:spPr>
          <a:xfrm>
            <a:off x="4100397" y="35627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B80249-A500-9A4B-BD31-A929D13B77DD}"/>
              </a:ext>
            </a:extLst>
          </p:cNvPr>
          <p:cNvSpPr txBox="1"/>
          <p:nvPr/>
        </p:nvSpPr>
        <p:spPr>
          <a:xfrm>
            <a:off x="4100396" y="39557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0.429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6AEAB-D73E-0444-B0E2-B6C0801DEBD1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2881682" y="2271883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3BB9C7-CF10-974A-9DE5-16509491CDE9}"/>
              </a:ext>
            </a:extLst>
          </p:cNvPr>
          <p:cNvCxnSpPr/>
          <p:nvPr/>
        </p:nvCxnSpPr>
        <p:spPr>
          <a:xfrm>
            <a:off x="2881680" y="2665525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CE9FB7-C2EC-A24D-BF89-CF1267642990}"/>
              </a:ext>
            </a:extLst>
          </p:cNvPr>
          <p:cNvCxnSpPr/>
          <p:nvPr/>
        </p:nvCxnSpPr>
        <p:spPr>
          <a:xfrm>
            <a:off x="2881680" y="3013613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20B4F5-B424-A84C-A5D0-7730B5F4A3A6}"/>
              </a:ext>
            </a:extLst>
          </p:cNvPr>
          <p:cNvCxnSpPr/>
          <p:nvPr/>
        </p:nvCxnSpPr>
        <p:spPr>
          <a:xfrm>
            <a:off x="2881680" y="3399372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D0449-E7D0-6249-A640-8555B96A97FF}"/>
              </a:ext>
            </a:extLst>
          </p:cNvPr>
          <p:cNvCxnSpPr/>
          <p:nvPr/>
        </p:nvCxnSpPr>
        <p:spPr>
          <a:xfrm>
            <a:off x="2881679" y="3755343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25F1F4-22A4-CA4C-ADB2-3EB72CAE39A6}"/>
              </a:ext>
            </a:extLst>
          </p:cNvPr>
          <p:cNvCxnSpPr/>
          <p:nvPr/>
        </p:nvCxnSpPr>
        <p:spPr>
          <a:xfrm>
            <a:off x="2881679" y="4140708"/>
            <a:ext cx="12187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81E017-0097-D841-939C-A21A9077CF9A}"/>
              </a:ext>
            </a:extLst>
          </p:cNvPr>
          <p:cNvSpPr txBox="1"/>
          <p:nvPr/>
        </p:nvSpPr>
        <p:spPr>
          <a:xfrm>
            <a:off x="4040912" y="179504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 Adj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6340DE-3668-034E-80E5-339C623B9169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810850" y="2644281"/>
            <a:ext cx="433323" cy="194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69DD9-E6DF-B849-B459-2093E76D2101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810848" y="3336780"/>
            <a:ext cx="404478" cy="410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DE73F7-C2B3-FA4E-A3FC-637B5719BFB7}"/>
              </a:ext>
            </a:extLst>
          </p:cNvPr>
          <p:cNvSpPr txBox="1"/>
          <p:nvPr/>
        </p:nvSpPr>
        <p:spPr>
          <a:xfrm>
            <a:off x="4974465" y="2846257"/>
            <a:ext cx="129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 </a:t>
            </a:r>
            <a:r>
              <a:rPr lang="en-US" sz="1400" dirty="0" err="1"/>
              <a:t>Terendah</a:t>
            </a:r>
            <a:endParaRPr lang="en-US" sz="1400" dirty="0"/>
          </a:p>
          <a:p>
            <a:r>
              <a:rPr lang="en-US" sz="1400" dirty="0" err="1"/>
              <a:t>Pilih</a:t>
            </a:r>
            <a:r>
              <a:rPr lang="en-US" sz="1400" dirty="0"/>
              <a:t> Salah Satu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76E86B-5812-C643-954E-5698C6511E17}"/>
              </a:ext>
            </a:extLst>
          </p:cNvPr>
          <p:cNvGrpSpPr/>
          <p:nvPr/>
        </p:nvGrpSpPr>
        <p:grpSpPr>
          <a:xfrm>
            <a:off x="5325189" y="1028115"/>
            <a:ext cx="3644996" cy="1597063"/>
            <a:chOff x="4912935" y="1134166"/>
            <a:chExt cx="3644996" cy="159706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D8C4625-042B-2E41-9FF5-8DC0072C6527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Umur</a:t>
              </a:r>
              <a:r>
                <a:rPr lang="en-US" dirty="0"/>
                <a:t> &lt; 15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AF4E912-0C37-154A-B875-6AE867D928D4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Y:0 | T:2</a:t>
              </a:r>
              <a:r>
                <a:rPr lang="en-US" dirty="0"/>
                <a:t> 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70642BA-C63F-0A48-AC03-4BFDC1D6C051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Y:3 | T:2</a:t>
              </a:r>
            </a:p>
          </p:txBody>
        </p: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10E80625-7CE7-BA47-ACD7-A6A396C4E1DA}"/>
                </a:ext>
              </a:extLst>
            </p:cNvPr>
            <p:cNvCxnSpPr>
              <a:stCxn id="59" idx="1"/>
              <a:endCxn id="6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52435-BBD0-8945-8A80-61F82929D927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2DF9775F-90C8-1945-B5A7-9331A56C8899}"/>
                </a:ext>
              </a:extLst>
            </p:cNvPr>
            <p:cNvCxnSpPr>
              <a:stCxn id="59" idx="3"/>
              <a:endCxn id="6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178C40-3A7D-7446-B860-B423C521D1A6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8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  <p:bldP spid="50" grpId="0"/>
      <p:bldP spid="51" grpId="0"/>
      <p:bldP spid="52" grpId="0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534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Bandingkan</a:t>
            </a:r>
            <a:r>
              <a:rPr lang="en-US" dirty="0"/>
              <a:t> GI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root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8B92A-6217-3843-940C-EC05BE75334B}"/>
              </a:ext>
            </a:extLst>
          </p:cNvPr>
          <p:cNvSpPr txBox="1"/>
          <p:nvPr/>
        </p:nvSpPr>
        <p:spPr>
          <a:xfrm>
            <a:off x="2050506" y="2223794"/>
            <a:ext cx="2730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 ”</a:t>
            </a:r>
            <a:r>
              <a:rPr lang="en-US" sz="2000" dirty="0" err="1"/>
              <a:t>Suka</a:t>
            </a:r>
            <a:r>
              <a:rPr lang="en-US" sz="2000" dirty="0"/>
              <a:t> Action” = 0.405</a:t>
            </a:r>
          </a:p>
          <a:p>
            <a:r>
              <a:rPr lang="en-US" sz="2000" dirty="0"/>
              <a:t>GI “</a:t>
            </a:r>
            <a:r>
              <a:rPr lang="en-US" sz="2000" dirty="0" err="1"/>
              <a:t>Suka</a:t>
            </a:r>
            <a:r>
              <a:rPr lang="en-US" sz="2000" dirty="0"/>
              <a:t> Mobil” = 0.214</a:t>
            </a:r>
          </a:p>
          <a:p>
            <a:r>
              <a:rPr lang="en-US" sz="2000" dirty="0"/>
              <a:t>GI “</a:t>
            </a:r>
            <a:r>
              <a:rPr lang="en-US" sz="2000" dirty="0" err="1"/>
              <a:t>Umur</a:t>
            </a:r>
            <a:r>
              <a:rPr lang="en-US" sz="2000" dirty="0"/>
              <a:t>” =  0.343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16ABBF-4365-F44D-B94D-2A5315652AF3}"/>
              </a:ext>
            </a:extLst>
          </p:cNvPr>
          <p:cNvGrpSpPr/>
          <p:nvPr/>
        </p:nvGrpSpPr>
        <p:grpSpPr>
          <a:xfrm>
            <a:off x="5057272" y="1748032"/>
            <a:ext cx="3644996" cy="1597063"/>
            <a:chOff x="4912935" y="1134166"/>
            <a:chExt cx="3644996" cy="1597063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98F24F6-5C52-5341-9B6E-5A147404E174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A6C58BF-B257-164E-9924-B90FDEA7B470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Y:3 | T:1</a:t>
              </a:r>
              <a:r>
                <a:rPr lang="en-US" dirty="0"/>
                <a:t> 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6F60CE9-5609-1242-94D7-71AF1B183596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0 | T: 3</a:t>
              </a:r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554D63A4-7284-F64C-93A0-E9932CAFE12D}"/>
                </a:ext>
              </a:extLst>
            </p:cNvPr>
            <p:cNvCxnSpPr>
              <a:stCxn id="69" idx="1"/>
              <a:endCxn id="7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768FCC-FA2F-D24E-8C7F-31FC55231AAD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4252E02-C50D-3045-B627-FEDA63602FFF}"/>
                </a:ext>
              </a:extLst>
            </p:cNvPr>
            <p:cNvCxnSpPr>
              <a:stCxn id="69" idx="3"/>
              <a:endCxn id="7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B896F9-26B2-574F-B488-B2A7CDAE656B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5CBC15-0BD9-5A43-98D6-D33CA77AD672}"/>
              </a:ext>
            </a:extLst>
          </p:cNvPr>
          <p:cNvSpPr txBox="1"/>
          <p:nvPr/>
        </p:nvSpPr>
        <p:spPr>
          <a:xfrm>
            <a:off x="6520761" y="1375260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FAE5B-7F2A-644C-84E7-107E66605262}"/>
              </a:ext>
            </a:extLst>
          </p:cNvPr>
          <p:cNvSpPr txBox="1"/>
          <p:nvPr/>
        </p:nvSpPr>
        <p:spPr>
          <a:xfrm>
            <a:off x="5162779" y="2485616"/>
            <a:ext cx="1195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Masih impure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7FD29D5-D7B4-EE47-9A59-8F4DA70DE042}"/>
              </a:ext>
            </a:extLst>
          </p:cNvPr>
          <p:cNvSpPr/>
          <p:nvPr/>
        </p:nvSpPr>
        <p:spPr>
          <a:xfrm>
            <a:off x="3955761" y="3748887"/>
            <a:ext cx="1300899" cy="614583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Suka</a:t>
            </a:r>
            <a:r>
              <a:rPr lang="en-US" dirty="0"/>
              <a:t> Action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75231FB-5CB0-BB4A-B84A-F0EAB2DDBD81}"/>
              </a:ext>
            </a:extLst>
          </p:cNvPr>
          <p:cNvSpPr/>
          <p:nvPr/>
        </p:nvSpPr>
        <p:spPr>
          <a:xfrm>
            <a:off x="6281517" y="3748887"/>
            <a:ext cx="1300899" cy="614583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Umur</a:t>
            </a:r>
            <a:r>
              <a:rPr lang="en-US" dirty="0"/>
              <a:t> &lt; ?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F21B44-1C89-BB4B-99F2-FC507DB60317}"/>
              </a:ext>
            </a:extLst>
          </p:cNvPr>
          <p:cNvCxnSpPr>
            <a:stCxn id="70" idx="1"/>
            <a:endCxn id="76" idx="0"/>
          </p:cNvCxnSpPr>
          <p:nvPr/>
        </p:nvCxnSpPr>
        <p:spPr>
          <a:xfrm rot="10800000" flipV="1">
            <a:off x="4606212" y="3037803"/>
            <a:ext cx="451061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8B85B5F-2BDC-034D-B705-0D8AD24A497A}"/>
              </a:ext>
            </a:extLst>
          </p:cNvPr>
          <p:cNvCxnSpPr>
            <a:stCxn id="70" idx="3"/>
            <a:endCxn id="77" idx="0"/>
          </p:cNvCxnSpPr>
          <p:nvPr/>
        </p:nvCxnSpPr>
        <p:spPr>
          <a:xfrm>
            <a:off x="6358171" y="3037804"/>
            <a:ext cx="573796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FE0A1A-6158-1846-9A93-6435A0C7E223}"/>
              </a:ext>
            </a:extLst>
          </p:cNvPr>
          <p:cNvSpPr txBox="1"/>
          <p:nvPr/>
        </p:nvSpPr>
        <p:spPr>
          <a:xfrm>
            <a:off x="4622192" y="339334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38B476-4A86-3942-B628-C82A6180D7E2}"/>
              </a:ext>
            </a:extLst>
          </p:cNvPr>
          <p:cNvSpPr txBox="1"/>
          <p:nvPr/>
        </p:nvSpPr>
        <p:spPr>
          <a:xfrm>
            <a:off x="6429960" y="34322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CD727-784C-1C47-87DB-D5197C060A07}"/>
              </a:ext>
            </a:extLst>
          </p:cNvPr>
          <p:cNvSpPr txBox="1"/>
          <p:nvPr/>
        </p:nvSpPr>
        <p:spPr>
          <a:xfrm>
            <a:off x="5542360" y="3863123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47C5-285D-7C46-B634-626204CF14EC}"/>
              </a:ext>
            </a:extLst>
          </p:cNvPr>
          <p:cNvSpPr txBox="1"/>
          <p:nvPr/>
        </p:nvSpPr>
        <p:spPr>
          <a:xfrm>
            <a:off x="2467586" y="4448304"/>
            <a:ext cx="631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Ulangi</a:t>
            </a:r>
            <a:r>
              <a:rPr lang="en-US" sz="1200" dirty="0"/>
              <a:t> proses </a:t>
            </a:r>
            <a:r>
              <a:rPr lang="en-US" sz="1200" dirty="0" err="1"/>
              <a:t>pengecekan</a:t>
            </a:r>
            <a:r>
              <a:rPr lang="en-US" sz="1200" dirty="0"/>
              <a:t> GI </a:t>
            </a:r>
            <a:r>
              <a:rPr lang="en-US" sz="1200" dirty="0" err="1"/>
              <a:t>untuk</a:t>
            </a:r>
            <a:r>
              <a:rPr lang="en-US" sz="1200" dirty="0"/>
              <a:t> “</a:t>
            </a:r>
            <a:r>
              <a:rPr lang="en-US" sz="1200" dirty="0" err="1"/>
              <a:t>Suka</a:t>
            </a:r>
            <a:r>
              <a:rPr lang="en-US" sz="1200" dirty="0"/>
              <a:t> Action” dan “</a:t>
            </a:r>
            <a:r>
              <a:rPr lang="en-US" sz="1200" dirty="0" err="1"/>
              <a:t>Umur</a:t>
            </a:r>
            <a:r>
              <a:rPr lang="en-US" sz="1200" dirty="0"/>
              <a:t>”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konteks</a:t>
            </a:r>
            <a:r>
              <a:rPr lang="en-US" sz="1200" dirty="0"/>
              <a:t> </a:t>
            </a:r>
            <a:r>
              <a:rPr lang="en-US" sz="1200" dirty="0" err="1"/>
              <a:t>suka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59320-F7A7-9247-9068-6AC53C7E75A7}"/>
              </a:ext>
            </a:extLst>
          </p:cNvPr>
          <p:cNvSpPr txBox="1"/>
          <p:nvPr/>
        </p:nvSpPr>
        <p:spPr>
          <a:xfrm>
            <a:off x="2937534" y="387332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0.25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9AFD59-D94D-9248-A38C-AB5E0A81069C}"/>
              </a:ext>
            </a:extLst>
          </p:cNvPr>
          <p:cNvSpPr txBox="1"/>
          <p:nvPr/>
        </p:nvSpPr>
        <p:spPr>
          <a:xfrm>
            <a:off x="7542704" y="38939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</a:t>
            </a:r>
          </a:p>
        </p:txBody>
      </p:sp>
    </p:spTree>
    <p:extLst>
      <p:ext uri="{BB962C8B-B14F-4D97-AF65-F5344CB8AC3E}">
        <p14:creationId xmlns:p14="http://schemas.microsoft.com/office/powerpoint/2010/main" val="37158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6" grpId="0" animBg="1"/>
      <p:bldP spid="77" grpId="0" animBg="1"/>
      <p:bldP spid="17" grpId="0"/>
      <p:bldP spid="78" grpId="0"/>
      <p:bldP spid="18" grpId="0"/>
      <p:bldP spid="19" grpId="0"/>
      <p:bldP spid="22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487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“</a:t>
            </a:r>
            <a:r>
              <a:rPr lang="en-US" dirty="0" err="1"/>
              <a:t>Umur</a:t>
            </a:r>
            <a:r>
              <a:rPr lang="en-US" dirty="0"/>
              <a:t>”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“</a:t>
            </a:r>
            <a:r>
              <a:rPr lang="en-US" dirty="0" err="1"/>
              <a:t>Suka</a:t>
            </a:r>
            <a:r>
              <a:rPr lang="en-US" dirty="0"/>
              <a:t> Action”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16ABBF-4365-F44D-B94D-2A5315652AF3}"/>
              </a:ext>
            </a:extLst>
          </p:cNvPr>
          <p:cNvGrpSpPr/>
          <p:nvPr/>
        </p:nvGrpSpPr>
        <p:grpSpPr>
          <a:xfrm>
            <a:off x="4249221" y="1414771"/>
            <a:ext cx="3644996" cy="1597063"/>
            <a:chOff x="4912935" y="1134166"/>
            <a:chExt cx="3644996" cy="1597063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98F24F6-5C52-5341-9B6E-5A147404E174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A6C58BF-B257-164E-9924-B90FDEA7B470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F9FAFF"/>
                  </a:solidFill>
                </a:rPr>
                <a:t>Umur</a:t>
              </a:r>
              <a:r>
                <a:rPr lang="en-US" sz="1600" dirty="0">
                  <a:solidFill>
                    <a:srgbClr val="F9FAFF"/>
                  </a:solidFill>
                </a:rPr>
                <a:t> &lt; 12.5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6F60CE9-5609-1242-94D7-71AF1B183596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0 | T: 3</a:t>
              </a:r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554D63A4-7284-F64C-93A0-E9932CAFE12D}"/>
                </a:ext>
              </a:extLst>
            </p:cNvPr>
            <p:cNvCxnSpPr>
              <a:stCxn id="69" idx="1"/>
              <a:endCxn id="7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768FCC-FA2F-D24E-8C7F-31FC55231AAD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4252E02-C50D-3045-B627-FEDA63602FFF}"/>
                </a:ext>
              </a:extLst>
            </p:cNvPr>
            <p:cNvCxnSpPr>
              <a:stCxn id="69" idx="3"/>
              <a:endCxn id="7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B896F9-26B2-574F-B488-B2A7CDAE656B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F21B44-1C89-BB4B-99F2-FC507DB60317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3798161" y="2704542"/>
            <a:ext cx="451061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8B85B5F-2BDC-034D-B705-0D8AD24A497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550120" y="2704543"/>
            <a:ext cx="573796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9447C5-285D-7C46-B634-626204CF14EC}"/>
              </a:ext>
            </a:extLst>
          </p:cNvPr>
          <p:cNvSpPr txBox="1"/>
          <p:nvPr/>
        </p:nvSpPr>
        <p:spPr>
          <a:xfrm>
            <a:off x="3531963" y="4334875"/>
            <a:ext cx="3710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”impurity”,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di split </a:t>
            </a:r>
            <a:r>
              <a:rPr lang="en-US" sz="1200" dirty="0" err="1"/>
              <a:t>lagi</a:t>
            </a:r>
            <a:endParaRPr lang="en-US" sz="12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DFAFAF4-7181-EB4F-82BE-A2FC75046D18}"/>
              </a:ext>
            </a:extLst>
          </p:cNvPr>
          <p:cNvSpPr/>
          <p:nvPr/>
        </p:nvSpPr>
        <p:spPr>
          <a:xfrm>
            <a:off x="3158855" y="3415626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Y:0 | T:1</a:t>
            </a:r>
            <a:r>
              <a:rPr lang="en-US" dirty="0"/>
              <a:t>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EB8043-F075-2846-88AF-E891D943FAA8}"/>
              </a:ext>
            </a:extLst>
          </p:cNvPr>
          <p:cNvSpPr/>
          <p:nvPr/>
        </p:nvSpPr>
        <p:spPr>
          <a:xfrm>
            <a:off x="5473466" y="3420861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Y:3 | T:0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2DB8F-36A9-C942-B0B0-09028D11E53F}"/>
              </a:ext>
            </a:extLst>
          </p:cNvPr>
          <p:cNvSpPr txBox="1"/>
          <p:nvPr/>
        </p:nvSpPr>
        <p:spPr>
          <a:xfrm>
            <a:off x="3533562" y="2797983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4CC85-2A05-8649-9A9E-F3EDBCDF62BB}"/>
              </a:ext>
            </a:extLst>
          </p:cNvPr>
          <p:cNvSpPr txBox="1"/>
          <p:nvPr/>
        </p:nvSpPr>
        <p:spPr>
          <a:xfrm>
            <a:off x="6015414" y="28622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223AC-D136-C54C-92A4-F98D9220F526}"/>
              </a:ext>
            </a:extLst>
          </p:cNvPr>
          <p:cNvSpPr txBox="1"/>
          <p:nvPr/>
        </p:nvSpPr>
        <p:spPr>
          <a:xfrm>
            <a:off x="2488241" y="3308776"/>
            <a:ext cx="82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827D9-E39C-4E4C-9EE3-EDBA7CDE1D36}"/>
              </a:ext>
            </a:extLst>
          </p:cNvPr>
          <p:cNvSpPr txBox="1"/>
          <p:nvPr/>
        </p:nvSpPr>
        <p:spPr>
          <a:xfrm>
            <a:off x="7840893" y="2308300"/>
            <a:ext cx="82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C5F2-00F8-D945-80D6-0A936B7058B1}"/>
              </a:ext>
            </a:extLst>
          </p:cNvPr>
          <p:cNvSpPr txBox="1"/>
          <p:nvPr/>
        </p:nvSpPr>
        <p:spPr>
          <a:xfrm>
            <a:off x="6771473" y="3503110"/>
            <a:ext cx="8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Suka</a:t>
            </a:r>
            <a:r>
              <a:rPr lang="en-US" dirty="0"/>
              <a:t> FF</a:t>
            </a:r>
          </a:p>
        </p:txBody>
      </p:sp>
    </p:spTree>
    <p:extLst>
      <p:ext uri="{BB962C8B-B14F-4D97-AF65-F5344CB8AC3E}">
        <p14:creationId xmlns:p14="http://schemas.microsoft.com/office/powerpoint/2010/main" val="16215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3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308324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696581" y="698324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Kesimpulan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16ABBF-4365-F44D-B94D-2A5315652AF3}"/>
              </a:ext>
            </a:extLst>
          </p:cNvPr>
          <p:cNvGrpSpPr/>
          <p:nvPr/>
        </p:nvGrpSpPr>
        <p:grpSpPr>
          <a:xfrm>
            <a:off x="4249221" y="1414771"/>
            <a:ext cx="3644996" cy="1597063"/>
            <a:chOff x="4912935" y="1134166"/>
            <a:chExt cx="3644996" cy="1597063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98F24F6-5C52-5341-9B6E-5A147404E174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A6C58BF-B257-164E-9924-B90FDEA7B470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F9FAFF"/>
                  </a:solidFill>
                </a:rPr>
                <a:t>Umur</a:t>
              </a:r>
              <a:r>
                <a:rPr lang="en-US" sz="1600" dirty="0">
                  <a:solidFill>
                    <a:srgbClr val="F9FAFF"/>
                  </a:solidFill>
                </a:rPr>
                <a:t> &lt; 12.5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6F60CE9-5609-1242-94D7-71AF1B183596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Tidak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554D63A4-7284-F64C-93A0-E9932CAFE12D}"/>
                </a:ext>
              </a:extLst>
            </p:cNvPr>
            <p:cNvCxnSpPr>
              <a:stCxn id="69" idx="1"/>
              <a:endCxn id="7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768FCC-FA2F-D24E-8C7F-31FC55231AAD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4252E02-C50D-3045-B627-FEDA63602FFF}"/>
                </a:ext>
              </a:extLst>
            </p:cNvPr>
            <p:cNvCxnSpPr>
              <a:stCxn id="69" idx="3"/>
              <a:endCxn id="7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B896F9-26B2-574F-B488-B2A7CDAE656B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F21B44-1C89-BB4B-99F2-FC507DB60317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3798161" y="2704542"/>
            <a:ext cx="451061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8B85B5F-2BDC-034D-B705-0D8AD24A497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550120" y="2704543"/>
            <a:ext cx="573796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DFAFAF4-7181-EB4F-82BE-A2FC75046D18}"/>
              </a:ext>
            </a:extLst>
          </p:cNvPr>
          <p:cNvSpPr/>
          <p:nvPr/>
        </p:nvSpPr>
        <p:spPr>
          <a:xfrm>
            <a:off x="3158855" y="3415626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EB8043-F075-2846-88AF-E891D943FAA8}"/>
              </a:ext>
            </a:extLst>
          </p:cNvPr>
          <p:cNvSpPr/>
          <p:nvPr/>
        </p:nvSpPr>
        <p:spPr>
          <a:xfrm>
            <a:off x="5473466" y="3420861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2DB8F-36A9-C942-B0B0-09028D11E53F}"/>
              </a:ext>
            </a:extLst>
          </p:cNvPr>
          <p:cNvSpPr txBox="1"/>
          <p:nvPr/>
        </p:nvSpPr>
        <p:spPr>
          <a:xfrm>
            <a:off x="3533562" y="2797983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4CC85-2A05-8649-9A9E-F3EDBCDF62BB}"/>
              </a:ext>
            </a:extLst>
          </p:cNvPr>
          <p:cNvSpPr txBox="1"/>
          <p:nvPr/>
        </p:nvSpPr>
        <p:spPr>
          <a:xfrm>
            <a:off x="6015414" y="28622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770" y="4768056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308324" cy="438970"/>
          </a:xfrm>
        </p:spPr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Pada Decision Tree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A42B1B-BE7D-AE46-90E6-AF8789FE2829}"/>
              </a:ext>
            </a:extLst>
          </p:cNvPr>
          <p:cNvGrpSpPr/>
          <p:nvPr/>
        </p:nvGrpSpPr>
        <p:grpSpPr>
          <a:xfrm>
            <a:off x="3977551" y="1132282"/>
            <a:ext cx="3644996" cy="1597063"/>
            <a:chOff x="4912935" y="1134166"/>
            <a:chExt cx="3644996" cy="159706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EA09757-1FB0-954A-8AA7-077B054D0708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775B1DC-6380-DC4F-9E49-BC343252EEE4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F9FAFF"/>
                  </a:solidFill>
                </a:rPr>
                <a:t>Umur</a:t>
              </a:r>
              <a:r>
                <a:rPr lang="en-US" sz="1600" dirty="0">
                  <a:solidFill>
                    <a:srgbClr val="F9FAFF"/>
                  </a:solidFill>
                </a:rPr>
                <a:t> &lt; 12.5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9548ABA-6E1C-254E-99E5-890061C8D0E0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0 | T: 3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4B7F69ED-55F1-7047-949C-FD03D94DD63D}"/>
                </a:ext>
              </a:extLst>
            </p:cNvPr>
            <p:cNvCxnSpPr>
              <a:stCxn id="21" idx="1"/>
              <a:endCxn id="22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058E35-8F63-1C4C-9BB9-8482C7DEE5CB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CC95AF0-E8CB-0A45-B889-BC603DCCFB38}"/>
                </a:ext>
              </a:extLst>
            </p:cNvPr>
            <p:cNvCxnSpPr>
              <a:stCxn id="21" idx="3"/>
              <a:endCxn id="23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CC4582-BF17-704C-91C8-127B9AEE4CCB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755937-5B30-B241-9FD4-4B9672FEC20C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526491" y="2422053"/>
            <a:ext cx="451061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AAE3062-D84B-9B43-A0F2-4AABB2444D9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278450" y="2422054"/>
            <a:ext cx="573796" cy="711083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6050B0-CE1A-8D42-848A-B685CAD97A81}"/>
              </a:ext>
            </a:extLst>
          </p:cNvPr>
          <p:cNvSpPr/>
          <p:nvPr/>
        </p:nvSpPr>
        <p:spPr>
          <a:xfrm>
            <a:off x="2887185" y="3133137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Y:0 | T:1</a:t>
            </a:r>
            <a:r>
              <a:rPr lang="en-US" dirty="0"/>
              <a:t>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1EDE98B-A474-6C4A-A86B-29F2F3BFBD32}"/>
              </a:ext>
            </a:extLst>
          </p:cNvPr>
          <p:cNvSpPr/>
          <p:nvPr/>
        </p:nvSpPr>
        <p:spPr>
          <a:xfrm>
            <a:off x="5201796" y="3138372"/>
            <a:ext cx="1300899" cy="614583"/>
          </a:xfrm>
          <a:prstGeom prst="roundRect">
            <a:avLst/>
          </a:prstGeom>
          <a:solidFill>
            <a:srgbClr val="00D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Suka</a:t>
            </a:r>
            <a:r>
              <a:rPr lang="en-US" dirty="0">
                <a:solidFill>
                  <a:schemeClr val="tx1"/>
                </a:solidFill>
              </a:rPr>
              <a:t> 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Y:3 | T:0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38EEE4-00DC-D949-8944-CE246ED5C2A4}"/>
              </a:ext>
            </a:extLst>
          </p:cNvPr>
          <p:cNvSpPr txBox="1"/>
          <p:nvPr/>
        </p:nvSpPr>
        <p:spPr>
          <a:xfrm>
            <a:off x="3261892" y="2515494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E590FF-A4EB-6045-9488-5D307C4C0785}"/>
              </a:ext>
            </a:extLst>
          </p:cNvPr>
          <p:cNvSpPr txBox="1"/>
          <p:nvPr/>
        </p:nvSpPr>
        <p:spPr>
          <a:xfrm>
            <a:off x="5816289" y="270016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CC1F09-31D4-744F-B91C-36A6F4CC619A}"/>
              </a:ext>
            </a:extLst>
          </p:cNvPr>
          <p:cNvSpPr/>
          <p:nvPr/>
        </p:nvSpPr>
        <p:spPr>
          <a:xfrm>
            <a:off x="3550125" y="3381448"/>
            <a:ext cx="427426" cy="455711"/>
          </a:xfrm>
          <a:prstGeom prst="ellipse">
            <a:avLst/>
          </a:prstGeom>
          <a:noFill/>
          <a:ln w="19050">
            <a:solidFill>
              <a:srgbClr val="FF2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ACADA-7526-6F42-B600-063E4020E49B}"/>
              </a:ext>
            </a:extLst>
          </p:cNvPr>
          <p:cNvSpPr txBox="1"/>
          <p:nvPr/>
        </p:nvSpPr>
        <p:spPr>
          <a:xfrm>
            <a:off x="1670024" y="4351368"/>
            <a:ext cx="732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1 </a:t>
            </a:r>
            <a:r>
              <a:rPr lang="en-US" sz="1200" dirty="0" err="1"/>
              <a:t>sampel</a:t>
            </a:r>
            <a:r>
              <a:rPr lang="en-US" sz="1200" dirty="0"/>
              <a:t> </a:t>
            </a:r>
            <a:r>
              <a:rPr lang="en-US" sz="1200" dirty="0">
                <a:sym typeface="Wingdings" pitchFamily="2" charset="2"/>
              </a:rPr>
              <a:t> Lack of confidence / lead to overfit  Solusi: Pruning </a:t>
            </a:r>
            <a:r>
              <a:rPr lang="en-US" sz="1200" dirty="0" err="1">
                <a:sym typeface="Wingdings" pitchFamily="2" charset="2"/>
              </a:rPr>
              <a:t>atau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menentukan</a:t>
            </a:r>
            <a:r>
              <a:rPr lang="en-US" sz="1200" dirty="0">
                <a:sym typeface="Wingdings" pitchFamily="2" charset="2"/>
              </a:rPr>
              <a:t> min </a:t>
            </a:r>
            <a:r>
              <a:rPr lang="en-US" sz="1200" dirty="0" err="1">
                <a:sym typeface="Wingdings" pitchFamily="2" charset="2"/>
              </a:rPr>
              <a:t>sampel</a:t>
            </a:r>
            <a:r>
              <a:rPr lang="en-US" sz="1200" dirty="0">
                <a:sym typeface="Wingdings" pitchFamily="2" charset="2"/>
              </a:rPr>
              <a:t> per leaf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F3152-EAE3-5E4C-96F1-FB503A28BCB0}"/>
              </a:ext>
            </a:extLst>
          </p:cNvPr>
          <p:cNvCxnSpPr>
            <a:stCxn id="2" idx="4"/>
          </p:cNvCxnSpPr>
          <p:nvPr/>
        </p:nvCxnSpPr>
        <p:spPr>
          <a:xfrm>
            <a:off x="3763838" y="3837159"/>
            <a:ext cx="424246" cy="508974"/>
          </a:xfrm>
          <a:prstGeom prst="straightConnector1">
            <a:avLst/>
          </a:prstGeom>
          <a:ln w="19050">
            <a:solidFill>
              <a:srgbClr val="FF2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1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887D74-8662-4F8E-9882-2B04FA2B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71" y="280254"/>
            <a:ext cx="6707711" cy="725349"/>
          </a:xfrm>
        </p:spPr>
        <p:txBody>
          <a:bodyPr>
            <a:normAutofit/>
          </a:bodyPr>
          <a:lstStyle/>
          <a:p>
            <a:r>
              <a:rPr lang="id-ID" sz="4000" dirty="0" err="1"/>
              <a:t>Gini</a:t>
            </a:r>
            <a:r>
              <a:rPr lang="id-ID" sz="4000" dirty="0"/>
              <a:t> </a:t>
            </a:r>
            <a:r>
              <a:rPr lang="id-ID" sz="4000" dirty="0" err="1"/>
              <a:t>Impurity</a:t>
            </a:r>
            <a:r>
              <a:rPr lang="id-ID" sz="4000" dirty="0"/>
              <a:t>: </a:t>
            </a:r>
            <a:r>
              <a:rPr lang="id-ID" sz="4000" dirty="0" err="1"/>
              <a:t>Math</a:t>
            </a:r>
            <a:r>
              <a:rPr lang="id-ID" sz="4000" dirty="0"/>
              <a:t>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8ADDF9-50EB-4630-ACAC-AA3977E8C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3882" y="1005603"/>
                <a:ext cx="6730291" cy="368289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id-ID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id-ID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3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id-ID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38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jumlah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kelas</a:t>
                </a:r>
                <a:r>
                  <a:rPr lang="id-ID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subset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node</a:t>
                </a:r>
                <a:r>
                  <a:rPr lang="id-ID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probabilitas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kelas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8ADDF9-50EB-4630-ACAC-AA3977E8C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882" y="1005603"/>
                <a:ext cx="6730291" cy="3682894"/>
              </a:xfrm>
              <a:blipFill>
                <a:blip r:embed="rId2"/>
                <a:stretch>
                  <a:fillRect t="-18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46ECE-8312-4A29-A51D-66230F2B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9909" y="4767263"/>
            <a:ext cx="4644736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2021 -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07 -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92601-888A-4A4E-944B-55A950E1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164" y="4767263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3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9B428-105C-F243-96CC-1A4549B1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BA00-F2FE-3B44-80B2-19834BE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598C4-2CE4-3345-A4A9-E5CDC0F6CD99}"/>
              </a:ext>
            </a:extLst>
          </p:cNvPr>
          <p:cNvSpPr/>
          <p:nvPr/>
        </p:nvSpPr>
        <p:spPr>
          <a:xfrm>
            <a:off x="990576" y="2110085"/>
            <a:ext cx="71628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Always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3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2F71-1853-3346-9D83-6DA960E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Disclaimer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32A09-BB3D-FC4D-9215-C0505F8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D71F-DDD4-284C-8784-DA006AB7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05F45A-AE3B-C245-B9D0-F4B9E12C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Materi presentasi ini termasuk contoh, gambar, dan referensi diberikan </a:t>
            </a:r>
            <a:r>
              <a:rPr lang="id-ID" sz="2400" b="1" dirty="0">
                <a:solidFill>
                  <a:srgbClr val="FFFF00"/>
                </a:solidFill>
              </a:rPr>
              <a:t>hanya sebagai informasi dan penunjang pembelajaran</a:t>
            </a: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Penggunaan merek dan nama perusahaan pada materi ini mungkin mengandung hak kekayaan intelektual yang dilindungi oleh undang-undang dan </a:t>
            </a:r>
            <a:r>
              <a:rPr lang="id-ID" sz="2400" b="1" dirty="0">
                <a:solidFill>
                  <a:srgbClr val="FFFF00"/>
                </a:solidFill>
              </a:rPr>
              <a:t>sepenuhnya dimiliki pemegang hak kekayaan intelektual</a:t>
            </a: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Kredit diberikan kepada pemilik lisensi terhadap aset-aset </a:t>
            </a:r>
            <a:r>
              <a:rPr lang="id-ID" sz="2400" b="1" i="1" dirty="0"/>
              <a:t>open-</a:t>
            </a:r>
            <a:r>
              <a:rPr lang="id-ID" sz="2400" b="1" i="1" dirty="0" err="1"/>
              <a:t>source</a:t>
            </a:r>
            <a:r>
              <a:rPr lang="id-ID" sz="2400" b="1" dirty="0"/>
              <a:t> yang digunakan pada materi ini sesuai dengan lisensi </a:t>
            </a:r>
            <a:r>
              <a:rPr lang="id-ID" sz="2400" b="1" i="1" dirty="0"/>
              <a:t>open-</a:t>
            </a:r>
            <a:r>
              <a:rPr lang="id-ID" sz="2400" b="1" i="1" dirty="0" err="1"/>
              <a:t>source</a:t>
            </a:r>
            <a:r>
              <a:rPr lang="id-ID" sz="2400" b="1" dirty="0"/>
              <a:t>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198204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1D3-752F-CB4C-9085-EF7D5ED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134A5-5E0C-CD46-A189-B60446F3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2A67-ADD1-E14B-B78C-23186D8E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69944-45B1-A846-BF10-9F8D2D9A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b="1" dirty="0"/>
              <a:t>Apa itu</a:t>
            </a:r>
            <a:r>
              <a:rPr lang="id-ID" b="1" dirty="0">
                <a:solidFill>
                  <a:srgbClr val="FFFF00"/>
                </a:solidFill>
              </a:rPr>
              <a:t> ”</a:t>
            </a:r>
            <a:r>
              <a:rPr lang="id-ID" b="1" dirty="0" err="1">
                <a:solidFill>
                  <a:srgbClr val="FFFF00"/>
                </a:solidFill>
              </a:rPr>
              <a:t>Decision</a:t>
            </a:r>
            <a:r>
              <a:rPr lang="id-ID" b="1" dirty="0">
                <a:solidFill>
                  <a:srgbClr val="FFFF00"/>
                </a:solidFill>
              </a:rPr>
              <a:t> Tree”</a:t>
            </a:r>
            <a:endParaRPr lang="id-ID" b="1" dirty="0"/>
          </a:p>
          <a:p>
            <a:pPr>
              <a:lnSpc>
                <a:spcPct val="110000"/>
              </a:lnSpc>
            </a:pPr>
            <a:r>
              <a:rPr lang="id-ID" b="1" dirty="0"/>
              <a:t>Intuisi Perhitungan “</a:t>
            </a:r>
            <a:r>
              <a:rPr lang="id-ID" b="1" dirty="0" err="1"/>
              <a:t>Decision</a:t>
            </a:r>
            <a:r>
              <a:rPr lang="id-ID" b="1" dirty="0"/>
              <a:t> Tree”</a:t>
            </a:r>
          </a:p>
          <a:p>
            <a:pPr>
              <a:lnSpc>
                <a:spcPct val="110000"/>
              </a:lnSpc>
            </a:pPr>
            <a:r>
              <a:rPr lang="id-ID" dirty="0"/>
              <a:t>Proses Perhitungan “</a:t>
            </a:r>
            <a:r>
              <a:rPr lang="id-ID" dirty="0" err="1"/>
              <a:t>Decision</a:t>
            </a:r>
            <a:r>
              <a:rPr lang="id-ID" dirty="0"/>
              <a:t> Tree”</a:t>
            </a:r>
            <a:r>
              <a:rPr lang="id-ID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id-ID" b="1" dirty="0" err="1">
                <a:solidFill>
                  <a:srgbClr val="FFFF00"/>
                </a:solidFill>
              </a:rPr>
              <a:t>Gini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/>
              <a:t>Impurity</a:t>
            </a:r>
            <a:endParaRPr lang="id-ID" b="1" dirty="0"/>
          </a:p>
          <a:p>
            <a:pPr lvl="1">
              <a:lnSpc>
                <a:spcPct val="110000"/>
              </a:lnSpc>
            </a:pPr>
            <a:r>
              <a:rPr lang="id-ID" b="1" dirty="0" err="1">
                <a:solidFill>
                  <a:srgbClr val="FFFF00"/>
                </a:solidFill>
              </a:rPr>
              <a:t>Entropy</a:t>
            </a:r>
            <a:r>
              <a:rPr lang="id-ID" b="1" dirty="0"/>
              <a:t> </a:t>
            </a:r>
          </a:p>
          <a:p>
            <a:pPr>
              <a:lnSpc>
                <a:spcPct val="110000"/>
              </a:lnSpc>
            </a:pPr>
            <a:r>
              <a:rPr lang="id-ID" b="1" dirty="0"/>
              <a:t>Implementasi “</a:t>
            </a:r>
            <a:r>
              <a:rPr lang="id-ID" b="1" dirty="0" err="1"/>
              <a:t>Decision</a:t>
            </a:r>
            <a:r>
              <a:rPr lang="id-ID" b="1" dirty="0"/>
              <a:t> Tree” dengan </a:t>
            </a:r>
            <a:r>
              <a:rPr lang="id-ID" b="1" dirty="0" err="1"/>
              <a:t>Scikit-learn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148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729-31A2-DD49-82F2-577EBE6F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Decision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EEADC-21E6-454B-8610-592A4452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67729-8584-1E4F-BD24-A37F4A0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1FD62-48E0-3840-A68F-5B968BE717A1}"/>
              </a:ext>
            </a:extLst>
          </p:cNvPr>
          <p:cNvSpPr txBox="1">
            <a:spLocks/>
          </p:cNvSpPr>
          <p:nvPr/>
        </p:nvSpPr>
        <p:spPr>
          <a:xfrm>
            <a:off x="193454" y="1420801"/>
            <a:ext cx="4378546" cy="3328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+mj-lt"/>
              </a:rPr>
              <a:t>Model </a:t>
            </a:r>
            <a:r>
              <a:rPr lang="en-US" sz="2400">
                <a:solidFill>
                  <a:srgbClr val="FFFF00"/>
                </a:solidFill>
                <a:latin typeface="+mj-lt"/>
              </a:rPr>
              <a:t>serupa graf berbentuk pohon</a:t>
            </a:r>
            <a:r>
              <a:rPr lang="en-US" sz="2400">
                <a:latin typeface="+mj-lt"/>
              </a:rPr>
              <a:t> yang memodelkan sebuah keputusan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+mj-lt"/>
              </a:rPr>
              <a:t>Tujuannya untuk memetakan target dengan pembelajaran sederhana berdasarkan nilai fitur</a:t>
            </a:r>
            <a:endParaRPr lang="id-ID" sz="240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id-ID" sz="2400">
                <a:latin typeface="+mj-lt"/>
              </a:rPr>
              <a:t>Bersifat </a:t>
            </a:r>
            <a:r>
              <a:rPr lang="id-ID" sz="2400" i="1">
                <a:latin typeface="+mj-lt"/>
              </a:rPr>
              <a:t>non-parametrik</a:t>
            </a:r>
            <a:r>
              <a:rPr lang="id-ID" sz="2400">
                <a:latin typeface="+mj-lt"/>
              </a:rPr>
              <a:t> / Tidak bergantung pada distribusi probabilitas</a:t>
            </a:r>
            <a:endParaRPr lang="id-ID" sz="3600" i="1" dirty="0"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F8D85B-20C1-EF4C-A640-69315FEF1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16444" r="11642"/>
          <a:stretch/>
        </p:blipFill>
        <p:spPr bwMode="auto">
          <a:xfrm>
            <a:off x="4712277" y="1577039"/>
            <a:ext cx="4133031" cy="30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4091EE-B4BC-1546-A8B2-28898E9A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882" y="101600"/>
            <a:ext cx="6707711" cy="520389"/>
          </a:xfrm>
        </p:spPr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Decision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EC5D4-6C97-9A47-ABFD-424DDD55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22323-0F73-FF4F-8AAA-B0DBECE4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B41802D-A850-2B48-B09B-CAE16B9B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7" y="679669"/>
            <a:ext cx="5339001" cy="43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FBBEE0-2D10-2F44-A916-8D73654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089" y="83267"/>
            <a:ext cx="6707711" cy="438970"/>
          </a:xfrm>
        </p:spPr>
        <p:txBody>
          <a:bodyPr/>
          <a:lstStyle/>
          <a:p>
            <a:pPr algn="ctr"/>
            <a:r>
              <a:rPr lang="en-US" dirty="0" err="1"/>
              <a:t>Intuisi</a:t>
            </a:r>
            <a:r>
              <a:rPr lang="en-US" dirty="0"/>
              <a:t> Model Decision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DCEB-48B8-F34C-8346-F28E7AA1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50E11-DF92-894B-A361-BBF6C84D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171B0A-A90D-9046-B811-46BCB5F0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24" y="594530"/>
            <a:ext cx="4967539" cy="41727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8AF3E-582B-7D43-9888-BAED72B89EA3}"/>
              </a:ext>
            </a:extLst>
          </p:cNvPr>
          <p:cNvCxnSpPr/>
          <p:nvPr/>
        </p:nvCxnSpPr>
        <p:spPr>
          <a:xfrm>
            <a:off x="3344449" y="2486416"/>
            <a:ext cx="406469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DB9087-D6B9-E84A-A4BD-72F742FC6C38}"/>
              </a:ext>
            </a:extLst>
          </p:cNvPr>
          <p:cNvCxnSpPr/>
          <p:nvPr/>
        </p:nvCxnSpPr>
        <p:spPr>
          <a:xfrm>
            <a:off x="5981178" y="2486416"/>
            <a:ext cx="0" cy="194153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C5C213-AE6A-E947-9711-13566CADC888}"/>
              </a:ext>
            </a:extLst>
          </p:cNvPr>
          <p:cNvCxnSpPr/>
          <p:nvPr/>
        </p:nvCxnSpPr>
        <p:spPr>
          <a:xfrm flipV="1">
            <a:off x="5060515" y="989556"/>
            <a:ext cx="0" cy="149686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81FD-12B4-5B4F-960A-FBC72257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D69A9-EAA8-0B41-AFD4-9C6F3C0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9E88F-15DE-5442-BB28-29A7E31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05F7359-E452-E649-9DB3-680F20A02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67214"/>
              </p:ext>
            </p:extLst>
          </p:nvPr>
        </p:nvGraphicFramePr>
        <p:xfrm>
          <a:off x="2332653" y="10027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990050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0643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85277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992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FF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3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F83CCC-5595-124D-B3D3-8A40DC2B01BB}"/>
              </a:ext>
            </a:extLst>
          </p:cNvPr>
          <p:cNvSpPr txBox="1"/>
          <p:nvPr/>
        </p:nvSpPr>
        <p:spPr>
          <a:xfrm>
            <a:off x="1884920" y="4190437"/>
            <a:ext cx="699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pertama</a:t>
            </a:r>
            <a:r>
              <a:rPr lang="en-US" dirty="0"/>
              <a:t> – Think!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pada root?</a:t>
            </a:r>
          </a:p>
        </p:txBody>
      </p:sp>
    </p:spTree>
    <p:extLst>
      <p:ext uri="{BB962C8B-B14F-4D97-AF65-F5344CB8AC3E}">
        <p14:creationId xmlns:p14="http://schemas.microsoft.com/office/powerpoint/2010/main" val="40917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2022 - Materi 06 - Decision 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#2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A7C472B-7BD0-3F4C-93F0-47178837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0987"/>
              </p:ext>
            </p:extLst>
          </p:nvPr>
        </p:nvGraphicFramePr>
        <p:xfrm>
          <a:off x="126781" y="1273504"/>
          <a:ext cx="38041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95">
                  <a:extLst>
                    <a:ext uri="{9D8B030D-6E8A-4147-A177-3AD203B41FA5}">
                      <a16:colId xmlns:a16="http://schemas.microsoft.com/office/drawing/2014/main" val="1899005052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145064376"/>
                    </a:ext>
                  </a:extLst>
                </a:gridCol>
                <a:gridCol w="896968">
                  <a:extLst>
                    <a:ext uri="{9D8B030D-6E8A-4147-A177-3AD203B41FA5}">
                      <a16:colId xmlns:a16="http://schemas.microsoft.com/office/drawing/2014/main" val="1618527768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195992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Suka</a:t>
                      </a:r>
                      <a:r>
                        <a:rPr lang="en-US" dirty="0"/>
                        <a:t> FF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Tidak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39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686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Cek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target </a:t>
            </a:r>
            <a:r>
              <a:rPr lang="en-US" dirty="0" err="1"/>
              <a:t>bedasarkan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8163DE-6D50-FE4F-B87B-E8EA73057CBE}"/>
              </a:ext>
            </a:extLst>
          </p:cNvPr>
          <p:cNvGrpSpPr/>
          <p:nvPr/>
        </p:nvGrpSpPr>
        <p:grpSpPr>
          <a:xfrm>
            <a:off x="4912935" y="1134166"/>
            <a:ext cx="3644996" cy="1597063"/>
            <a:chOff x="4912935" y="1134166"/>
            <a:chExt cx="3644996" cy="15970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DEF460E-A81E-0449-AD56-F1629C42C8E1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4BBBF4D-6588-4F44-A92C-C93AA8E2D45C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Y:1 | T:3 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C8F61B3-5FD2-4345-8D8A-60483EE1F184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2 | T: 1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949EE763-779D-2F43-A630-56B188F308D1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6373A1-0D5E-FC44-A8DB-78504F608696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B935CC3-A832-D546-8D89-783875977B7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8215AD-6BD3-2E48-8F7D-A00836974C02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477610-2A4D-6843-8E1E-3C61718E51C9}"/>
              </a:ext>
            </a:extLst>
          </p:cNvPr>
          <p:cNvGrpSpPr/>
          <p:nvPr/>
        </p:nvGrpSpPr>
        <p:grpSpPr>
          <a:xfrm>
            <a:off x="4920755" y="3141889"/>
            <a:ext cx="3644996" cy="1597063"/>
            <a:chOff x="4912935" y="1134166"/>
            <a:chExt cx="3644996" cy="159706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F209E42-F0F8-B04F-A4FA-258D4D66C530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Mobil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070BF4C-A028-F74D-9E82-D7306C6705BC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Y:3 | T:1</a:t>
              </a:r>
              <a:r>
                <a:rPr lang="en-US" dirty="0"/>
                <a:t> 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44554C2-6A79-F94A-A51D-797BD01F0A54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 0 | T: 3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5570488-88FC-B944-A6B7-6CA39F6A1435}"/>
                </a:ext>
              </a:extLst>
            </p:cNvPr>
            <p:cNvCxnSpPr>
              <a:stCxn id="22" idx="1"/>
              <a:endCxn id="23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0175E1-6968-624B-8F34-3E0372E4D87C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E8CB9D51-B24A-8D40-BFD2-55383E640C49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27A8FA-9E67-DF44-BCC2-F23A64BD6600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3F606B-63FD-5841-9887-957DD7EF2583}"/>
              </a:ext>
            </a:extLst>
          </p:cNvPr>
          <p:cNvSpPr txBox="1"/>
          <p:nvPr/>
        </p:nvSpPr>
        <p:spPr>
          <a:xfrm>
            <a:off x="4038337" y="2992260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Impure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CEF230F-5081-384B-8F92-D8D48B2BA4A5}"/>
              </a:ext>
            </a:extLst>
          </p:cNvPr>
          <p:cNvCxnSpPr>
            <a:stCxn id="10" idx="2"/>
            <a:endCxn id="29" idx="3"/>
          </p:cNvCxnSpPr>
          <p:nvPr/>
        </p:nvCxnSpPr>
        <p:spPr>
          <a:xfrm rot="5400000">
            <a:off x="5015312" y="2628852"/>
            <a:ext cx="445697" cy="65045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234F170-6060-634E-9894-F625CCEB7B6A}"/>
              </a:ext>
            </a:extLst>
          </p:cNvPr>
          <p:cNvCxnSpPr>
            <a:stCxn id="11" idx="2"/>
            <a:endCxn id="29" idx="3"/>
          </p:cNvCxnSpPr>
          <p:nvPr/>
        </p:nvCxnSpPr>
        <p:spPr>
          <a:xfrm rot="5400000">
            <a:off x="6187360" y="1456804"/>
            <a:ext cx="445698" cy="299454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CC094D5-E0D4-AC4A-9201-4EB569733B83}"/>
              </a:ext>
            </a:extLst>
          </p:cNvPr>
          <p:cNvCxnSpPr>
            <a:stCxn id="23" idx="0"/>
            <a:endCxn id="29" idx="3"/>
          </p:cNvCxnSpPr>
          <p:nvPr/>
        </p:nvCxnSpPr>
        <p:spPr>
          <a:xfrm rot="16200000" flipV="1">
            <a:off x="4768349" y="3321513"/>
            <a:ext cx="947443" cy="65827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DBBB4-EB75-024A-B32F-0E136B31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06 -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11E0-D26E-5F44-9F20-DF72FE7E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4068" y="4707828"/>
            <a:ext cx="1558636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11CB6-78E0-E44D-BDF1-175AD40C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24" y="256226"/>
            <a:ext cx="7148299" cy="43897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Perhitungan</a:t>
            </a:r>
            <a:r>
              <a:rPr lang="en-US" dirty="0"/>
              <a:t> Decision Tree #3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F196-DE9A-DF43-8576-031692BDC3E7}"/>
              </a:ext>
            </a:extLst>
          </p:cNvPr>
          <p:cNvSpPr txBox="1"/>
          <p:nvPr/>
        </p:nvSpPr>
        <p:spPr>
          <a:xfrm>
            <a:off x="1811855" y="695196"/>
            <a:ext cx="40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b="1" i="1" dirty="0"/>
              <a:t>impurity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b="1" dirty="0"/>
              <a:t>Gini Impurity</a:t>
            </a:r>
            <a:r>
              <a:rPr lang="en-US" dirty="0"/>
              <a:t>”</a:t>
            </a:r>
            <a:endParaRPr lang="en-US" b="1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8163DE-6D50-FE4F-B87B-E8EA73057CBE}"/>
              </a:ext>
            </a:extLst>
          </p:cNvPr>
          <p:cNvGrpSpPr/>
          <p:nvPr/>
        </p:nvGrpSpPr>
        <p:grpSpPr>
          <a:xfrm>
            <a:off x="3822461" y="1318832"/>
            <a:ext cx="3644996" cy="1597063"/>
            <a:chOff x="4912935" y="1134166"/>
            <a:chExt cx="3644996" cy="15970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DEF460E-A81E-0449-AD56-F1629C42C8E1}"/>
                </a:ext>
              </a:extLst>
            </p:cNvPr>
            <p:cNvSpPr/>
            <p:nvPr/>
          </p:nvSpPr>
          <p:spPr>
            <a:xfrm>
              <a:off x="6052008" y="1134166"/>
              <a:ext cx="1300899" cy="614583"/>
            </a:xfrm>
            <a:prstGeom prst="round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Suka</a:t>
              </a:r>
              <a:r>
                <a:rPr lang="en-US" dirty="0"/>
                <a:t> 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4BBBF4D-6588-4F44-A92C-C93AA8E2D45C}"/>
                </a:ext>
              </a:extLst>
            </p:cNvPr>
            <p:cNvSpPr/>
            <p:nvPr/>
          </p:nvSpPr>
          <p:spPr>
            <a:xfrm>
              <a:off x="4912935" y="2116646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Y:1 | T:3 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C8F61B3-5FD2-4345-8D8A-60483EE1F184}"/>
                </a:ext>
              </a:extLst>
            </p:cNvPr>
            <p:cNvSpPr/>
            <p:nvPr/>
          </p:nvSpPr>
          <p:spPr>
            <a:xfrm>
              <a:off x="7257032" y="2116645"/>
              <a:ext cx="1300899" cy="614583"/>
            </a:xfrm>
            <a:prstGeom prst="roundRect">
              <a:avLst/>
            </a:prstGeom>
            <a:solidFill>
              <a:srgbClr val="00D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Suka</a:t>
              </a:r>
              <a:r>
                <a:rPr lang="en-US" dirty="0">
                  <a:solidFill>
                    <a:schemeClr val="tx1"/>
                  </a:solidFill>
                </a:rPr>
                <a:t> FF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 | T: 1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949EE763-779D-2F43-A630-56B188F308D1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5563386" y="1441458"/>
              <a:ext cx="488623" cy="675188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6373A1-0D5E-FC44-A8DB-78504F608696}"/>
                </a:ext>
              </a:extLst>
            </p:cNvPr>
            <p:cNvSpPr txBox="1"/>
            <p:nvPr/>
          </p:nvSpPr>
          <p:spPr>
            <a:xfrm>
              <a:off x="5365817" y="1351106"/>
              <a:ext cx="39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Ya</a:t>
              </a:r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B935CC3-A832-D546-8D89-783875977B7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7352907" y="1441458"/>
              <a:ext cx="554575" cy="675187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8215AD-6BD3-2E48-8F7D-A00836974C02}"/>
                </a:ext>
              </a:extLst>
            </p:cNvPr>
            <p:cNvSpPr txBox="1"/>
            <p:nvPr/>
          </p:nvSpPr>
          <p:spPr>
            <a:xfrm>
              <a:off x="7684418" y="134388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Tidak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/>
              <p:nvPr/>
            </p:nvSpPr>
            <p:spPr>
              <a:xfrm>
                <a:off x="1928574" y="3456152"/>
                <a:ext cx="7215426" cy="1134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𝑃𝑟𝑜𝑏𝑎𝑏𝑖𝑙𝑎𝑠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𝑃𝑟𝑜𝑏𝑎𝑏𝑖𝑙𝑖𝑡𝑎𝑠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𝑡𝑖𝑑𝑎𝑘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9FAFF"/>
                          </a:solidFill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A9880-7218-A34F-AAA5-EC3A5CBD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4" y="3456152"/>
                <a:ext cx="7215426" cy="1134991"/>
              </a:xfrm>
              <a:prstGeom prst="rect">
                <a:avLst/>
              </a:prstGeom>
              <a:blipFill>
                <a:blip r:embed="rId2"/>
                <a:stretch>
                  <a:fillRect l="-1054" t="-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28CFE4A5-8B8C-B243-BF62-8CBC79F8223A}"/>
              </a:ext>
            </a:extLst>
          </p:cNvPr>
          <p:cNvSpPr/>
          <p:nvPr/>
        </p:nvSpPr>
        <p:spPr>
          <a:xfrm>
            <a:off x="4189539" y="3032580"/>
            <a:ext cx="441880" cy="3068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142D7-3038-5143-8AFA-1116E62D7828}"/>
              </a:ext>
            </a:extLst>
          </p:cNvPr>
          <p:cNvSpPr txBox="1"/>
          <p:nvPr/>
        </p:nvSpPr>
        <p:spPr>
          <a:xfrm>
            <a:off x="2536520" y="24239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0.375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60E6B-DC5A-344E-AF09-587790D76185}"/>
              </a:ext>
            </a:extLst>
          </p:cNvPr>
          <p:cNvSpPr txBox="1"/>
          <p:nvPr/>
        </p:nvSpPr>
        <p:spPr>
          <a:xfrm>
            <a:off x="7467457" y="241410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 = 0.444</a:t>
            </a:r>
          </a:p>
        </p:txBody>
      </p:sp>
    </p:spTree>
    <p:extLst>
      <p:ext uri="{BB962C8B-B14F-4D97-AF65-F5344CB8AC3E}">
        <p14:creationId xmlns:p14="http://schemas.microsoft.com/office/powerpoint/2010/main" val="25523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Macintosh PowerPoint</Application>
  <PresentationFormat>On-screen Show (16:9)</PresentationFormat>
  <Paragraphs>369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Decision Tree</vt:lpstr>
      <vt:lpstr>Disclaimer</vt:lpstr>
      <vt:lpstr>Outlines</vt:lpstr>
      <vt:lpstr>Apa itu Decision Tree?</vt:lpstr>
      <vt:lpstr>Istilah dalam Decision Tree</vt:lpstr>
      <vt:lpstr>Intuisi Model Decision Tree</vt:lpstr>
      <vt:lpstr>Proses Perhitungan Decision Tree #1</vt:lpstr>
      <vt:lpstr>Proses Perhitungan Decision Tree #2</vt:lpstr>
      <vt:lpstr>Proses Perhitungan Decision Tree #3</vt:lpstr>
      <vt:lpstr>Proses Perhitungan Decision Tree #4</vt:lpstr>
      <vt:lpstr>Proses Perhitungan Decision Tree #5</vt:lpstr>
      <vt:lpstr>Proses Perhitungan Decision Tree #6</vt:lpstr>
      <vt:lpstr>Proses Perhitungan Decision Tree #7</vt:lpstr>
      <vt:lpstr>Proses Perhitungan Decision Tree #8</vt:lpstr>
      <vt:lpstr>Proses Perhitungan Decision Tree #9</vt:lpstr>
      <vt:lpstr>Proses Perhitungan Decision Tree #10</vt:lpstr>
      <vt:lpstr>Permasalahan Pada Decision Tree</vt:lpstr>
      <vt:lpstr>Gini Impurity: Math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2022-10-07T03:30:39Z</dcterms:modified>
</cp:coreProperties>
</file>