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72" r:id="rId5"/>
    <p:sldId id="268" r:id="rId6"/>
    <p:sldId id="271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D5F"/>
    <a:srgbClr val="4E5254"/>
    <a:srgbClr val="484C4E"/>
    <a:srgbClr val="5C6264"/>
    <a:srgbClr val="5B5C5D"/>
    <a:srgbClr val="FFDDF0"/>
    <a:srgbClr val="335B52"/>
    <a:srgbClr val="30564E"/>
    <a:srgbClr val="4F8B7E"/>
    <a:srgbClr val="5FA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7C8D-FCF6-A42B-E92B-CFD64512E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3B00-ECAC-F455-AA30-FE8730DD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E7A9-3C04-7630-8E55-72E6B6E1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63CC-337E-888D-D96F-9F5F87C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91C-83B1-AFF8-48F4-167ED29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4570-E89F-0BFD-3898-58C997DA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80C39-52CF-82EA-AE8D-9E707003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24A5-DE27-AA22-D622-06E9E0EA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557F-271C-9DB9-A041-E155AD8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95F6-5D57-DE5F-E62A-2E868A15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E33D8-09DE-9E75-30AF-216019045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4509-5A9F-B474-8F77-F40A9E1F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74D3-0D20-057C-302D-32A7486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DE59-D858-13DE-E9FF-82E60958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E73C-9ED2-9D95-93A4-944F6CA1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03B0-E0C0-6609-8A1B-D98E8525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A026-1F93-3F1E-9A06-90A51375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2E28-A603-993D-65B7-E924AF50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6F11-7020-758B-DACF-F05BB96A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DC1A-5009-6221-8804-B1EE72FC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61-2B7F-4F05-6FAA-0D4DB01A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2EC7-B7D3-4209-2208-DEE70318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EA05-D87A-2790-ACA8-F86774F9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CA9A-9C5F-EC0F-515C-4E8F01ED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E926-1F1C-C2DD-47F7-278434CC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DEB-4182-05F3-37D3-168910FD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6051-743B-FF3E-AD4A-8CC08998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9C4E-8BFF-9A83-BEA4-CA269F74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E4A5-06D9-A61D-FE1C-092A6846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2026-9BF8-5E23-87E0-A249925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2531-23C1-9C55-FEEC-5EAA82A2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3886-1E7E-4C2D-E209-1BA54C55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8645-366F-A051-72DE-D6F3827B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7CF71-B4A3-0F30-1AA6-0C96AF03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CD188-2782-040C-BF07-2FB943AA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A58B8-3615-58B9-C568-967A23876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D2F8-66D1-65F5-DDB8-6B7A077E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E691B-4596-003E-C28F-3358D66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D7978-371C-0E69-1C52-599C8BB5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0ECA-491F-2811-9E71-BCC0A4ED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E32D-A937-FF71-CE95-E41FC2BF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03208-EC78-FA08-E9A0-14786A6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E5DC3-7081-32AB-BE62-8F66C9A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730A1-E052-0FFB-95D0-F034004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C5C3-C724-FDDA-FE6E-40D46A51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9E5D-7360-4F76-7228-3BAC8D9D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307-3DBA-EE71-1CBA-85D87B85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E21B-79EC-5708-35DE-4BAFECFE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4B48-38DF-FA6D-C85F-E207AE480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E5D3-4946-74B1-A0BC-8146CA6B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F9B6-90DE-6331-8C62-CBC19F6F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7D48-668D-5B2B-C0E3-6FC45F23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2B6-7F38-6C5E-5CA6-5D6E56DE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82EBD-60D9-9E7A-D128-C6503D8FC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4086-34C8-B3BB-EA13-6316B739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71B98-EF5B-0EEC-0172-EAEB7286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B5F9F-E000-B18D-7050-237E621E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37E9-EC5D-1936-31F2-6606622D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rgbClr val="5B5C5D"/>
          </a:fgClr>
          <a:bgClr>
            <a:srgbClr val="5C626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89285-D9CA-FB85-8B64-5E58158C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8825-77C3-9273-1687-B7C53100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6A67-4615-6E12-D1F6-1C895BE4A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E45-D133-483B-B3A4-8947F03CAF22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9E18-59FD-1D97-A237-047E90882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C93C-7D10-BC8E-AFCF-B8E563092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1C9A-1B9A-4F13-87DE-36F40230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6.svg"/><Relationship Id="rId21" Type="http://schemas.openxmlformats.org/officeDocument/2006/relationships/image" Target="../media/image32.svg"/><Relationship Id="rId34" Type="http://schemas.openxmlformats.org/officeDocument/2006/relationships/image" Target="../media/image1.png"/><Relationship Id="rId42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.svg"/><Relationship Id="rId40" Type="http://schemas.openxmlformats.org/officeDocument/2006/relationships/image" Target="../media/image7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36" Type="http://schemas.openxmlformats.org/officeDocument/2006/relationships/image" Target="../media/image3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35" Type="http://schemas.openxmlformats.org/officeDocument/2006/relationships/image" Target="../media/image2.svg"/><Relationship Id="rId43" Type="http://schemas.openxmlformats.org/officeDocument/2006/relationships/image" Target="../media/image10.svg"/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3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4.svg"/><Relationship Id="rId21" Type="http://schemas.openxmlformats.org/officeDocument/2006/relationships/image" Target="../media/image3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40.svg"/><Relationship Id="rId33" Type="http://schemas.openxmlformats.org/officeDocument/2006/relationships/image" Target="../media/image32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9.png"/><Relationship Id="rId32" Type="http://schemas.openxmlformats.org/officeDocument/2006/relationships/image" Target="../media/image31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10" Type="http://schemas.openxmlformats.org/officeDocument/2006/relationships/image" Target="../media/image21.png"/><Relationship Id="rId19" Type="http://schemas.openxmlformats.org/officeDocument/2006/relationships/image" Target="../media/image34.svg"/><Relationship Id="rId31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29.png"/><Relationship Id="rId8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4.svg"/><Relationship Id="rId21" Type="http://schemas.openxmlformats.org/officeDocument/2006/relationships/image" Target="../media/image3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40.svg"/><Relationship Id="rId33" Type="http://schemas.openxmlformats.org/officeDocument/2006/relationships/image" Target="../media/image32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9.png"/><Relationship Id="rId32" Type="http://schemas.openxmlformats.org/officeDocument/2006/relationships/image" Target="../media/image31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10" Type="http://schemas.openxmlformats.org/officeDocument/2006/relationships/image" Target="../media/image21.png"/><Relationship Id="rId19" Type="http://schemas.openxmlformats.org/officeDocument/2006/relationships/image" Target="../media/image34.svg"/><Relationship Id="rId31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29.png"/><Relationship Id="rId8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4CF-10F5-9263-9A90-2DB732AA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attFill prst="dashUpDiag">
            <a:fgClr>
              <a:srgbClr val="5B5C5D"/>
            </a:fgClr>
            <a:bgClr>
              <a:srgbClr val="5C6264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COLLEGE WISHLIST</a:t>
            </a:r>
          </a:p>
        </p:txBody>
      </p:sp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D2A46891-C838-FC99-AA8B-478FF6C0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89452">
            <a:off x="740829" y="217982"/>
            <a:ext cx="1907355" cy="1907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96A195A3-6B37-2624-8F9C-564E58BA9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8514">
            <a:off x="9579322" y="4424095"/>
            <a:ext cx="2328068" cy="2328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4781B2AC-7034-E84B-9BE7-1AA25D761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84038">
            <a:off x="9714323" y="502046"/>
            <a:ext cx="1907355" cy="1907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Diploma roll with solid fill">
            <a:extLst>
              <a:ext uri="{FF2B5EF4-FFF2-40B4-BE49-F238E27FC236}">
                <a16:creationId xmlns:a16="http://schemas.microsoft.com/office/drawing/2014/main" id="{6F1332FA-4FB6-2562-7644-C6B15F8E5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38832">
            <a:off x="603822" y="4547058"/>
            <a:ext cx="2132210" cy="2132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Schoolhouse with solid fill">
            <a:extLst>
              <a:ext uri="{FF2B5EF4-FFF2-40B4-BE49-F238E27FC236}">
                <a16:creationId xmlns:a16="http://schemas.microsoft.com/office/drawing/2014/main" id="{B916B8AC-866F-2502-57C8-A3BD353A1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09619">
            <a:off x="5163377" y="82759"/>
            <a:ext cx="2177798" cy="2177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Graphic 30" descr="Dandelion with solid fill">
            <a:extLst>
              <a:ext uri="{FF2B5EF4-FFF2-40B4-BE49-F238E27FC236}">
                <a16:creationId xmlns:a16="http://schemas.microsoft.com/office/drawing/2014/main" id="{B9B9E60B-205D-FD34-2D48-E88208D93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8528" y="4115326"/>
            <a:ext cx="2794944" cy="27949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0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8185636" y="3315659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bg1"/>
                </a:solidFill>
              </a:rPr>
              <a:t>INFORMATION ARCHITECTURE</a:t>
            </a: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r>
              <a:rPr lang="en-US" sz="1400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41" name="data detail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4485851" y="3315651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bg1"/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r>
              <a:rPr lang="en-US" sz="1400" dirty="0">
                <a:solidFill>
                  <a:schemeClr val="bg1"/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r>
              <a:rPr lang="en-US" sz="1400" dirty="0">
                <a:solidFill>
                  <a:schemeClr val="bg1"/>
                </a:solidFill>
              </a:rPr>
              <a:t>GEOGRAPHY-BASED IMPLICATIONS</a:t>
            </a:r>
          </a:p>
        </p:txBody>
      </p:sp>
      <p:sp>
        <p:nvSpPr>
          <p:cNvPr id="10" name="research detail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808892" y="3315651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bg1"/>
                </a:solidFill>
              </a:rPr>
              <a:t>PROJECT RATIONALE &amp; PROBLEM SCOPE</a:t>
            </a: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r>
              <a:rPr lang="en-US" sz="1400" dirty="0">
                <a:solidFill>
                  <a:schemeClr val="bg1"/>
                </a:solidFill>
              </a:rPr>
              <a:t>DATA SOURCES</a:t>
            </a: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endParaRPr lang="en-US" sz="1400" dirty="0">
              <a:solidFill>
                <a:schemeClr val="bg1"/>
              </a:solidFill>
            </a:endParaRPr>
          </a:p>
          <a:p>
            <a:pPr marL="747713"/>
            <a:r>
              <a:rPr lang="en-US" sz="1400" dirty="0">
                <a:solidFill>
                  <a:schemeClr val="bg1"/>
                </a:solidFill>
              </a:rPr>
              <a:t>KEY THEMES IN AID POLICIES &amp; PRACTICES</a:t>
            </a:r>
          </a:p>
        </p:txBody>
      </p:sp>
      <p:sp useBgFill="1">
        <p:nvSpPr>
          <p:cNvPr id="44" name="dashboard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8982426" y="3098781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5649060" y="3098773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</a:p>
        </p:txBody>
      </p:sp>
      <p:sp useBgFill="1">
        <p:nvSpPr>
          <p:cNvPr id="3" name="research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654422" y="3098781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</a:p>
        </p:txBody>
      </p:sp>
      <p:sp useBgFill="1">
        <p:nvSpPr>
          <p:cNvPr id="25" name="heading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742499"/>
            <a:ext cx="3015748" cy="523220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921468" y="3646394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588126" y="3502108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885090" y="5217684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4591735" y="4341597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5" name="map img">
            <a:extLst>
              <a:ext uri="{FF2B5EF4-FFF2-40B4-BE49-F238E27FC236}">
                <a16:creationId xmlns:a16="http://schemas.microsoft.com/office/drawing/2014/main" id="{A36A348B-D790-98D8-0DF0-C355B77779E7}"/>
              </a:ext>
            </a:extLst>
          </p:cNvPr>
          <p:cNvGrpSpPr/>
          <p:nvPr/>
        </p:nvGrpSpPr>
        <p:grpSpPr>
          <a:xfrm>
            <a:off x="4591735" y="5294027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6" name="Graphic 75" descr="Map with pin with solid fill">
              <a:extLst>
                <a:ext uri="{FF2B5EF4-FFF2-40B4-BE49-F238E27FC236}">
                  <a16:creationId xmlns:a16="http://schemas.microsoft.com/office/drawing/2014/main" id="{142FF980-5AB8-6211-6CA4-006F98C4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p with pin outline">
              <a:extLst>
                <a:ext uri="{FF2B5EF4-FFF2-40B4-BE49-F238E27FC236}">
                  <a16:creationId xmlns:a16="http://schemas.microsoft.com/office/drawing/2014/main" id="{FBDA8477-2765-0B99-586E-7C542115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flowchart img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8289061" y="3616065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8289061" y="4277469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921468" y="4424742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data chart">
            <a:extLst>
              <a:ext uri="{FF2B5EF4-FFF2-40B4-BE49-F238E27FC236}">
                <a16:creationId xmlns:a16="http://schemas.microsoft.com/office/drawing/2014/main" id="{57B916A7-EDF2-A6B0-AC88-56F0FECB7DBA}"/>
              </a:ext>
            </a:extLst>
          </p:cNvPr>
          <p:cNvSpPr/>
          <p:nvPr/>
        </p:nvSpPr>
        <p:spPr>
          <a:xfrm>
            <a:off x="4949059" y="1722056"/>
            <a:ext cx="2293882" cy="11372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Transforming, Indexing, and Building </a:t>
            </a:r>
          </a:p>
        </p:txBody>
      </p:sp>
      <p:sp>
        <p:nvSpPr>
          <p:cNvPr id="20" name="research chart">
            <a:extLst>
              <a:ext uri="{FF2B5EF4-FFF2-40B4-BE49-F238E27FC236}">
                <a16:creationId xmlns:a16="http://schemas.microsoft.com/office/drawing/2014/main" id="{06A5968A-F71B-788C-A5C6-03ED9E508897}"/>
              </a:ext>
            </a:extLst>
          </p:cNvPr>
          <p:cNvSpPr/>
          <p:nvPr/>
        </p:nvSpPr>
        <p:spPr>
          <a:xfrm>
            <a:off x="1262743" y="1722056"/>
            <a:ext cx="2293882" cy="11372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Trends in Policies, Practices, and Experiences </a:t>
            </a:r>
          </a:p>
        </p:txBody>
      </p:sp>
      <p:sp>
        <p:nvSpPr>
          <p:cNvPr id="21" name="data chart">
            <a:extLst>
              <a:ext uri="{FF2B5EF4-FFF2-40B4-BE49-F238E27FC236}">
                <a16:creationId xmlns:a16="http://schemas.microsoft.com/office/drawing/2014/main" id="{E5BA50C9-4CAE-4231-EC7E-50844F3753F7}"/>
              </a:ext>
            </a:extLst>
          </p:cNvPr>
          <p:cNvSpPr/>
          <p:nvPr/>
        </p:nvSpPr>
        <p:spPr>
          <a:xfrm>
            <a:off x="8631708" y="1722056"/>
            <a:ext cx="2293882" cy="11372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Informative, Accessible, and Thorough Interface</a:t>
            </a:r>
          </a:p>
        </p:txBody>
      </p:sp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294EC36E-E62D-5CD5-A60F-C266D0C952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2839384">
            <a:off x="-3590281" y="-2246901"/>
            <a:ext cx="1907355" cy="1907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A0786267-2803-B503-BA53-F9CB2E346F3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3929446">
            <a:off x="14733113" y="6818248"/>
            <a:ext cx="2328068" cy="2328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7791DFAE-B7B8-602B-F6EF-6BAB274AF81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2559910">
            <a:off x="13494826" y="-4072512"/>
            <a:ext cx="1907355" cy="1907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Diploma roll with solid fill">
            <a:extLst>
              <a:ext uri="{FF2B5EF4-FFF2-40B4-BE49-F238E27FC236}">
                <a16:creationId xmlns:a16="http://schemas.microsoft.com/office/drawing/2014/main" id="{F3DAF913-14D1-BEE8-9265-E42B4BA0121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rot="17677076">
            <a:off x="-3706590" y="8364821"/>
            <a:ext cx="2132210" cy="2132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 descr="Schoolhouse with solid fill">
            <a:extLst>
              <a:ext uri="{FF2B5EF4-FFF2-40B4-BE49-F238E27FC236}">
                <a16:creationId xmlns:a16="http://schemas.microsoft.com/office/drawing/2014/main" id="{BFAC84D6-F728-DF4B-E95F-1AA960E078A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rot="18524210">
            <a:off x="4032344" y="-5605203"/>
            <a:ext cx="2177798" cy="2177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2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data arrow" hidden="1">
            <a:extLst>
              <a:ext uri="{FF2B5EF4-FFF2-40B4-BE49-F238E27FC236}">
                <a16:creationId xmlns:a16="http://schemas.microsoft.com/office/drawing/2014/main" id="{ADCD5E1A-08F0-718A-9015-92ABC124E22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5400000" flipH="1" flipV="1">
            <a:off x="5239194" y="3524536"/>
            <a:ext cx="5279774" cy="3566163"/>
          </a:xfrm>
          <a:prstGeom prst="bentConnector4">
            <a:avLst>
              <a:gd name="adj1" fmla="val 29399"/>
              <a:gd name="adj2" fmla="val 1064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search arrow" hidden="1">
            <a:extLst>
              <a:ext uri="{FF2B5EF4-FFF2-40B4-BE49-F238E27FC236}">
                <a16:creationId xmlns:a16="http://schemas.microsoft.com/office/drawing/2014/main" id="{6E585316-EB50-9C85-C0A5-2C5C43164FC0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16200000" flipH="1">
            <a:off x="1050858" y="1188749"/>
            <a:ext cx="2428143" cy="529818"/>
          </a:xfrm>
          <a:prstGeom prst="bentConnector4">
            <a:avLst>
              <a:gd name="adj1" fmla="val -9415"/>
              <a:gd name="adj2" fmla="val -18600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 hidden="1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8185636" y="8164390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DEMONSTRATION</a:t>
            </a:r>
          </a:p>
        </p:txBody>
      </p:sp>
      <p:sp>
        <p:nvSpPr>
          <p:cNvPr id="41" name="data detail" hidden="1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4485851" y="8164382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GEOGRAPHY-BASED IMPLICATIONS</a:t>
            </a:r>
          </a:p>
        </p:txBody>
      </p:sp>
      <p:sp>
        <p:nvSpPr>
          <p:cNvPr id="10" name="research detail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397619" y="456457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RATIONALE &amp; PROBLEM SCOPE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 THEMES IN AID POLICIES &amp; PRACTICES</a:t>
            </a:r>
          </a:p>
        </p:txBody>
      </p:sp>
      <p:sp useBgFill="1">
        <p:nvSpPr>
          <p:cNvPr id="44" name="dashboard" hidden="1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8982426" y="7947512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 hidden="1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5649060" y="7947504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</a:p>
        </p:txBody>
      </p:sp>
      <p:sp useBgFill="1">
        <p:nvSpPr>
          <p:cNvPr id="3" name="research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243149" y="239587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</a:p>
        </p:txBody>
      </p:sp>
      <p:sp>
        <p:nvSpPr>
          <p:cNvPr id="25" name="heading" hidden="1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983580"/>
            <a:ext cx="3015748" cy="52322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510195" y="787200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 hidden="1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588126" y="8365353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473817" y="2358490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 hidden="1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4591735" y="9190328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5" name="map img" hidden="1">
            <a:extLst>
              <a:ext uri="{FF2B5EF4-FFF2-40B4-BE49-F238E27FC236}">
                <a16:creationId xmlns:a16="http://schemas.microsoft.com/office/drawing/2014/main" id="{A36A348B-D790-98D8-0DF0-C355B77779E7}"/>
              </a:ext>
            </a:extLst>
          </p:cNvPr>
          <p:cNvGrpSpPr/>
          <p:nvPr/>
        </p:nvGrpSpPr>
        <p:grpSpPr>
          <a:xfrm>
            <a:off x="4591735" y="10018933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6" name="Graphic 75" descr="Map with pin with solid fill">
              <a:extLst>
                <a:ext uri="{FF2B5EF4-FFF2-40B4-BE49-F238E27FC236}">
                  <a16:creationId xmlns:a16="http://schemas.microsoft.com/office/drawing/2014/main" id="{142FF980-5AB8-6211-6CA4-006F98C4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p with pin outline">
              <a:extLst>
                <a:ext uri="{FF2B5EF4-FFF2-40B4-BE49-F238E27FC236}">
                  <a16:creationId xmlns:a16="http://schemas.microsoft.com/office/drawing/2014/main" id="{FBDA8477-2765-0B99-586E-7C542115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flowchart img" hidden="1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8289061" y="8464796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 hidden="1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8289061" y="9126200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510195" y="1565548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2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data arrow" hidden="1">
            <a:extLst>
              <a:ext uri="{FF2B5EF4-FFF2-40B4-BE49-F238E27FC236}">
                <a16:creationId xmlns:a16="http://schemas.microsoft.com/office/drawing/2014/main" id="{ADCD5E1A-08F0-718A-9015-92ABC124E22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5400000" flipH="1" flipV="1">
            <a:off x="5239194" y="3524536"/>
            <a:ext cx="5279774" cy="3566163"/>
          </a:xfrm>
          <a:prstGeom prst="bentConnector4">
            <a:avLst>
              <a:gd name="adj1" fmla="val 29399"/>
              <a:gd name="adj2" fmla="val 1064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search arrow" hidden="1">
            <a:extLst>
              <a:ext uri="{FF2B5EF4-FFF2-40B4-BE49-F238E27FC236}">
                <a16:creationId xmlns:a16="http://schemas.microsoft.com/office/drawing/2014/main" id="{6E585316-EB50-9C85-C0A5-2C5C43164FC0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16200000" flipH="1">
            <a:off x="1050858" y="1188749"/>
            <a:ext cx="2428143" cy="529818"/>
          </a:xfrm>
          <a:prstGeom prst="bentConnector4">
            <a:avLst>
              <a:gd name="adj1" fmla="val -9415"/>
              <a:gd name="adj2" fmla="val -18600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 hidden="1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8185636" y="8164390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DEMONSTRATION</a:t>
            </a:r>
          </a:p>
        </p:txBody>
      </p:sp>
      <p:sp>
        <p:nvSpPr>
          <p:cNvPr id="41" name="data detail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4485851" y="8164382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GEOGRAPHY-BASED IMPLICATIONS</a:t>
            </a:r>
          </a:p>
        </p:txBody>
      </p:sp>
      <p:sp>
        <p:nvSpPr>
          <p:cNvPr id="10" name="research detail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397619" y="456457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RATIONALE &amp; PROBLEM SCOPE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 THEMES IN AID POLICIES &amp; PRACTICES</a:t>
            </a:r>
          </a:p>
        </p:txBody>
      </p:sp>
      <p:sp useBgFill="1">
        <p:nvSpPr>
          <p:cNvPr id="44" name="dashboard" hidden="1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8982426" y="7947512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5649060" y="7947504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</a:p>
        </p:txBody>
      </p:sp>
      <p:sp useBgFill="1">
        <p:nvSpPr>
          <p:cNvPr id="3" name="research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243149" y="239587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</a:p>
        </p:txBody>
      </p:sp>
      <p:sp>
        <p:nvSpPr>
          <p:cNvPr id="25" name="heading" hidden="1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983580"/>
            <a:ext cx="3015748" cy="52322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510195" y="787200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588126" y="8365353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473817" y="2358490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4591735" y="9190328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5" name="map img">
            <a:extLst>
              <a:ext uri="{FF2B5EF4-FFF2-40B4-BE49-F238E27FC236}">
                <a16:creationId xmlns:a16="http://schemas.microsoft.com/office/drawing/2014/main" id="{A36A348B-D790-98D8-0DF0-C355B77779E7}"/>
              </a:ext>
            </a:extLst>
          </p:cNvPr>
          <p:cNvGrpSpPr/>
          <p:nvPr/>
        </p:nvGrpSpPr>
        <p:grpSpPr>
          <a:xfrm>
            <a:off x="4591735" y="10018933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6" name="Graphic 75" descr="Map with pin with solid fill">
              <a:extLst>
                <a:ext uri="{FF2B5EF4-FFF2-40B4-BE49-F238E27FC236}">
                  <a16:creationId xmlns:a16="http://schemas.microsoft.com/office/drawing/2014/main" id="{142FF980-5AB8-6211-6CA4-006F98C4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p with pin outline">
              <a:extLst>
                <a:ext uri="{FF2B5EF4-FFF2-40B4-BE49-F238E27FC236}">
                  <a16:creationId xmlns:a16="http://schemas.microsoft.com/office/drawing/2014/main" id="{FBDA8477-2765-0B99-586E-7C542115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flowchart img" hidden="1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8289061" y="8464796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 hidden="1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8289061" y="9126200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510195" y="1565548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29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data arrow" hidden="1">
            <a:extLst>
              <a:ext uri="{FF2B5EF4-FFF2-40B4-BE49-F238E27FC236}">
                <a16:creationId xmlns:a16="http://schemas.microsoft.com/office/drawing/2014/main" id="{ADCD5E1A-08F0-718A-9015-92ABC124E22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16200000" flipH="1">
            <a:off x="4608809" y="-2385623"/>
            <a:ext cx="2452311" cy="7654395"/>
          </a:xfrm>
          <a:prstGeom prst="bentConnector4">
            <a:avLst>
              <a:gd name="adj1" fmla="val -9322"/>
              <a:gd name="adj2" fmla="val 10298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search arrow" hidden="1">
            <a:extLst>
              <a:ext uri="{FF2B5EF4-FFF2-40B4-BE49-F238E27FC236}">
                <a16:creationId xmlns:a16="http://schemas.microsoft.com/office/drawing/2014/main" id="{6E585316-EB50-9C85-C0A5-2C5C43164FC0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-177132" y="5256157"/>
            <a:ext cx="5295397" cy="11854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 hidden="1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8185636" y="8180005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DEMONSTRATION</a:t>
            </a:r>
          </a:p>
        </p:txBody>
      </p:sp>
      <p:sp>
        <p:nvSpPr>
          <p:cNvPr id="41" name="data detail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397619" y="432297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GEOGRAPHY-BASED IMPLICATIONS</a:t>
            </a:r>
          </a:p>
        </p:txBody>
      </p:sp>
      <p:sp>
        <p:nvSpPr>
          <p:cNvPr id="10" name="research detail" hidden="1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808892" y="8179997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RATIONALE &amp; PROBLEM SCOPE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 THEMES IN AID POLICIES &amp; PRACTICES</a:t>
            </a:r>
          </a:p>
        </p:txBody>
      </p:sp>
      <p:sp useBgFill="1">
        <p:nvSpPr>
          <p:cNvPr id="44" name="dashboard" hidden="1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8982426" y="7963127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1560828" y="215419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</a:p>
        </p:txBody>
      </p:sp>
      <p:sp useBgFill="1">
        <p:nvSpPr>
          <p:cNvPr id="3" name="research" hidden="1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654422" y="7963127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</a:p>
        </p:txBody>
      </p:sp>
      <p:sp>
        <p:nvSpPr>
          <p:cNvPr id="25" name="heading" hidden="1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983580"/>
            <a:ext cx="3015748" cy="52322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 hidden="1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921468" y="8510740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99894" y="618754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 hidden="1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885090" y="10082030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503503" y="1458243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8" name="flowchart img" hidden="1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8289061" y="8480411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 hidden="1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8289061" y="9141815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 hidden="1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921468" y="9289088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3" name="pep base">
            <a:extLst>
              <a:ext uri="{FF2B5EF4-FFF2-40B4-BE49-F238E27FC236}">
                <a16:creationId xmlns:a16="http://schemas.microsoft.com/office/drawing/2014/main" id="{4641D7FE-2BCE-6949-33FA-E463029DE7F3}"/>
              </a:ext>
            </a:extLst>
          </p:cNvPr>
          <p:cNvGrpSpPr/>
          <p:nvPr/>
        </p:nvGrpSpPr>
        <p:grpSpPr>
          <a:xfrm>
            <a:off x="5476876" y="759177"/>
            <a:ext cx="4736450" cy="3713334"/>
            <a:chOff x="5476876" y="759177"/>
            <a:chExt cx="4736450" cy="371333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683CC1-D703-5D15-D34A-C7981914F491}"/>
                </a:ext>
              </a:extLst>
            </p:cNvPr>
            <p:cNvCxnSpPr>
              <a:cxnSpLocks/>
              <a:stCxn id="5" idx="2"/>
              <a:endCxn id="43" idx="0"/>
            </p:cNvCxnSpPr>
            <p:nvPr/>
          </p:nvCxnSpPr>
          <p:spPr>
            <a:xfrm>
              <a:off x="7845101" y="1772507"/>
              <a:ext cx="1" cy="49967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899F49F-8757-7C82-4F8F-01F251176E7A}"/>
                </a:ext>
              </a:extLst>
            </p:cNvPr>
            <p:cNvCxnSpPr>
              <a:cxnSpLocks/>
              <a:stCxn id="43" idx="4"/>
              <a:endCxn id="31" idx="0"/>
            </p:cNvCxnSpPr>
            <p:nvPr/>
          </p:nvCxnSpPr>
          <p:spPr>
            <a:xfrm flipH="1">
              <a:off x="7845101" y="3285513"/>
              <a:ext cx="1" cy="49895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751F5C-9A6F-3B91-0561-E68964A792B2}"/>
                </a:ext>
              </a:extLst>
            </p:cNvPr>
            <p:cNvGrpSpPr/>
            <p:nvPr/>
          </p:nvGrpSpPr>
          <p:grpSpPr>
            <a:xfrm>
              <a:off x="5476876" y="759177"/>
              <a:ext cx="4736450" cy="1013330"/>
              <a:chOff x="5476876" y="759177"/>
              <a:chExt cx="4736450" cy="101333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C96037A-6C98-00CB-CDBE-7B0E34365D48}"/>
                  </a:ext>
                </a:extLst>
              </p:cNvPr>
              <p:cNvSpPr/>
              <p:nvPr/>
            </p:nvSpPr>
            <p:spPr>
              <a:xfrm>
                <a:off x="5476876" y="759177"/>
                <a:ext cx="4736450" cy="1013330"/>
              </a:xfrm>
              <a:prstGeom prst="roundRect">
                <a:avLst>
                  <a:gd name="adj" fmla="val 4971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rPr>
                  <a:t>PRICE-TO-EARNINGS PREMIUM (PEP)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0AD303-DFCD-395D-F743-20BBE5C39578}"/>
                  </a:ext>
                </a:extLst>
              </p:cNvPr>
              <p:cNvSpPr txBox="1"/>
              <p:nvPr/>
            </p:nvSpPr>
            <p:spPr>
              <a:xfrm>
                <a:off x="6862834" y="1095992"/>
                <a:ext cx="19645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Total Average Net Price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246F7-C2C7-784A-1E55-92D6EB6641DD}"/>
                  </a:ext>
                </a:extLst>
              </p:cNvPr>
              <p:cNvSpPr txBox="1"/>
              <p:nvPr/>
            </p:nvSpPr>
            <p:spPr>
              <a:xfrm>
                <a:off x="5565129" y="1403769"/>
                <a:ext cx="4559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Post-Enrollment Earnings </a:t>
                </a:r>
                <a:r>
                  <a:rPr lang="en-US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–</a:t>
                </a:r>
                <a:r>
                  <a:rPr lang="en-US" sz="1400" dirty="0">
                    <a:solidFill>
                      <a:schemeClr val="bg1"/>
                    </a:solidFill>
                  </a:rPr>
                  <a:t> Typical Salary of H.S. Grad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9F4B8D-7DA1-4DB7-7DB0-D12D01B71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258" y="1416984"/>
                <a:ext cx="4317686" cy="0"/>
              </a:xfrm>
              <a:prstGeom prst="line">
                <a:avLst/>
              </a:prstGeom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9C260D-E2E7-CBFF-C46D-0A64312637C6}"/>
                </a:ext>
              </a:extLst>
            </p:cNvPr>
            <p:cNvGrpSpPr/>
            <p:nvPr/>
          </p:nvGrpSpPr>
          <p:grpSpPr>
            <a:xfrm>
              <a:off x="6466995" y="3784470"/>
              <a:ext cx="2756212" cy="688041"/>
              <a:chOff x="4391025" y="4714874"/>
              <a:chExt cx="2756212" cy="68804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8D1110-2D89-27CF-A8F1-B2CF3B2D1782}"/>
                  </a:ext>
                </a:extLst>
              </p:cNvPr>
              <p:cNvSpPr/>
              <p:nvPr/>
            </p:nvSpPr>
            <p:spPr>
              <a:xfrm>
                <a:off x="4391025" y="4714874"/>
                <a:ext cx="2756212" cy="688041"/>
              </a:xfrm>
              <a:prstGeom prst="roundRect">
                <a:avLst>
                  <a:gd name="adj" fmla="val 4971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rPr>
                  <a:t>ECONOMIC MOBILITY INDEX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0F3153-AE00-E373-9788-5BD9B550EB4D}"/>
                  </a:ext>
                </a:extLst>
              </p:cNvPr>
              <p:cNvSpPr txBox="1"/>
              <p:nvPr/>
            </p:nvSpPr>
            <p:spPr>
              <a:xfrm>
                <a:off x="4971541" y="5042153"/>
                <a:ext cx="1595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PEP </a:t>
                </a:r>
                <a:r>
                  <a:rPr lang="en-US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</a:t>
                </a:r>
                <a:r>
                  <a:rPr lang="en-US" sz="1400" dirty="0">
                    <a:solidFill>
                      <a:schemeClr val="bg1"/>
                    </a:solidFill>
                  </a:rPr>
                  <a:t> Percentage</a:t>
                </a: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393CD-28C2-2370-B4F1-5E4B4BA8184E}"/>
                </a:ext>
              </a:extLst>
            </p:cNvPr>
            <p:cNvSpPr/>
            <p:nvPr/>
          </p:nvSpPr>
          <p:spPr>
            <a:xfrm>
              <a:off x="6888167" y="2272183"/>
              <a:ext cx="1913869" cy="1013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percentage of students within each income level on campus</a:t>
              </a:r>
            </a:p>
          </p:txBody>
        </p:sp>
      </p:grpSp>
      <p:grpSp>
        <p:nvGrpSpPr>
          <p:cNvPr id="65" name="pell emi">
            <a:extLst>
              <a:ext uri="{FF2B5EF4-FFF2-40B4-BE49-F238E27FC236}">
                <a16:creationId xmlns:a16="http://schemas.microsoft.com/office/drawing/2014/main" id="{410C5D63-FF83-B39C-3F10-2D7E9C17D514}"/>
              </a:ext>
            </a:extLst>
          </p:cNvPr>
          <p:cNvGrpSpPr/>
          <p:nvPr/>
        </p:nvGrpSpPr>
        <p:grpSpPr>
          <a:xfrm>
            <a:off x="6785364" y="5025376"/>
            <a:ext cx="2119473" cy="688041"/>
            <a:chOff x="3733800" y="6648595"/>
            <a:chExt cx="2756212" cy="68804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0DC4C84-FC0B-74E5-0F93-BE345D5E2619}"/>
                </a:ext>
              </a:extLst>
            </p:cNvPr>
            <p:cNvSpPr/>
            <p:nvPr/>
          </p:nvSpPr>
          <p:spPr>
            <a:xfrm>
              <a:off x="3733800" y="6648595"/>
              <a:ext cx="2756212" cy="688041"/>
            </a:xfrm>
            <a:prstGeom prst="roundRect">
              <a:avLst>
                <a:gd name="adj" fmla="val 4971"/>
              </a:avLst>
            </a:prstGeom>
            <a:grpFill/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PELL_EMI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75E1AB-4B32-3468-FBE3-E070C040C375}"/>
                </a:ext>
              </a:extLst>
            </p:cNvPr>
            <p:cNvSpPr txBox="1"/>
            <p:nvPr/>
          </p:nvSpPr>
          <p:spPr>
            <a:xfrm>
              <a:off x="4150040" y="6983033"/>
              <a:ext cx="1923732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PEP x Pell Percentage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A0560D-F78D-B3CB-E149-96752237985B}"/>
              </a:ext>
            </a:extLst>
          </p:cNvPr>
          <p:cNvCxnSpPr>
            <a:cxnSpLocks/>
            <a:stCxn id="31" idx="2"/>
            <a:endCxn id="66" idx="0"/>
          </p:cNvCxnSpPr>
          <p:nvPr/>
        </p:nvCxnSpPr>
        <p:spPr>
          <a:xfrm>
            <a:off x="7845101" y="4472511"/>
            <a:ext cx="0" cy="55286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map img">
            <a:extLst>
              <a:ext uri="{FF2B5EF4-FFF2-40B4-BE49-F238E27FC236}">
                <a16:creationId xmlns:a16="http://schemas.microsoft.com/office/drawing/2014/main" id="{62B93740-E1E2-005D-0961-AA53228010B9}"/>
              </a:ext>
            </a:extLst>
          </p:cNvPr>
          <p:cNvGrpSpPr/>
          <p:nvPr/>
        </p:nvGrpSpPr>
        <p:grpSpPr>
          <a:xfrm>
            <a:off x="503503" y="2372573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8" name="Graphic 107" descr="Map with pin with solid fill">
              <a:extLst>
                <a:ext uri="{FF2B5EF4-FFF2-40B4-BE49-F238E27FC236}">
                  <a16:creationId xmlns:a16="http://schemas.microsoft.com/office/drawing/2014/main" id="{16B329BA-4E1B-1FE2-9058-2D33BC49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09" name="Graphic 108" descr="Map with pin outline">
              <a:extLst>
                <a:ext uri="{FF2B5EF4-FFF2-40B4-BE49-F238E27FC236}">
                  <a16:creationId xmlns:a16="http://schemas.microsoft.com/office/drawing/2014/main" id="{1C57CB86-CF96-2257-08E9-C3D7A6FA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33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BF7C2E1-825D-6BA1-D39A-93565DD91AFE}"/>
              </a:ext>
            </a:extLst>
          </p:cNvPr>
          <p:cNvCxnSpPr>
            <a:cxnSpLocks/>
            <a:stCxn id="31" idx="2"/>
            <a:endCxn id="89" idx="0"/>
          </p:cNvCxnSpPr>
          <p:nvPr/>
        </p:nvCxnSpPr>
        <p:spPr>
          <a:xfrm rot="5400000">
            <a:off x="6386155" y="3566429"/>
            <a:ext cx="552865" cy="23650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00">
            <a:extLst>
              <a:ext uri="{FF2B5EF4-FFF2-40B4-BE49-F238E27FC236}">
                <a16:creationId xmlns:a16="http://schemas.microsoft.com/office/drawing/2014/main" id="{D350AFCA-4323-2EA5-77FA-20C9CD3046DC}"/>
              </a:ext>
            </a:extLst>
          </p:cNvPr>
          <p:cNvCxnSpPr>
            <a:cxnSpLocks/>
            <a:stCxn id="31" idx="2"/>
            <a:endCxn id="66" idx="0"/>
          </p:cNvCxnSpPr>
          <p:nvPr/>
        </p:nvCxnSpPr>
        <p:spPr>
          <a:xfrm rot="5400000">
            <a:off x="5080862" y="2261136"/>
            <a:ext cx="552865" cy="49756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BF12A7C-1AF8-5FAC-08F6-D11D0303EFA1}"/>
              </a:ext>
            </a:extLst>
          </p:cNvPr>
          <p:cNvCxnSpPr>
            <a:cxnSpLocks/>
            <a:stCxn id="31" idx="2"/>
            <a:endCxn id="71" idx="0"/>
          </p:cNvCxnSpPr>
          <p:nvPr/>
        </p:nvCxnSpPr>
        <p:spPr>
          <a:xfrm rot="16200000" flipH="1">
            <a:off x="7691447" y="4626164"/>
            <a:ext cx="552865" cy="2455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ata arrow" hidden="1">
            <a:extLst>
              <a:ext uri="{FF2B5EF4-FFF2-40B4-BE49-F238E27FC236}">
                <a16:creationId xmlns:a16="http://schemas.microsoft.com/office/drawing/2014/main" id="{ADCD5E1A-08F0-718A-9015-92ABC124E22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16200000" flipH="1">
            <a:off x="4608809" y="-2385623"/>
            <a:ext cx="2452311" cy="7654395"/>
          </a:xfrm>
          <a:prstGeom prst="bentConnector4">
            <a:avLst>
              <a:gd name="adj1" fmla="val -9322"/>
              <a:gd name="adj2" fmla="val 10298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search arrow" hidden="1">
            <a:extLst>
              <a:ext uri="{FF2B5EF4-FFF2-40B4-BE49-F238E27FC236}">
                <a16:creationId xmlns:a16="http://schemas.microsoft.com/office/drawing/2014/main" id="{6E585316-EB50-9C85-C0A5-2C5C43164FC0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-177132" y="5256157"/>
            <a:ext cx="5295397" cy="11854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8185636" y="8180005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DEMONSTRATION</a:t>
            </a:r>
          </a:p>
        </p:txBody>
      </p:sp>
      <p:sp>
        <p:nvSpPr>
          <p:cNvPr id="41" name="data detail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397619" y="432297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GEOGRAPHY-BASED IMPLICATIONS</a:t>
            </a:r>
          </a:p>
        </p:txBody>
      </p:sp>
      <p:sp>
        <p:nvSpPr>
          <p:cNvPr id="10" name="research detail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808892" y="8179997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RATIONALE &amp; PROBLEM SCOPE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</a:t>
            </a: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 THEMES IN AID POLICIES &amp; PRACTICES</a:t>
            </a:r>
          </a:p>
        </p:txBody>
      </p:sp>
      <p:sp useBgFill="1">
        <p:nvSpPr>
          <p:cNvPr id="44" name="dashboard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8982426" y="7963127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1560828" y="215419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</a:p>
        </p:txBody>
      </p:sp>
      <p:sp useBgFill="1">
        <p:nvSpPr>
          <p:cNvPr id="3" name="research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654422" y="7963127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</a:p>
        </p:txBody>
      </p:sp>
      <p:sp>
        <p:nvSpPr>
          <p:cNvPr id="25" name="heading" hidden="1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983580"/>
            <a:ext cx="3015748" cy="52322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921468" y="8510740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99894" y="618754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885090" y="10082030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503503" y="1458243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8" name="flowchart img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8289061" y="8480411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8289061" y="9141815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921468" y="9289088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3" name="pep base">
            <a:extLst>
              <a:ext uri="{FF2B5EF4-FFF2-40B4-BE49-F238E27FC236}">
                <a16:creationId xmlns:a16="http://schemas.microsoft.com/office/drawing/2014/main" id="{4641D7FE-2BCE-6949-33FA-E463029DE7F3}"/>
              </a:ext>
            </a:extLst>
          </p:cNvPr>
          <p:cNvGrpSpPr/>
          <p:nvPr/>
        </p:nvGrpSpPr>
        <p:grpSpPr>
          <a:xfrm>
            <a:off x="5476876" y="759177"/>
            <a:ext cx="4736450" cy="3713334"/>
            <a:chOff x="5476876" y="759177"/>
            <a:chExt cx="4736450" cy="371333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683CC1-D703-5D15-D34A-C7981914F491}"/>
                </a:ext>
              </a:extLst>
            </p:cNvPr>
            <p:cNvCxnSpPr>
              <a:cxnSpLocks/>
              <a:stCxn id="5" idx="2"/>
              <a:endCxn id="43" idx="0"/>
            </p:cNvCxnSpPr>
            <p:nvPr/>
          </p:nvCxnSpPr>
          <p:spPr>
            <a:xfrm>
              <a:off x="7845101" y="1772507"/>
              <a:ext cx="1" cy="49967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899F49F-8757-7C82-4F8F-01F251176E7A}"/>
                </a:ext>
              </a:extLst>
            </p:cNvPr>
            <p:cNvCxnSpPr>
              <a:cxnSpLocks/>
              <a:stCxn id="43" idx="4"/>
              <a:endCxn id="31" idx="0"/>
            </p:cNvCxnSpPr>
            <p:nvPr/>
          </p:nvCxnSpPr>
          <p:spPr>
            <a:xfrm flipH="1">
              <a:off x="7845101" y="3285513"/>
              <a:ext cx="1" cy="49895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751F5C-9A6F-3B91-0561-E68964A792B2}"/>
                </a:ext>
              </a:extLst>
            </p:cNvPr>
            <p:cNvGrpSpPr/>
            <p:nvPr/>
          </p:nvGrpSpPr>
          <p:grpSpPr>
            <a:xfrm>
              <a:off x="5476876" y="759177"/>
              <a:ext cx="4736450" cy="1013330"/>
              <a:chOff x="5476876" y="759177"/>
              <a:chExt cx="4736450" cy="101333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C96037A-6C98-00CB-CDBE-7B0E34365D48}"/>
                  </a:ext>
                </a:extLst>
              </p:cNvPr>
              <p:cNvSpPr/>
              <p:nvPr/>
            </p:nvSpPr>
            <p:spPr>
              <a:xfrm>
                <a:off x="5476876" y="759177"/>
                <a:ext cx="4736450" cy="1013330"/>
              </a:xfrm>
              <a:prstGeom prst="roundRect">
                <a:avLst>
                  <a:gd name="adj" fmla="val 4971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rPr>
                  <a:t>PRICE-TO-EARNINGS PREMIUM (PEP)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0AD303-DFCD-395D-F743-20BBE5C39578}"/>
                  </a:ext>
                </a:extLst>
              </p:cNvPr>
              <p:cNvSpPr txBox="1"/>
              <p:nvPr/>
            </p:nvSpPr>
            <p:spPr>
              <a:xfrm>
                <a:off x="6862834" y="1095992"/>
                <a:ext cx="19645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Total Average Net Price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246F7-C2C7-784A-1E55-92D6EB6641DD}"/>
                  </a:ext>
                </a:extLst>
              </p:cNvPr>
              <p:cNvSpPr txBox="1"/>
              <p:nvPr/>
            </p:nvSpPr>
            <p:spPr>
              <a:xfrm>
                <a:off x="5565129" y="1403769"/>
                <a:ext cx="4559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Post-Enrollment Earnings </a:t>
                </a:r>
                <a:r>
                  <a:rPr lang="en-US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–</a:t>
                </a:r>
                <a:r>
                  <a:rPr lang="en-US" sz="1400" dirty="0">
                    <a:solidFill>
                      <a:schemeClr val="bg1"/>
                    </a:solidFill>
                  </a:rPr>
                  <a:t> Typical Salary of H.S. Grad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9F4B8D-7DA1-4DB7-7DB0-D12D01B71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258" y="1416984"/>
                <a:ext cx="4317686" cy="0"/>
              </a:xfrm>
              <a:prstGeom prst="line">
                <a:avLst/>
              </a:prstGeom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9C260D-E2E7-CBFF-C46D-0A64312637C6}"/>
                </a:ext>
              </a:extLst>
            </p:cNvPr>
            <p:cNvGrpSpPr/>
            <p:nvPr/>
          </p:nvGrpSpPr>
          <p:grpSpPr>
            <a:xfrm>
              <a:off x="6466995" y="3784470"/>
              <a:ext cx="2756212" cy="688041"/>
              <a:chOff x="4391025" y="4714874"/>
              <a:chExt cx="2756212" cy="68804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8D1110-2D89-27CF-A8F1-B2CF3B2D1782}"/>
                  </a:ext>
                </a:extLst>
              </p:cNvPr>
              <p:cNvSpPr/>
              <p:nvPr/>
            </p:nvSpPr>
            <p:spPr>
              <a:xfrm>
                <a:off x="4391025" y="4714874"/>
                <a:ext cx="2756212" cy="688041"/>
              </a:xfrm>
              <a:prstGeom prst="roundRect">
                <a:avLst>
                  <a:gd name="adj" fmla="val 4971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rPr>
                  <a:t>ECONOMIC MOBILITY INDEX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0F3153-AE00-E373-9788-5BD9B550EB4D}"/>
                  </a:ext>
                </a:extLst>
              </p:cNvPr>
              <p:cNvSpPr txBox="1"/>
              <p:nvPr/>
            </p:nvSpPr>
            <p:spPr>
              <a:xfrm>
                <a:off x="4971541" y="5042153"/>
                <a:ext cx="15951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PEP </a:t>
                </a:r>
                <a:r>
                  <a:rPr lang="en-US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</a:t>
                </a:r>
                <a:r>
                  <a:rPr lang="en-US" sz="1400" dirty="0">
                    <a:solidFill>
                      <a:schemeClr val="bg1"/>
                    </a:solidFill>
                  </a:rPr>
                  <a:t> Percentage</a:t>
                </a: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393CD-28C2-2370-B4F1-5E4B4BA8184E}"/>
                </a:ext>
              </a:extLst>
            </p:cNvPr>
            <p:cNvSpPr/>
            <p:nvPr/>
          </p:nvSpPr>
          <p:spPr>
            <a:xfrm>
              <a:off x="6888167" y="2272183"/>
              <a:ext cx="1913869" cy="10133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percentage of students within each income level on campus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C591A1C-6957-608D-6E14-181FD3C9483B}"/>
              </a:ext>
            </a:extLst>
          </p:cNvPr>
          <p:cNvCxnSpPr>
            <a:cxnSpLocks/>
            <a:stCxn id="31" idx="2"/>
            <a:endCxn id="74" idx="0"/>
          </p:cNvCxnSpPr>
          <p:nvPr/>
        </p:nvCxnSpPr>
        <p:spPr>
          <a:xfrm rot="16200000" flipH="1">
            <a:off x="8996740" y="3320872"/>
            <a:ext cx="552865" cy="28561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pell emi">
            <a:extLst>
              <a:ext uri="{FF2B5EF4-FFF2-40B4-BE49-F238E27FC236}">
                <a16:creationId xmlns:a16="http://schemas.microsoft.com/office/drawing/2014/main" id="{410C5D63-FF83-B39C-3F10-2D7E9C17D514}"/>
              </a:ext>
            </a:extLst>
          </p:cNvPr>
          <p:cNvGrpSpPr/>
          <p:nvPr/>
        </p:nvGrpSpPr>
        <p:grpSpPr>
          <a:xfrm>
            <a:off x="1809749" y="5025376"/>
            <a:ext cx="2119473" cy="688041"/>
            <a:chOff x="3733800" y="6648595"/>
            <a:chExt cx="2756212" cy="68804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0DC4C84-FC0B-74E5-0F93-BE345D5E2619}"/>
                </a:ext>
              </a:extLst>
            </p:cNvPr>
            <p:cNvSpPr/>
            <p:nvPr/>
          </p:nvSpPr>
          <p:spPr>
            <a:xfrm>
              <a:off x="3733800" y="6648595"/>
              <a:ext cx="2756212" cy="688041"/>
            </a:xfrm>
            <a:prstGeom prst="roundRect">
              <a:avLst>
                <a:gd name="adj" fmla="val 4971"/>
              </a:avLst>
            </a:prstGeom>
            <a:grpFill/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PELL_EMI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75E1AB-4B32-3468-FBE3-E070C040C375}"/>
                </a:ext>
              </a:extLst>
            </p:cNvPr>
            <p:cNvSpPr txBox="1"/>
            <p:nvPr/>
          </p:nvSpPr>
          <p:spPr>
            <a:xfrm>
              <a:off x="4150040" y="6983033"/>
              <a:ext cx="1923732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PEP x Pell Percentage</a:t>
              </a:r>
            </a:p>
          </p:txBody>
        </p:sp>
      </p:grpSp>
      <p:grpSp>
        <p:nvGrpSpPr>
          <p:cNvPr id="73" name="inc3">
            <a:extLst>
              <a:ext uri="{FF2B5EF4-FFF2-40B4-BE49-F238E27FC236}">
                <a16:creationId xmlns:a16="http://schemas.microsoft.com/office/drawing/2014/main" id="{F0AA40F5-3854-B5E7-1909-16F649DD4CF3}"/>
              </a:ext>
            </a:extLst>
          </p:cNvPr>
          <p:cNvGrpSpPr/>
          <p:nvPr/>
        </p:nvGrpSpPr>
        <p:grpSpPr>
          <a:xfrm>
            <a:off x="9641506" y="5025376"/>
            <a:ext cx="2119473" cy="688041"/>
            <a:chOff x="3733800" y="6648595"/>
            <a:chExt cx="2756212" cy="688041"/>
          </a:xfrm>
          <a:solidFill>
            <a:schemeClr val="bg2"/>
          </a:solidFill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97EC55BC-A93C-1593-E584-2AF91EB7A302}"/>
                </a:ext>
              </a:extLst>
            </p:cNvPr>
            <p:cNvSpPr/>
            <p:nvPr/>
          </p:nvSpPr>
          <p:spPr>
            <a:xfrm>
              <a:off x="3733800" y="6648595"/>
              <a:ext cx="2756212" cy="688041"/>
            </a:xfrm>
            <a:prstGeom prst="roundRect">
              <a:avLst>
                <a:gd name="adj" fmla="val 4971"/>
              </a:avLst>
            </a:prstGeom>
            <a:grpFill/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INC3_EMI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FE43C5-CE20-BE93-DB6E-D4E754695D6F}"/>
                </a:ext>
              </a:extLst>
            </p:cNvPr>
            <p:cNvSpPr txBox="1"/>
            <p:nvPr/>
          </p:nvSpPr>
          <p:spPr>
            <a:xfrm>
              <a:off x="4074701" y="6983033"/>
              <a:ext cx="20744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PEP x Percentage</a:t>
              </a:r>
            </a:p>
          </p:txBody>
        </p:sp>
      </p:grpSp>
      <p:grpSp>
        <p:nvGrpSpPr>
          <p:cNvPr id="70" name="inc2">
            <a:extLst>
              <a:ext uri="{FF2B5EF4-FFF2-40B4-BE49-F238E27FC236}">
                <a16:creationId xmlns:a16="http://schemas.microsoft.com/office/drawing/2014/main" id="{C22E7C00-83C3-4504-C361-FB80DB7087D1}"/>
              </a:ext>
            </a:extLst>
          </p:cNvPr>
          <p:cNvGrpSpPr/>
          <p:nvPr/>
        </p:nvGrpSpPr>
        <p:grpSpPr>
          <a:xfrm>
            <a:off x="7030921" y="5025376"/>
            <a:ext cx="2119473" cy="688041"/>
            <a:chOff x="3733800" y="6648595"/>
            <a:chExt cx="2756212" cy="688041"/>
          </a:xfrm>
          <a:solidFill>
            <a:schemeClr val="bg2"/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4C38B88-59C3-2AC6-E7FB-1A0BED4680CE}"/>
                </a:ext>
              </a:extLst>
            </p:cNvPr>
            <p:cNvSpPr/>
            <p:nvPr/>
          </p:nvSpPr>
          <p:spPr>
            <a:xfrm>
              <a:off x="3733800" y="6648595"/>
              <a:ext cx="2756212" cy="688041"/>
            </a:xfrm>
            <a:prstGeom prst="roundRect">
              <a:avLst>
                <a:gd name="adj" fmla="val 4971"/>
              </a:avLst>
            </a:prstGeom>
            <a:grpFill/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INC2_EMI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AA39B8-18D1-4549-E01A-34EE1984B781}"/>
                </a:ext>
              </a:extLst>
            </p:cNvPr>
            <p:cNvSpPr txBox="1"/>
            <p:nvPr/>
          </p:nvSpPr>
          <p:spPr>
            <a:xfrm>
              <a:off x="4074701" y="6983033"/>
              <a:ext cx="20744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PEP x Percentage</a:t>
              </a:r>
            </a:p>
          </p:txBody>
        </p:sp>
      </p:grpSp>
      <p:grpSp>
        <p:nvGrpSpPr>
          <p:cNvPr id="88" name="inc1">
            <a:extLst>
              <a:ext uri="{FF2B5EF4-FFF2-40B4-BE49-F238E27FC236}">
                <a16:creationId xmlns:a16="http://schemas.microsoft.com/office/drawing/2014/main" id="{3253DBE0-E073-8AAB-13AF-1839765B6BD7}"/>
              </a:ext>
            </a:extLst>
          </p:cNvPr>
          <p:cNvGrpSpPr/>
          <p:nvPr/>
        </p:nvGrpSpPr>
        <p:grpSpPr>
          <a:xfrm>
            <a:off x="4420335" y="5025376"/>
            <a:ext cx="2119473" cy="688041"/>
            <a:chOff x="3733800" y="6648595"/>
            <a:chExt cx="2756212" cy="688041"/>
          </a:xfrm>
          <a:solidFill>
            <a:schemeClr val="bg2"/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94564C5-23A8-0C0F-CDEE-79C89F800C2B}"/>
                </a:ext>
              </a:extLst>
            </p:cNvPr>
            <p:cNvSpPr/>
            <p:nvPr/>
          </p:nvSpPr>
          <p:spPr>
            <a:xfrm>
              <a:off x="3733800" y="6648595"/>
              <a:ext cx="2756212" cy="688041"/>
            </a:xfrm>
            <a:prstGeom prst="roundRect">
              <a:avLst>
                <a:gd name="adj" fmla="val 4971"/>
              </a:avLst>
            </a:prstGeom>
            <a:grpFill/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INC1_EMI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B48BC96-258C-4A43-F71F-ECF97CEC4A63}"/>
                </a:ext>
              </a:extLst>
            </p:cNvPr>
            <p:cNvSpPr txBox="1"/>
            <p:nvPr/>
          </p:nvSpPr>
          <p:spPr>
            <a:xfrm>
              <a:off x="4074703" y="6983033"/>
              <a:ext cx="2074409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PEP x Percentage</a:t>
              </a:r>
            </a:p>
          </p:txBody>
        </p:sp>
      </p:grpSp>
      <p:grpSp>
        <p:nvGrpSpPr>
          <p:cNvPr id="6" name="map img">
            <a:extLst>
              <a:ext uri="{FF2B5EF4-FFF2-40B4-BE49-F238E27FC236}">
                <a16:creationId xmlns:a16="http://schemas.microsoft.com/office/drawing/2014/main" id="{993683C5-66A7-EAC8-5013-3DAF978A8850}"/>
              </a:ext>
            </a:extLst>
          </p:cNvPr>
          <p:cNvGrpSpPr/>
          <p:nvPr/>
        </p:nvGrpSpPr>
        <p:grpSpPr>
          <a:xfrm>
            <a:off x="503503" y="2372573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Graphic 6" descr="Map with pin with solid fill">
              <a:extLst>
                <a:ext uri="{FF2B5EF4-FFF2-40B4-BE49-F238E27FC236}">
                  <a16:creationId xmlns:a16="http://schemas.microsoft.com/office/drawing/2014/main" id="{A75238ED-3B44-6383-BC4F-6B6F27D2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Map with pin outline">
              <a:extLst>
                <a:ext uri="{FF2B5EF4-FFF2-40B4-BE49-F238E27FC236}">
                  <a16:creationId xmlns:a16="http://schemas.microsoft.com/office/drawing/2014/main" id="{94BC7D0E-998C-7B9C-33AE-2CB57A1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37B821-6F31-A58B-6A09-29133C1E8F0A}"/>
              </a:ext>
            </a:extLst>
          </p:cNvPr>
          <p:cNvSpPr txBox="1"/>
          <p:nvPr/>
        </p:nvSpPr>
        <p:spPr>
          <a:xfrm>
            <a:off x="1809749" y="5755125"/>
            <a:ext cx="21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 $30,000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21C2F-237E-F915-F1D2-E2CFCE711DC5}"/>
              </a:ext>
            </a:extLst>
          </p:cNvPr>
          <p:cNvSpPr txBox="1"/>
          <p:nvPr/>
        </p:nvSpPr>
        <p:spPr>
          <a:xfrm>
            <a:off x="4420335" y="5740078"/>
            <a:ext cx="21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$30,001 - $48,000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8618D-4030-4E57-8370-1EA57D99A9C1}"/>
              </a:ext>
            </a:extLst>
          </p:cNvPr>
          <p:cNvSpPr txBox="1"/>
          <p:nvPr/>
        </p:nvSpPr>
        <p:spPr>
          <a:xfrm>
            <a:off x="7030920" y="5730580"/>
            <a:ext cx="21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$48,001 - $75,000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59C36-D22A-303A-89E3-282AE49CE581}"/>
              </a:ext>
            </a:extLst>
          </p:cNvPr>
          <p:cNvSpPr txBox="1"/>
          <p:nvPr/>
        </p:nvSpPr>
        <p:spPr>
          <a:xfrm>
            <a:off x="9641505" y="5726114"/>
            <a:ext cx="211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$75,000 - $ 110,000</a:t>
            </a:r>
          </a:p>
        </p:txBody>
      </p:sp>
    </p:spTree>
    <p:extLst>
      <p:ext uri="{BB962C8B-B14F-4D97-AF65-F5344CB8AC3E}">
        <p14:creationId xmlns:p14="http://schemas.microsoft.com/office/powerpoint/2010/main" val="16288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data arrow" hidden="1">
            <a:extLst>
              <a:ext uri="{FF2B5EF4-FFF2-40B4-BE49-F238E27FC236}">
                <a16:creationId xmlns:a16="http://schemas.microsoft.com/office/drawing/2014/main" id="{ADCD5E1A-08F0-718A-9015-92ABC124E22B}"/>
              </a:ext>
            </a:extLst>
          </p:cNvPr>
          <p:cNvCxnSpPr>
            <a:cxnSpLocks/>
            <a:stCxn id="2" idx="0"/>
            <a:endCxn id="4" idx="3"/>
          </p:cNvCxnSpPr>
          <p:nvPr/>
        </p:nvCxnSpPr>
        <p:spPr>
          <a:xfrm rot="5400000" flipH="1" flipV="1">
            <a:off x="5231387" y="3532344"/>
            <a:ext cx="5295389" cy="3566163"/>
          </a:xfrm>
          <a:prstGeom prst="bentConnector4">
            <a:avLst>
              <a:gd name="adj1" fmla="val 29460"/>
              <a:gd name="adj2" fmla="val 10641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search arrow" hidden="1">
            <a:extLst>
              <a:ext uri="{FF2B5EF4-FFF2-40B4-BE49-F238E27FC236}">
                <a16:creationId xmlns:a16="http://schemas.microsoft.com/office/drawing/2014/main" id="{6E585316-EB50-9C85-C0A5-2C5C43164FC0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-177132" y="5256157"/>
            <a:ext cx="5295397" cy="11854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dashboard frame" hidden="1">
            <a:extLst>
              <a:ext uri="{FF2B5EF4-FFF2-40B4-BE49-F238E27FC236}">
                <a16:creationId xmlns:a16="http://schemas.microsoft.com/office/drawing/2014/main" id="{8A98F4E0-BB00-7160-DC38-BBE086F83AEA}"/>
              </a:ext>
            </a:extLst>
          </p:cNvPr>
          <p:cNvSpPr/>
          <p:nvPr/>
        </p:nvSpPr>
        <p:spPr>
          <a:xfrm>
            <a:off x="2529839" y="492368"/>
            <a:ext cx="7132324" cy="4350723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dashboard detail">
            <a:extLst>
              <a:ext uri="{FF2B5EF4-FFF2-40B4-BE49-F238E27FC236}">
                <a16:creationId xmlns:a16="http://schemas.microsoft.com/office/drawing/2014/main" id="{4C3DEACC-9F51-D56B-1413-837F69AC3118}"/>
              </a:ext>
            </a:extLst>
          </p:cNvPr>
          <p:cNvSpPr/>
          <p:nvPr/>
        </p:nvSpPr>
        <p:spPr>
          <a:xfrm>
            <a:off x="397619" y="450498"/>
            <a:ext cx="3197474" cy="1854543"/>
          </a:xfrm>
          <a:prstGeom prst="roundRect">
            <a:avLst>
              <a:gd name="adj" fmla="val 2800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INFORMATION ARCHITECTURE</a:t>
            </a:r>
          </a:p>
          <a:p>
            <a:pPr marL="747713"/>
            <a:endParaRPr lang="en-US" sz="14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>
                <a:solidFill>
                  <a:schemeClr val="accent5">
                    <a:lumMod val="20000"/>
                    <a:lumOff val="80000"/>
                  </a:schemeClr>
                </a:solidFill>
              </a:rPr>
              <a:t>DEMONSTRATION</a:t>
            </a: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data detail" hidden="1">
            <a:extLst>
              <a:ext uri="{FF2B5EF4-FFF2-40B4-BE49-F238E27FC236}">
                <a16:creationId xmlns:a16="http://schemas.microsoft.com/office/drawing/2014/main" id="{69A7E53C-29A0-4B23-F327-EF914D036B0A}"/>
              </a:ext>
            </a:extLst>
          </p:cNvPr>
          <p:cNvSpPr/>
          <p:nvPr/>
        </p:nvSpPr>
        <p:spPr>
          <a:xfrm>
            <a:off x="4485851" y="8179997"/>
            <a:ext cx="3220298" cy="2848708"/>
          </a:xfrm>
          <a:prstGeom prst="roundRect">
            <a:avLst>
              <a:gd name="adj" fmla="val 1621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CASES AT-A-GLANCE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CALCULATING ECONOMIC MOBILITY INDICES (EMIS)</a:t>
            </a: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GEOGRAPHY-BASED IMPLICATIONS</a:t>
            </a:r>
          </a:p>
        </p:txBody>
      </p:sp>
      <p:sp>
        <p:nvSpPr>
          <p:cNvPr id="10" name="research detail" hidden="1">
            <a:extLst>
              <a:ext uri="{FF2B5EF4-FFF2-40B4-BE49-F238E27FC236}">
                <a16:creationId xmlns:a16="http://schemas.microsoft.com/office/drawing/2014/main" id="{50BDFD19-EF59-684A-2C95-9FCE94A342CE}"/>
              </a:ext>
            </a:extLst>
          </p:cNvPr>
          <p:cNvSpPr/>
          <p:nvPr/>
        </p:nvSpPr>
        <p:spPr>
          <a:xfrm>
            <a:off x="808892" y="8179997"/>
            <a:ext cx="3197474" cy="2866293"/>
          </a:xfrm>
          <a:prstGeom prst="roundRect">
            <a:avLst>
              <a:gd name="adj" fmla="val 1713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/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 RATIONALE &amp; PROBLEM SCOPE</a:t>
            </a:r>
          </a:p>
          <a:p>
            <a:pPr marL="747713"/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</a:t>
            </a:r>
          </a:p>
          <a:p>
            <a:pPr marL="747713"/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endParaRPr lang="en-US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7713"/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KEY THEMES IN AID POLICIES &amp; PRACTICES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 useBgFill="1">
        <p:nvSpPr>
          <p:cNvPr id="44" name="dashboard">
            <a:extLst>
              <a:ext uri="{FF2B5EF4-FFF2-40B4-BE49-F238E27FC236}">
                <a16:creationId xmlns:a16="http://schemas.microsoft.com/office/drawing/2014/main" id="{AA43BE87-83A8-3E7C-A8C0-8A4BEBA04784}"/>
              </a:ext>
            </a:extLst>
          </p:cNvPr>
          <p:cNvSpPr/>
          <p:nvPr/>
        </p:nvSpPr>
        <p:spPr>
          <a:xfrm>
            <a:off x="1194409" y="233620"/>
            <a:ext cx="1603894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dashboard</a:t>
            </a:r>
          </a:p>
        </p:txBody>
      </p:sp>
      <p:sp useBgFill="1">
        <p:nvSpPr>
          <p:cNvPr id="2" name="data" hidden="1">
            <a:extLst>
              <a:ext uri="{FF2B5EF4-FFF2-40B4-BE49-F238E27FC236}">
                <a16:creationId xmlns:a16="http://schemas.microsoft.com/office/drawing/2014/main" id="{A8411218-CDC3-648E-5647-E3EBEE5AF8B6}"/>
              </a:ext>
            </a:extLst>
          </p:cNvPr>
          <p:cNvSpPr/>
          <p:nvPr/>
        </p:nvSpPr>
        <p:spPr>
          <a:xfrm>
            <a:off x="5649060" y="7963119"/>
            <a:ext cx="893880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</a:t>
            </a:r>
            <a:endParaRPr lang="en-US" sz="2800" dirty="0">
              <a:solidFill>
                <a:schemeClr val="accent3">
                  <a:lumMod val="75000"/>
                </a:schemeClr>
              </a:solidFill>
              <a:effectLst>
                <a:outerShdw blurRad="152400" dist="38100" dir="2700000" sx="103000" sy="103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 useBgFill="1">
        <p:nvSpPr>
          <p:cNvPr id="3" name="research" hidden="1">
            <a:extLst>
              <a:ext uri="{FF2B5EF4-FFF2-40B4-BE49-F238E27FC236}">
                <a16:creationId xmlns:a16="http://schemas.microsoft.com/office/drawing/2014/main" id="{F2CF2CCC-6722-3F44-5A94-B5A53674AEFC}"/>
              </a:ext>
            </a:extLst>
          </p:cNvPr>
          <p:cNvSpPr/>
          <p:nvPr/>
        </p:nvSpPr>
        <p:spPr>
          <a:xfrm>
            <a:off x="1654422" y="7963127"/>
            <a:ext cx="1513743" cy="471856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4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research</a:t>
            </a:r>
            <a:endParaRPr lang="en-US" sz="2800" dirty="0">
              <a:solidFill>
                <a:schemeClr val="accent4">
                  <a:lumMod val="75000"/>
                </a:schemeClr>
              </a:solidFill>
              <a:effectLst>
                <a:outerShdw blurRad="152400" dist="38100" dir="2700000" sx="103000" sy="103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5" name="heading" hidden="1">
            <a:extLst>
              <a:ext uri="{FF2B5EF4-FFF2-40B4-BE49-F238E27FC236}">
                <a16:creationId xmlns:a16="http://schemas.microsoft.com/office/drawing/2014/main" id="{E8992FD2-A258-DA21-DA07-7E52F9F51A83}"/>
              </a:ext>
            </a:extLst>
          </p:cNvPr>
          <p:cNvSpPr txBox="1"/>
          <p:nvPr/>
        </p:nvSpPr>
        <p:spPr>
          <a:xfrm>
            <a:off x="4588126" y="983580"/>
            <a:ext cx="3015748" cy="52322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accent3">
                    <a:lumMod val="75000"/>
                  </a:schemeClr>
                </a:solidFill>
                <a:effectLst>
                  <a:outerShdw blurRad="152400" dist="38100" dir="2700000" sx="103000" sy="103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45" name="iceberg img" hidden="1">
            <a:extLst>
              <a:ext uri="{FF2B5EF4-FFF2-40B4-BE49-F238E27FC236}">
                <a16:creationId xmlns:a16="http://schemas.microsoft.com/office/drawing/2014/main" id="{E37E124A-0BA6-8C1D-A42F-2FB1502EC6D4}"/>
              </a:ext>
            </a:extLst>
          </p:cNvPr>
          <p:cNvGrpSpPr/>
          <p:nvPr/>
        </p:nvGrpSpPr>
        <p:grpSpPr>
          <a:xfrm>
            <a:off x="921468" y="8510740"/>
            <a:ext cx="628528" cy="628528"/>
            <a:chOff x="808890" y="389432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Graphic 45" descr="Iceberg with solid fill">
              <a:extLst>
                <a:ext uri="{FF2B5EF4-FFF2-40B4-BE49-F238E27FC236}">
                  <a16:creationId xmlns:a16="http://schemas.microsoft.com/office/drawing/2014/main" id="{264D6936-B15E-EB65-1B1E-C0DF5F54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</p:spPr>
        </p:pic>
        <p:pic>
          <p:nvPicPr>
            <p:cNvPr id="47" name="Graphic 46" descr="Iceberg outline">
              <a:extLst>
                <a:ext uri="{FF2B5EF4-FFF2-40B4-BE49-F238E27FC236}">
                  <a16:creationId xmlns:a16="http://schemas.microsoft.com/office/drawing/2014/main" id="{849EDD85-E0EB-E1A5-3A4D-D615EB5F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890" y="3894321"/>
              <a:ext cx="628528" cy="628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database img" hidden="1">
            <a:extLst>
              <a:ext uri="{FF2B5EF4-FFF2-40B4-BE49-F238E27FC236}">
                <a16:creationId xmlns:a16="http://schemas.microsoft.com/office/drawing/2014/main" id="{CEA0540A-732C-00EC-BAAC-45F2530B72B5}"/>
              </a:ext>
            </a:extLst>
          </p:cNvPr>
          <p:cNvGrpSpPr/>
          <p:nvPr/>
        </p:nvGrpSpPr>
        <p:grpSpPr>
          <a:xfrm>
            <a:off x="4588126" y="8380968"/>
            <a:ext cx="628528" cy="628528"/>
            <a:chOff x="5059993" y="3866981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4F9DCBAF-3765-CC09-2FFA-47914483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  <p:pic>
          <p:nvPicPr>
            <p:cNvPr id="50" name="Graphic 49" descr="Database outline">
              <a:extLst>
                <a:ext uri="{FF2B5EF4-FFF2-40B4-BE49-F238E27FC236}">
                  <a16:creationId xmlns:a16="http://schemas.microsoft.com/office/drawing/2014/main" id="{9D2F3A13-6F98-CA4F-959E-E95C2DD4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9993" y="3866981"/>
              <a:ext cx="628528" cy="628528"/>
            </a:xfrm>
            <a:prstGeom prst="rect">
              <a:avLst/>
            </a:prstGeom>
          </p:spPr>
        </p:pic>
      </p:grpSp>
      <p:grpSp>
        <p:nvGrpSpPr>
          <p:cNvPr id="51" name="cash img" hidden="1">
            <a:extLst>
              <a:ext uri="{FF2B5EF4-FFF2-40B4-BE49-F238E27FC236}">
                <a16:creationId xmlns:a16="http://schemas.microsoft.com/office/drawing/2014/main" id="{1F0FD634-DE25-4413-C96B-AC4D329BD7B1}"/>
              </a:ext>
            </a:extLst>
          </p:cNvPr>
          <p:cNvGrpSpPr/>
          <p:nvPr/>
        </p:nvGrpSpPr>
        <p:grpSpPr>
          <a:xfrm rot="16200000">
            <a:off x="885090" y="10082030"/>
            <a:ext cx="628528" cy="628528"/>
            <a:chOff x="3649795" y="2993264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05B9A16F-32D7-18A7-A83D-6AA44C05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  <p:pic>
          <p:nvPicPr>
            <p:cNvPr id="53" name="Graphic 52" descr="Money outline">
              <a:extLst>
                <a:ext uri="{FF2B5EF4-FFF2-40B4-BE49-F238E27FC236}">
                  <a16:creationId xmlns:a16="http://schemas.microsoft.com/office/drawing/2014/main" id="{2BC0AD31-99FD-2E09-1673-9CBBDC05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9795" y="2993264"/>
              <a:ext cx="628528" cy="628528"/>
            </a:xfrm>
            <a:prstGeom prst="rect">
              <a:avLst/>
            </a:prstGeom>
          </p:spPr>
        </p:pic>
      </p:grpSp>
      <p:grpSp>
        <p:nvGrpSpPr>
          <p:cNvPr id="54" name="calculator img" hidden="1">
            <a:extLst>
              <a:ext uri="{FF2B5EF4-FFF2-40B4-BE49-F238E27FC236}">
                <a16:creationId xmlns:a16="http://schemas.microsoft.com/office/drawing/2014/main" id="{A24238DB-08FE-6E89-C53E-5BAEA222E89D}"/>
              </a:ext>
            </a:extLst>
          </p:cNvPr>
          <p:cNvGrpSpPr/>
          <p:nvPr/>
        </p:nvGrpSpPr>
        <p:grpSpPr>
          <a:xfrm>
            <a:off x="4591735" y="9205943"/>
            <a:ext cx="628528" cy="628528"/>
            <a:chOff x="6998018" y="2514736"/>
            <a:chExt cx="628528" cy="628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5" name="Graphic 54" descr="Calculator with solid fill">
              <a:extLst>
                <a:ext uri="{FF2B5EF4-FFF2-40B4-BE49-F238E27FC236}">
                  <a16:creationId xmlns:a16="http://schemas.microsoft.com/office/drawing/2014/main" id="{F8F7B4CC-4176-B7CE-43E0-1456BA994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  <p:pic>
          <p:nvPicPr>
            <p:cNvPr id="56" name="Graphic 55" descr="Calculator outline">
              <a:extLst>
                <a:ext uri="{FF2B5EF4-FFF2-40B4-BE49-F238E27FC236}">
                  <a16:creationId xmlns:a16="http://schemas.microsoft.com/office/drawing/2014/main" id="{A274523D-8009-7A49-4C64-4DE87D33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8018" y="2514736"/>
              <a:ext cx="628528" cy="628528"/>
            </a:xfrm>
            <a:prstGeom prst="rect">
              <a:avLst/>
            </a:prstGeom>
          </p:spPr>
        </p:pic>
      </p:grpSp>
      <p:grpSp>
        <p:nvGrpSpPr>
          <p:cNvPr id="75" name="map img" hidden="1">
            <a:extLst>
              <a:ext uri="{FF2B5EF4-FFF2-40B4-BE49-F238E27FC236}">
                <a16:creationId xmlns:a16="http://schemas.microsoft.com/office/drawing/2014/main" id="{A36A348B-D790-98D8-0DF0-C355B77779E7}"/>
              </a:ext>
            </a:extLst>
          </p:cNvPr>
          <p:cNvGrpSpPr/>
          <p:nvPr/>
        </p:nvGrpSpPr>
        <p:grpSpPr>
          <a:xfrm>
            <a:off x="4591735" y="10034548"/>
            <a:ext cx="628528" cy="633477"/>
            <a:chOff x="5638800" y="29646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6" name="Graphic 75" descr="Map with pin with solid fill">
              <a:extLst>
                <a:ext uri="{FF2B5EF4-FFF2-40B4-BE49-F238E27FC236}">
                  <a16:creationId xmlns:a16="http://schemas.microsoft.com/office/drawing/2014/main" id="{142FF980-5AB8-6211-6CA4-006F98C4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p with pin outline">
              <a:extLst>
                <a:ext uri="{FF2B5EF4-FFF2-40B4-BE49-F238E27FC236}">
                  <a16:creationId xmlns:a16="http://schemas.microsoft.com/office/drawing/2014/main" id="{FBDA8477-2765-0B99-586E-7C542115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38800" y="296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flowchart img">
            <a:extLst>
              <a:ext uri="{FF2B5EF4-FFF2-40B4-BE49-F238E27FC236}">
                <a16:creationId xmlns:a16="http://schemas.microsoft.com/office/drawing/2014/main" id="{F6E0CB36-354A-A8B0-F06D-1AE4B11B012E}"/>
              </a:ext>
            </a:extLst>
          </p:cNvPr>
          <p:cNvGrpSpPr/>
          <p:nvPr/>
        </p:nvGrpSpPr>
        <p:grpSpPr>
          <a:xfrm>
            <a:off x="501044" y="750904"/>
            <a:ext cx="628528" cy="633477"/>
            <a:chOff x="8217825" y="3421800"/>
            <a:chExt cx="914400" cy="92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9" name="Graphic 78" descr="Flowchart with solid fill">
              <a:extLst>
                <a:ext uri="{FF2B5EF4-FFF2-40B4-BE49-F238E27FC236}">
                  <a16:creationId xmlns:a16="http://schemas.microsoft.com/office/drawing/2014/main" id="{F6215403-AB2A-14D5-0084-601C29F8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217825" y="3421800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Flowchart outline">
              <a:extLst>
                <a:ext uri="{FF2B5EF4-FFF2-40B4-BE49-F238E27FC236}">
                  <a16:creationId xmlns:a16="http://schemas.microsoft.com/office/drawing/2014/main" id="{A600C407-0DF8-7067-7A1D-48F83E84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1782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person chart img">
            <a:extLst>
              <a:ext uri="{FF2B5EF4-FFF2-40B4-BE49-F238E27FC236}">
                <a16:creationId xmlns:a16="http://schemas.microsoft.com/office/drawing/2014/main" id="{FB002F80-6698-CAA1-622A-5D82F1CBB89B}"/>
              </a:ext>
            </a:extLst>
          </p:cNvPr>
          <p:cNvGrpSpPr/>
          <p:nvPr/>
        </p:nvGrpSpPr>
        <p:grpSpPr>
          <a:xfrm>
            <a:off x="501044" y="1412308"/>
            <a:ext cx="628528" cy="628528"/>
            <a:chOff x="3059775" y="250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2" name="Graphic 81" descr="Business Growth with solid fill">
              <a:extLst>
                <a:ext uri="{FF2B5EF4-FFF2-40B4-BE49-F238E27FC236}">
                  <a16:creationId xmlns:a16="http://schemas.microsoft.com/office/drawing/2014/main" id="{72D6612B-41FE-9CB5-3EA4-9D4E8E88C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Business Growth outline">
              <a:extLst>
                <a:ext uri="{FF2B5EF4-FFF2-40B4-BE49-F238E27FC236}">
                  <a16:creationId xmlns:a16="http://schemas.microsoft.com/office/drawing/2014/main" id="{221308D7-DABA-AF31-0BCA-59F693DC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059775" y="250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magnifying glass img" hidden="1">
            <a:extLst>
              <a:ext uri="{FF2B5EF4-FFF2-40B4-BE49-F238E27FC236}">
                <a16:creationId xmlns:a16="http://schemas.microsoft.com/office/drawing/2014/main" id="{75FAD644-B8D1-2859-0B47-21CDC4CBAB6C}"/>
              </a:ext>
            </a:extLst>
          </p:cNvPr>
          <p:cNvGrpSpPr/>
          <p:nvPr/>
        </p:nvGrpSpPr>
        <p:grpSpPr>
          <a:xfrm>
            <a:off x="921468" y="9289088"/>
            <a:ext cx="628528" cy="628528"/>
            <a:chOff x="9008175" y="265740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5" name="Graphic 84" descr="Research with solid fill">
              <a:extLst>
                <a:ext uri="{FF2B5EF4-FFF2-40B4-BE49-F238E27FC236}">
                  <a16:creationId xmlns:a16="http://schemas.microsoft.com/office/drawing/2014/main" id="{151DEEA7-22E0-CF74-44B7-94D945AA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Research outline">
              <a:extLst>
                <a:ext uri="{FF2B5EF4-FFF2-40B4-BE49-F238E27FC236}">
                  <a16:creationId xmlns:a16="http://schemas.microsoft.com/office/drawing/2014/main" id="{6B6088FA-8434-28FD-A0A3-B1B5EB21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008175" y="2657400"/>
              <a:ext cx="914400" cy="9144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8D9C7A-27B5-0079-BE17-8DC2A6D047D6}"/>
              </a:ext>
            </a:extLst>
          </p:cNvPr>
          <p:cNvGrpSpPr/>
          <p:nvPr/>
        </p:nvGrpSpPr>
        <p:grpSpPr>
          <a:xfrm>
            <a:off x="4993171" y="738733"/>
            <a:ext cx="4150442" cy="1977615"/>
            <a:chOff x="5573465" y="286061"/>
            <a:chExt cx="4150442" cy="22979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6BBF16A-DDFE-A16E-F407-45095A2890C1}"/>
                </a:ext>
              </a:extLst>
            </p:cNvPr>
            <p:cNvSpPr/>
            <p:nvPr/>
          </p:nvSpPr>
          <p:spPr>
            <a:xfrm>
              <a:off x="5573465" y="286061"/>
              <a:ext cx="4150442" cy="954441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HOMEPAGE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METHODOLOGY, TERMINOLOGY, &amp; USE INSTRUCTIONS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320B636-7D44-9A81-0C46-D10740443827}"/>
                </a:ext>
              </a:extLst>
            </p:cNvPr>
            <p:cNvSpPr/>
            <p:nvPr/>
          </p:nvSpPr>
          <p:spPr>
            <a:xfrm>
              <a:off x="5787220" y="1629564"/>
              <a:ext cx="3722932" cy="954441"/>
            </a:xfrm>
            <a:prstGeom prst="roundRect">
              <a:avLst>
                <a:gd name="adj" fmla="val 868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INCOME FILTER</a:t>
              </a:r>
            </a:p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ANNUAL INCOME (MOST RECENT TAX FILING)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0C4D03-DDAD-4558-D727-97259B9DFBA4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7648686" y="1240502"/>
              <a:ext cx="0" cy="38906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4143D06-2D3B-F95B-11D5-967B0AADCA3A}"/>
              </a:ext>
            </a:extLst>
          </p:cNvPr>
          <p:cNvGrpSpPr/>
          <p:nvPr/>
        </p:nvGrpSpPr>
        <p:grpSpPr>
          <a:xfrm>
            <a:off x="5460021" y="2716348"/>
            <a:ext cx="3216742" cy="936962"/>
            <a:chOff x="6031523" y="2716348"/>
            <a:chExt cx="3216742" cy="936962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C989D3-6A9A-3D51-8BC5-BAD54C7D751F}"/>
                </a:ext>
              </a:extLst>
            </p:cNvPr>
            <p:cNvCxnSpPr>
              <a:cxnSpLocks/>
              <a:stCxn id="13" idx="2"/>
              <a:endCxn id="116" idx="0"/>
            </p:cNvCxnSpPr>
            <p:nvPr/>
          </p:nvCxnSpPr>
          <p:spPr>
            <a:xfrm>
              <a:off x="7639894" y="2716348"/>
              <a:ext cx="0" cy="36999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FCD796F-2FA1-01EF-D152-2C46A58D85AF}"/>
                </a:ext>
              </a:extLst>
            </p:cNvPr>
            <p:cNvSpPr/>
            <p:nvPr/>
          </p:nvSpPr>
          <p:spPr>
            <a:xfrm>
              <a:off x="6031523" y="3086343"/>
              <a:ext cx="3216742" cy="56696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lt"/>
                </a:rPr>
                <a:t>INCOME-SPECIFIC EMI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889099-D03B-BDD5-D332-AEE1FCFAD59F}"/>
              </a:ext>
            </a:extLst>
          </p:cNvPr>
          <p:cNvGrpSpPr/>
          <p:nvPr/>
        </p:nvGrpSpPr>
        <p:grpSpPr>
          <a:xfrm>
            <a:off x="2239392" y="3369827"/>
            <a:ext cx="4505709" cy="2752545"/>
            <a:chOff x="2239392" y="3369827"/>
            <a:chExt cx="4505709" cy="2752545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25ACD6C-576A-A147-56CF-308097BEAF2A}"/>
                </a:ext>
              </a:extLst>
            </p:cNvPr>
            <p:cNvCxnSpPr>
              <a:cxnSpLocks/>
              <a:stCxn id="116" idx="2"/>
              <a:endCxn id="22" idx="0"/>
            </p:cNvCxnSpPr>
            <p:nvPr/>
          </p:nvCxnSpPr>
          <p:spPr>
            <a:xfrm rot="10800000" flipV="1">
              <a:off x="4492247" y="3369827"/>
              <a:ext cx="967774" cy="801306"/>
            </a:xfrm>
            <a:prstGeom prst="bentConnector2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B0FD30-E5CA-69ED-D0B9-CBC70ACF51BD}"/>
                </a:ext>
              </a:extLst>
            </p:cNvPr>
            <p:cNvGrpSpPr/>
            <p:nvPr/>
          </p:nvGrpSpPr>
          <p:grpSpPr>
            <a:xfrm>
              <a:off x="2239392" y="4171133"/>
              <a:ext cx="4505709" cy="1951239"/>
              <a:chOff x="1046286" y="4039482"/>
              <a:chExt cx="6448808" cy="195123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E78775C-2E07-0132-8430-60E7D77EAF9C}"/>
                  </a:ext>
                </a:extLst>
              </p:cNvPr>
              <p:cNvSpPr/>
              <p:nvPr/>
            </p:nvSpPr>
            <p:spPr>
              <a:xfrm>
                <a:off x="1046286" y="4039482"/>
                <a:ext cx="6448808" cy="1951239"/>
              </a:xfrm>
              <a:prstGeom prst="roundRect">
                <a:avLst>
                  <a:gd name="adj" fmla="val 346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4A812E-B7BA-81C7-59FE-7BEF8A5BBD51}"/>
                  </a:ext>
                </a:extLst>
              </p:cNvPr>
              <p:cNvSpPr/>
              <p:nvPr/>
            </p:nvSpPr>
            <p:spPr>
              <a:xfrm>
                <a:off x="1234693" y="4710264"/>
                <a:ext cx="2929166" cy="41200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LOCATION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3DC54D5-A7EA-06A1-20F9-5C81E36C299F}"/>
                  </a:ext>
                </a:extLst>
              </p:cNvPr>
              <p:cNvSpPr/>
              <p:nvPr/>
            </p:nvSpPr>
            <p:spPr>
              <a:xfrm>
                <a:off x="1234693" y="5306227"/>
                <a:ext cx="2929166" cy="41200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COST AFTER AID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CF4E17-D774-B422-45AC-D948FD15FDA1}"/>
                  </a:ext>
                </a:extLst>
              </p:cNvPr>
              <p:cNvSpPr/>
              <p:nvPr/>
            </p:nvSpPr>
            <p:spPr>
              <a:xfrm>
                <a:off x="4364893" y="4690545"/>
                <a:ext cx="2929166" cy="431724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RETENTION RATE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9D7DCC-2E24-FD12-D186-01DDDF223E9A}"/>
                  </a:ext>
                </a:extLst>
              </p:cNvPr>
              <p:cNvSpPr/>
              <p:nvPr/>
            </p:nvSpPr>
            <p:spPr>
              <a:xfrm>
                <a:off x="4364893" y="5296368"/>
                <a:ext cx="2929166" cy="431724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SOCIAL MOBILITY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322720-5D72-135A-B5CD-3A86D1578373}"/>
                  </a:ext>
                </a:extLst>
              </p:cNvPr>
              <p:cNvSpPr/>
              <p:nvPr/>
            </p:nvSpPr>
            <p:spPr>
              <a:xfrm>
                <a:off x="2594121" y="4208114"/>
                <a:ext cx="3353139" cy="33351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KEY DETERMINANTS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AEED77-0BBA-F586-C506-A067B2E44306}"/>
              </a:ext>
            </a:extLst>
          </p:cNvPr>
          <p:cNvGrpSpPr/>
          <p:nvPr/>
        </p:nvGrpSpPr>
        <p:grpSpPr>
          <a:xfrm>
            <a:off x="6745101" y="3369827"/>
            <a:ext cx="5152291" cy="2746989"/>
            <a:chOff x="6745101" y="3369827"/>
            <a:chExt cx="5152291" cy="2746989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1F9A5C41-D360-DA2C-69A4-41ADC0F55FDF}"/>
                </a:ext>
              </a:extLst>
            </p:cNvPr>
            <p:cNvCxnSpPr>
              <a:cxnSpLocks/>
              <a:stCxn id="116" idx="6"/>
              <a:endCxn id="15" idx="0"/>
            </p:cNvCxnSpPr>
            <p:nvPr/>
          </p:nvCxnSpPr>
          <p:spPr>
            <a:xfrm>
              <a:off x="8676763" y="3369827"/>
              <a:ext cx="967775" cy="795750"/>
            </a:xfrm>
            <a:prstGeom prst="bentConnector2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6A6EB2-5B92-E70D-BE05-079F473D8611}"/>
                </a:ext>
              </a:extLst>
            </p:cNvPr>
            <p:cNvCxnSpPr>
              <a:cxnSpLocks/>
              <a:stCxn id="22" idx="3"/>
              <a:endCxn id="15" idx="1"/>
            </p:cNvCxnSpPr>
            <p:nvPr/>
          </p:nvCxnSpPr>
          <p:spPr>
            <a:xfrm flipV="1">
              <a:off x="6745101" y="5141197"/>
              <a:ext cx="646583" cy="555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BCC1326-7A99-2D0D-4C82-039F4094627E}"/>
                </a:ext>
              </a:extLst>
            </p:cNvPr>
            <p:cNvSpPr/>
            <p:nvPr/>
          </p:nvSpPr>
          <p:spPr>
            <a:xfrm>
              <a:off x="7391684" y="4165577"/>
              <a:ext cx="4505708" cy="1951239"/>
            </a:xfrm>
            <a:prstGeom prst="roundRect">
              <a:avLst>
                <a:gd name="adj" fmla="val 542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CD4B71-BB9A-AC38-71E9-3CC896B4787D}"/>
                </a:ext>
              </a:extLst>
            </p:cNvPr>
            <p:cNvSpPr/>
            <p:nvPr/>
          </p:nvSpPr>
          <p:spPr>
            <a:xfrm>
              <a:off x="8667008" y="4336209"/>
              <a:ext cx="1955060" cy="42126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PREFERENCES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E2BF5F-F33E-0190-8E2F-DF4F03AF94F7}"/>
                </a:ext>
              </a:extLst>
            </p:cNvPr>
            <p:cNvSpPr/>
            <p:nvPr/>
          </p:nvSpPr>
          <p:spPr>
            <a:xfrm>
              <a:off x="7531758" y="4819056"/>
              <a:ext cx="2046575" cy="431724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RESEARCH INTENSITY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0D9D14-C260-DAD2-364A-68A691BA443F}"/>
                </a:ext>
              </a:extLst>
            </p:cNvPr>
            <p:cNvSpPr/>
            <p:nvPr/>
          </p:nvSpPr>
          <p:spPr>
            <a:xfrm>
              <a:off x="7531758" y="5420565"/>
              <a:ext cx="2046575" cy="431724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SETTING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0DEAD2-3F93-4B7E-4301-EB4ABCBED4A7}"/>
                </a:ext>
              </a:extLst>
            </p:cNvPr>
            <p:cNvSpPr/>
            <p:nvPr/>
          </p:nvSpPr>
          <p:spPr>
            <a:xfrm>
              <a:off x="9714575" y="4819056"/>
              <a:ext cx="2046575" cy="431724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PRESTIGE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7DF8748-2553-F461-040D-D82C30A2884C}"/>
                </a:ext>
              </a:extLst>
            </p:cNvPr>
            <p:cNvSpPr/>
            <p:nvPr/>
          </p:nvSpPr>
          <p:spPr>
            <a:xfrm>
              <a:off x="9714574" y="5428019"/>
              <a:ext cx="2046575" cy="431724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SPECIAL DESIGNATION(S)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67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1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esco - Journeyz Brand">
      <a:dk1>
        <a:sysClr val="windowText" lastClr="000000"/>
      </a:dk1>
      <a:lt1>
        <a:sysClr val="window" lastClr="FFFFFF"/>
      </a:lt1>
      <a:dk2>
        <a:srgbClr val="808284"/>
      </a:dk2>
      <a:lt2>
        <a:srgbClr val="D5D7D8"/>
      </a:lt2>
      <a:accent1>
        <a:srgbClr val="A7A9AC"/>
      </a:accent1>
      <a:accent2>
        <a:srgbClr val="173760"/>
      </a:accent2>
      <a:accent3>
        <a:srgbClr val="00ABE4"/>
      </a:accent3>
      <a:accent4>
        <a:srgbClr val="8DC63F"/>
      </a:accent4>
      <a:accent5>
        <a:srgbClr val="D5A00F"/>
      </a:accent5>
      <a:accent6>
        <a:srgbClr val="C5006F"/>
      </a:accent6>
      <a:hlink>
        <a:srgbClr val="D5A00F"/>
      </a:hlink>
      <a:folHlink>
        <a:srgbClr val="822D41"/>
      </a:folHlink>
    </a:clrScheme>
    <a:fontScheme name="Custom 1">
      <a:majorFont>
        <a:latin typeface="Modern Love Caps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381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Modern Love Caps</vt:lpstr>
      <vt:lpstr>Office Theme</vt:lpstr>
      <vt:lpstr>COLLEGE WISHLIST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Cadet</dc:creator>
  <cp:lastModifiedBy>Danielle Cadet</cp:lastModifiedBy>
  <cp:revision>7</cp:revision>
  <dcterms:created xsi:type="dcterms:W3CDTF">2023-04-23T18:13:27Z</dcterms:created>
  <dcterms:modified xsi:type="dcterms:W3CDTF">2023-04-24T22:21:28Z</dcterms:modified>
</cp:coreProperties>
</file>