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6" r:id="rId3"/>
    <p:sldId id="267" r:id="rId4"/>
    <p:sldId id="281" r:id="rId5"/>
    <p:sldId id="280" r:id="rId6"/>
    <p:sldId id="279" r:id="rId7"/>
    <p:sldId id="282" r:id="rId8"/>
    <p:sldId id="268" r:id="rId9"/>
    <p:sldId id="271"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D5F"/>
    <a:srgbClr val="4E5254"/>
    <a:srgbClr val="484C4E"/>
    <a:srgbClr val="5C6264"/>
    <a:srgbClr val="5B5C5D"/>
    <a:srgbClr val="FFDDF0"/>
    <a:srgbClr val="335B52"/>
    <a:srgbClr val="30564E"/>
    <a:srgbClr val="4F8B7E"/>
    <a:srgbClr val="5FA5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03" autoAdjust="0"/>
    <p:restoredTop sz="94660"/>
  </p:normalViewPr>
  <p:slideViewPr>
    <p:cSldViewPr snapToGrid="0">
      <p:cViewPr varScale="1">
        <p:scale>
          <a:sx n="109" d="100"/>
          <a:sy n="109" d="100"/>
        </p:scale>
        <p:origin x="9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77C8D-FCF6-A42B-E92B-CFD64512EF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4D3B00-ECAC-F455-AA30-FE8730DDB2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0AE7A9-3C04-7630-8E55-72E6B6E182A6}"/>
              </a:ext>
            </a:extLst>
          </p:cNvPr>
          <p:cNvSpPr>
            <a:spLocks noGrp="1"/>
          </p:cNvSpPr>
          <p:nvPr>
            <p:ph type="dt" sz="half" idx="10"/>
          </p:nvPr>
        </p:nvSpPr>
        <p:spPr/>
        <p:txBody>
          <a:bodyPr/>
          <a:lstStyle/>
          <a:p>
            <a:fld id="{07A46E45-D133-483B-B3A4-8947F03CAF22}" type="datetimeFigureOut">
              <a:rPr lang="en-US" smtClean="0"/>
              <a:t>5/5/2023</a:t>
            </a:fld>
            <a:endParaRPr lang="en-US"/>
          </a:p>
        </p:txBody>
      </p:sp>
      <p:sp>
        <p:nvSpPr>
          <p:cNvPr id="5" name="Footer Placeholder 4">
            <a:extLst>
              <a:ext uri="{FF2B5EF4-FFF2-40B4-BE49-F238E27FC236}">
                <a16:creationId xmlns:a16="http://schemas.microsoft.com/office/drawing/2014/main" id="{8F1D63CC-337E-888D-D96F-9F5F87CCE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5791C-83B1-AFF8-48F4-167ED29924C0}"/>
              </a:ext>
            </a:extLst>
          </p:cNvPr>
          <p:cNvSpPr>
            <a:spLocks noGrp="1"/>
          </p:cNvSpPr>
          <p:nvPr>
            <p:ph type="sldNum" sz="quarter" idx="12"/>
          </p:nvPr>
        </p:nvSpPr>
        <p:spPr/>
        <p:txBody>
          <a:bodyPr/>
          <a:lstStyle/>
          <a:p>
            <a:fld id="{11A91C9A-1B9A-4F13-87DE-36F402302E14}" type="slidenum">
              <a:rPr lang="en-US" smtClean="0"/>
              <a:t>‹#›</a:t>
            </a:fld>
            <a:endParaRPr lang="en-US"/>
          </a:p>
        </p:txBody>
      </p:sp>
    </p:spTree>
    <p:extLst>
      <p:ext uri="{BB962C8B-B14F-4D97-AF65-F5344CB8AC3E}">
        <p14:creationId xmlns:p14="http://schemas.microsoft.com/office/powerpoint/2010/main" val="298666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4570-E89F-0BFD-3898-58C997DA44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E80C39-52CF-82EA-AE8D-9E707003F3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F24A5-DE27-AA22-D622-06E9E0EAF032}"/>
              </a:ext>
            </a:extLst>
          </p:cNvPr>
          <p:cNvSpPr>
            <a:spLocks noGrp="1"/>
          </p:cNvSpPr>
          <p:nvPr>
            <p:ph type="dt" sz="half" idx="10"/>
          </p:nvPr>
        </p:nvSpPr>
        <p:spPr/>
        <p:txBody>
          <a:bodyPr/>
          <a:lstStyle/>
          <a:p>
            <a:fld id="{07A46E45-D133-483B-B3A4-8947F03CAF22}" type="datetimeFigureOut">
              <a:rPr lang="en-US" smtClean="0"/>
              <a:t>5/5/2023</a:t>
            </a:fld>
            <a:endParaRPr lang="en-US"/>
          </a:p>
        </p:txBody>
      </p:sp>
      <p:sp>
        <p:nvSpPr>
          <p:cNvPr id="5" name="Footer Placeholder 4">
            <a:extLst>
              <a:ext uri="{FF2B5EF4-FFF2-40B4-BE49-F238E27FC236}">
                <a16:creationId xmlns:a16="http://schemas.microsoft.com/office/drawing/2014/main" id="{E2EE557F-271C-9DB9-A041-E155AD88A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295F6-5D57-DE5F-E62A-2E868A153282}"/>
              </a:ext>
            </a:extLst>
          </p:cNvPr>
          <p:cNvSpPr>
            <a:spLocks noGrp="1"/>
          </p:cNvSpPr>
          <p:nvPr>
            <p:ph type="sldNum" sz="quarter" idx="12"/>
          </p:nvPr>
        </p:nvSpPr>
        <p:spPr/>
        <p:txBody>
          <a:bodyPr/>
          <a:lstStyle/>
          <a:p>
            <a:fld id="{11A91C9A-1B9A-4F13-87DE-36F402302E14}" type="slidenum">
              <a:rPr lang="en-US" smtClean="0"/>
              <a:t>‹#›</a:t>
            </a:fld>
            <a:endParaRPr lang="en-US"/>
          </a:p>
        </p:txBody>
      </p:sp>
    </p:spTree>
    <p:extLst>
      <p:ext uri="{BB962C8B-B14F-4D97-AF65-F5344CB8AC3E}">
        <p14:creationId xmlns:p14="http://schemas.microsoft.com/office/powerpoint/2010/main" val="2019432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9E33D8-09DE-9E75-30AF-2160190454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D04509-5A9F-B474-8F77-F40A9E1F35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174D3-0D20-057C-302D-32A7486A9A53}"/>
              </a:ext>
            </a:extLst>
          </p:cNvPr>
          <p:cNvSpPr>
            <a:spLocks noGrp="1"/>
          </p:cNvSpPr>
          <p:nvPr>
            <p:ph type="dt" sz="half" idx="10"/>
          </p:nvPr>
        </p:nvSpPr>
        <p:spPr/>
        <p:txBody>
          <a:bodyPr/>
          <a:lstStyle/>
          <a:p>
            <a:fld id="{07A46E45-D133-483B-B3A4-8947F03CAF22}" type="datetimeFigureOut">
              <a:rPr lang="en-US" smtClean="0"/>
              <a:t>5/5/2023</a:t>
            </a:fld>
            <a:endParaRPr lang="en-US"/>
          </a:p>
        </p:txBody>
      </p:sp>
      <p:sp>
        <p:nvSpPr>
          <p:cNvPr id="5" name="Footer Placeholder 4">
            <a:extLst>
              <a:ext uri="{FF2B5EF4-FFF2-40B4-BE49-F238E27FC236}">
                <a16:creationId xmlns:a16="http://schemas.microsoft.com/office/drawing/2014/main" id="{741FDE59-D858-13DE-E9FF-82E609582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9E73C-9ED2-9D95-93A4-944F6CA1F2E4}"/>
              </a:ext>
            </a:extLst>
          </p:cNvPr>
          <p:cNvSpPr>
            <a:spLocks noGrp="1"/>
          </p:cNvSpPr>
          <p:nvPr>
            <p:ph type="sldNum" sz="quarter" idx="12"/>
          </p:nvPr>
        </p:nvSpPr>
        <p:spPr/>
        <p:txBody>
          <a:bodyPr/>
          <a:lstStyle/>
          <a:p>
            <a:fld id="{11A91C9A-1B9A-4F13-87DE-36F402302E14}" type="slidenum">
              <a:rPr lang="en-US" smtClean="0"/>
              <a:t>‹#›</a:t>
            </a:fld>
            <a:endParaRPr lang="en-US"/>
          </a:p>
        </p:txBody>
      </p:sp>
    </p:spTree>
    <p:extLst>
      <p:ext uri="{BB962C8B-B14F-4D97-AF65-F5344CB8AC3E}">
        <p14:creationId xmlns:p14="http://schemas.microsoft.com/office/powerpoint/2010/main" val="259069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303B0-E0C0-6609-8A1B-D98E852525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2EA026-1F93-3F1E-9A06-90A513755E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592E28-A603-993D-65B7-E924AF50FA33}"/>
              </a:ext>
            </a:extLst>
          </p:cNvPr>
          <p:cNvSpPr>
            <a:spLocks noGrp="1"/>
          </p:cNvSpPr>
          <p:nvPr>
            <p:ph type="dt" sz="half" idx="10"/>
          </p:nvPr>
        </p:nvSpPr>
        <p:spPr/>
        <p:txBody>
          <a:bodyPr/>
          <a:lstStyle/>
          <a:p>
            <a:fld id="{07A46E45-D133-483B-B3A4-8947F03CAF22}" type="datetimeFigureOut">
              <a:rPr lang="en-US" smtClean="0"/>
              <a:t>5/5/2023</a:t>
            </a:fld>
            <a:endParaRPr lang="en-US"/>
          </a:p>
        </p:txBody>
      </p:sp>
      <p:sp>
        <p:nvSpPr>
          <p:cNvPr id="5" name="Footer Placeholder 4">
            <a:extLst>
              <a:ext uri="{FF2B5EF4-FFF2-40B4-BE49-F238E27FC236}">
                <a16:creationId xmlns:a16="http://schemas.microsoft.com/office/drawing/2014/main" id="{64EB6F11-7020-758B-DACF-F05BB96AD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CDC1A-5009-6221-8804-B1EE72FCD54D}"/>
              </a:ext>
            </a:extLst>
          </p:cNvPr>
          <p:cNvSpPr>
            <a:spLocks noGrp="1"/>
          </p:cNvSpPr>
          <p:nvPr>
            <p:ph type="sldNum" sz="quarter" idx="12"/>
          </p:nvPr>
        </p:nvSpPr>
        <p:spPr/>
        <p:txBody>
          <a:bodyPr/>
          <a:lstStyle/>
          <a:p>
            <a:fld id="{11A91C9A-1B9A-4F13-87DE-36F402302E14}" type="slidenum">
              <a:rPr lang="en-US" smtClean="0"/>
              <a:t>‹#›</a:t>
            </a:fld>
            <a:endParaRPr lang="en-US"/>
          </a:p>
        </p:txBody>
      </p:sp>
    </p:spTree>
    <p:extLst>
      <p:ext uri="{BB962C8B-B14F-4D97-AF65-F5344CB8AC3E}">
        <p14:creationId xmlns:p14="http://schemas.microsoft.com/office/powerpoint/2010/main" val="154644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2A361-2B7F-4F05-6FAA-0D4DB01AA7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2D2EC7-B7D3-4209-2208-DEE703183D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8DEA05-D87A-2790-ACA8-F86774F94B4B}"/>
              </a:ext>
            </a:extLst>
          </p:cNvPr>
          <p:cNvSpPr>
            <a:spLocks noGrp="1"/>
          </p:cNvSpPr>
          <p:nvPr>
            <p:ph type="dt" sz="half" idx="10"/>
          </p:nvPr>
        </p:nvSpPr>
        <p:spPr/>
        <p:txBody>
          <a:bodyPr/>
          <a:lstStyle/>
          <a:p>
            <a:fld id="{07A46E45-D133-483B-B3A4-8947F03CAF22}" type="datetimeFigureOut">
              <a:rPr lang="en-US" smtClean="0"/>
              <a:t>5/5/2023</a:t>
            </a:fld>
            <a:endParaRPr lang="en-US"/>
          </a:p>
        </p:txBody>
      </p:sp>
      <p:sp>
        <p:nvSpPr>
          <p:cNvPr id="5" name="Footer Placeholder 4">
            <a:extLst>
              <a:ext uri="{FF2B5EF4-FFF2-40B4-BE49-F238E27FC236}">
                <a16:creationId xmlns:a16="http://schemas.microsoft.com/office/drawing/2014/main" id="{48FDCA9A-9C5F-EC0F-515C-4E8F01ED3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AE926-1F1C-C2DD-47F7-278434CCCD7C}"/>
              </a:ext>
            </a:extLst>
          </p:cNvPr>
          <p:cNvSpPr>
            <a:spLocks noGrp="1"/>
          </p:cNvSpPr>
          <p:nvPr>
            <p:ph type="sldNum" sz="quarter" idx="12"/>
          </p:nvPr>
        </p:nvSpPr>
        <p:spPr/>
        <p:txBody>
          <a:bodyPr/>
          <a:lstStyle/>
          <a:p>
            <a:fld id="{11A91C9A-1B9A-4F13-87DE-36F402302E14}" type="slidenum">
              <a:rPr lang="en-US" smtClean="0"/>
              <a:t>‹#›</a:t>
            </a:fld>
            <a:endParaRPr lang="en-US"/>
          </a:p>
        </p:txBody>
      </p:sp>
    </p:spTree>
    <p:extLst>
      <p:ext uri="{BB962C8B-B14F-4D97-AF65-F5344CB8AC3E}">
        <p14:creationId xmlns:p14="http://schemas.microsoft.com/office/powerpoint/2010/main" val="133487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F8DEB-4182-05F3-37D3-168910FD16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1E6051-743B-FF3E-AD4A-8CC089987C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419C4E-8BFF-9A83-BEA4-CA269F7443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1DE4A5-06D9-A61D-FE1C-092A684678E1}"/>
              </a:ext>
            </a:extLst>
          </p:cNvPr>
          <p:cNvSpPr>
            <a:spLocks noGrp="1"/>
          </p:cNvSpPr>
          <p:nvPr>
            <p:ph type="dt" sz="half" idx="10"/>
          </p:nvPr>
        </p:nvSpPr>
        <p:spPr/>
        <p:txBody>
          <a:bodyPr/>
          <a:lstStyle/>
          <a:p>
            <a:fld id="{07A46E45-D133-483B-B3A4-8947F03CAF22}" type="datetimeFigureOut">
              <a:rPr lang="en-US" smtClean="0"/>
              <a:t>5/5/2023</a:t>
            </a:fld>
            <a:endParaRPr lang="en-US"/>
          </a:p>
        </p:txBody>
      </p:sp>
      <p:sp>
        <p:nvSpPr>
          <p:cNvPr id="6" name="Footer Placeholder 5">
            <a:extLst>
              <a:ext uri="{FF2B5EF4-FFF2-40B4-BE49-F238E27FC236}">
                <a16:creationId xmlns:a16="http://schemas.microsoft.com/office/drawing/2014/main" id="{18E02026-9BF8-5E23-87E0-A249925CA4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A02531-23C1-9C55-FEEC-5EAA82A2BEDF}"/>
              </a:ext>
            </a:extLst>
          </p:cNvPr>
          <p:cNvSpPr>
            <a:spLocks noGrp="1"/>
          </p:cNvSpPr>
          <p:nvPr>
            <p:ph type="sldNum" sz="quarter" idx="12"/>
          </p:nvPr>
        </p:nvSpPr>
        <p:spPr/>
        <p:txBody>
          <a:bodyPr/>
          <a:lstStyle/>
          <a:p>
            <a:fld id="{11A91C9A-1B9A-4F13-87DE-36F402302E14}" type="slidenum">
              <a:rPr lang="en-US" smtClean="0"/>
              <a:t>‹#›</a:t>
            </a:fld>
            <a:endParaRPr lang="en-US"/>
          </a:p>
        </p:txBody>
      </p:sp>
    </p:spTree>
    <p:extLst>
      <p:ext uri="{BB962C8B-B14F-4D97-AF65-F5344CB8AC3E}">
        <p14:creationId xmlns:p14="http://schemas.microsoft.com/office/powerpoint/2010/main" val="1603408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B3886-1E7E-4C2D-E209-1BA54C55E0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368645-366F-A051-72DE-D6F3827B57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C7CF71-B4A3-0F30-1AA6-0C96AF0399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2CD188-2782-040C-BF07-2FB943AA7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A58B8-3615-58B9-C568-967A238764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6BD2F8-66D1-65F5-DDB8-6B7A077E1DE6}"/>
              </a:ext>
            </a:extLst>
          </p:cNvPr>
          <p:cNvSpPr>
            <a:spLocks noGrp="1"/>
          </p:cNvSpPr>
          <p:nvPr>
            <p:ph type="dt" sz="half" idx="10"/>
          </p:nvPr>
        </p:nvSpPr>
        <p:spPr/>
        <p:txBody>
          <a:bodyPr/>
          <a:lstStyle/>
          <a:p>
            <a:fld id="{07A46E45-D133-483B-B3A4-8947F03CAF22}" type="datetimeFigureOut">
              <a:rPr lang="en-US" smtClean="0"/>
              <a:t>5/5/2023</a:t>
            </a:fld>
            <a:endParaRPr lang="en-US"/>
          </a:p>
        </p:txBody>
      </p:sp>
      <p:sp>
        <p:nvSpPr>
          <p:cNvPr id="8" name="Footer Placeholder 7">
            <a:extLst>
              <a:ext uri="{FF2B5EF4-FFF2-40B4-BE49-F238E27FC236}">
                <a16:creationId xmlns:a16="http://schemas.microsoft.com/office/drawing/2014/main" id="{790E691B-4596-003E-C28F-3358D6621E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3D7978-371C-0E69-1C52-599C8BB50E4F}"/>
              </a:ext>
            </a:extLst>
          </p:cNvPr>
          <p:cNvSpPr>
            <a:spLocks noGrp="1"/>
          </p:cNvSpPr>
          <p:nvPr>
            <p:ph type="sldNum" sz="quarter" idx="12"/>
          </p:nvPr>
        </p:nvSpPr>
        <p:spPr/>
        <p:txBody>
          <a:bodyPr/>
          <a:lstStyle/>
          <a:p>
            <a:fld id="{11A91C9A-1B9A-4F13-87DE-36F402302E14}" type="slidenum">
              <a:rPr lang="en-US" smtClean="0"/>
              <a:t>‹#›</a:t>
            </a:fld>
            <a:endParaRPr lang="en-US"/>
          </a:p>
        </p:txBody>
      </p:sp>
    </p:spTree>
    <p:extLst>
      <p:ext uri="{BB962C8B-B14F-4D97-AF65-F5344CB8AC3E}">
        <p14:creationId xmlns:p14="http://schemas.microsoft.com/office/powerpoint/2010/main" val="3166349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0ECA-491F-2811-9E71-BCC0A4ED09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E4E32D-A937-FF71-CE95-E41FC2BFB988}"/>
              </a:ext>
            </a:extLst>
          </p:cNvPr>
          <p:cNvSpPr>
            <a:spLocks noGrp="1"/>
          </p:cNvSpPr>
          <p:nvPr>
            <p:ph type="dt" sz="half" idx="10"/>
          </p:nvPr>
        </p:nvSpPr>
        <p:spPr/>
        <p:txBody>
          <a:bodyPr/>
          <a:lstStyle/>
          <a:p>
            <a:fld id="{07A46E45-D133-483B-B3A4-8947F03CAF22}" type="datetimeFigureOut">
              <a:rPr lang="en-US" smtClean="0"/>
              <a:t>5/5/2023</a:t>
            </a:fld>
            <a:endParaRPr lang="en-US"/>
          </a:p>
        </p:txBody>
      </p:sp>
      <p:sp>
        <p:nvSpPr>
          <p:cNvPr id="4" name="Footer Placeholder 3">
            <a:extLst>
              <a:ext uri="{FF2B5EF4-FFF2-40B4-BE49-F238E27FC236}">
                <a16:creationId xmlns:a16="http://schemas.microsoft.com/office/drawing/2014/main" id="{27B03208-EC78-FA08-E9A0-14786A6142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8E5DC3-7081-32AB-BE62-8F66C9A6E956}"/>
              </a:ext>
            </a:extLst>
          </p:cNvPr>
          <p:cNvSpPr>
            <a:spLocks noGrp="1"/>
          </p:cNvSpPr>
          <p:nvPr>
            <p:ph type="sldNum" sz="quarter" idx="12"/>
          </p:nvPr>
        </p:nvSpPr>
        <p:spPr/>
        <p:txBody>
          <a:bodyPr/>
          <a:lstStyle/>
          <a:p>
            <a:fld id="{11A91C9A-1B9A-4F13-87DE-36F402302E14}" type="slidenum">
              <a:rPr lang="en-US" smtClean="0"/>
              <a:t>‹#›</a:t>
            </a:fld>
            <a:endParaRPr lang="en-US"/>
          </a:p>
        </p:txBody>
      </p:sp>
    </p:spTree>
    <p:extLst>
      <p:ext uri="{BB962C8B-B14F-4D97-AF65-F5344CB8AC3E}">
        <p14:creationId xmlns:p14="http://schemas.microsoft.com/office/powerpoint/2010/main" val="2407242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4730A1-E052-0FFB-95D0-F03400497B5D}"/>
              </a:ext>
            </a:extLst>
          </p:cNvPr>
          <p:cNvSpPr>
            <a:spLocks noGrp="1"/>
          </p:cNvSpPr>
          <p:nvPr>
            <p:ph type="dt" sz="half" idx="10"/>
          </p:nvPr>
        </p:nvSpPr>
        <p:spPr/>
        <p:txBody>
          <a:bodyPr/>
          <a:lstStyle/>
          <a:p>
            <a:fld id="{07A46E45-D133-483B-B3A4-8947F03CAF22}" type="datetimeFigureOut">
              <a:rPr lang="en-US" smtClean="0"/>
              <a:t>5/5/2023</a:t>
            </a:fld>
            <a:endParaRPr lang="en-US"/>
          </a:p>
        </p:txBody>
      </p:sp>
      <p:sp>
        <p:nvSpPr>
          <p:cNvPr id="3" name="Footer Placeholder 2">
            <a:extLst>
              <a:ext uri="{FF2B5EF4-FFF2-40B4-BE49-F238E27FC236}">
                <a16:creationId xmlns:a16="http://schemas.microsoft.com/office/drawing/2014/main" id="{E8C8C5C3-C724-FDDA-FE6E-40D46A5185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569E5D-7360-4F76-7228-3BAC8D9DF5CC}"/>
              </a:ext>
            </a:extLst>
          </p:cNvPr>
          <p:cNvSpPr>
            <a:spLocks noGrp="1"/>
          </p:cNvSpPr>
          <p:nvPr>
            <p:ph type="sldNum" sz="quarter" idx="12"/>
          </p:nvPr>
        </p:nvSpPr>
        <p:spPr/>
        <p:txBody>
          <a:bodyPr/>
          <a:lstStyle/>
          <a:p>
            <a:fld id="{11A91C9A-1B9A-4F13-87DE-36F402302E14}" type="slidenum">
              <a:rPr lang="en-US" smtClean="0"/>
              <a:t>‹#›</a:t>
            </a:fld>
            <a:endParaRPr lang="en-US"/>
          </a:p>
        </p:txBody>
      </p:sp>
    </p:spTree>
    <p:extLst>
      <p:ext uri="{BB962C8B-B14F-4D97-AF65-F5344CB8AC3E}">
        <p14:creationId xmlns:p14="http://schemas.microsoft.com/office/powerpoint/2010/main" val="298757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2307-3DBA-EE71-1CBA-85D87B854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1E21B-79EC-5708-35DE-4BAFECFE78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124B48-38DF-FA6D-C85F-E207AE480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F7E5D3-4946-74B1-A0BC-8146CA6BAE2A}"/>
              </a:ext>
            </a:extLst>
          </p:cNvPr>
          <p:cNvSpPr>
            <a:spLocks noGrp="1"/>
          </p:cNvSpPr>
          <p:nvPr>
            <p:ph type="dt" sz="half" idx="10"/>
          </p:nvPr>
        </p:nvSpPr>
        <p:spPr/>
        <p:txBody>
          <a:bodyPr/>
          <a:lstStyle/>
          <a:p>
            <a:fld id="{07A46E45-D133-483B-B3A4-8947F03CAF22}" type="datetimeFigureOut">
              <a:rPr lang="en-US" smtClean="0"/>
              <a:t>5/5/2023</a:t>
            </a:fld>
            <a:endParaRPr lang="en-US"/>
          </a:p>
        </p:txBody>
      </p:sp>
      <p:sp>
        <p:nvSpPr>
          <p:cNvPr id="6" name="Footer Placeholder 5">
            <a:extLst>
              <a:ext uri="{FF2B5EF4-FFF2-40B4-BE49-F238E27FC236}">
                <a16:creationId xmlns:a16="http://schemas.microsoft.com/office/drawing/2014/main" id="{10BCF9B6-90DE-6331-8C62-CBC19F6FD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27D48-668D-5B2B-C0E3-6FC45F237885}"/>
              </a:ext>
            </a:extLst>
          </p:cNvPr>
          <p:cNvSpPr>
            <a:spLocks noGrp="1"/>
          </p:cNvSpPr>
          <p:nvPr>
            <p:ph type="sldNum" sz="quarter" idx="12"/>
          </p:nvPr>
        </p:nvSpPr>
        <p:spPr/>
        <p:txBody>
          <a:bodyPr/>
          <a:lstStyle/>
          <a:p>
            <a:fld id="{11A91C9A-1B9A-4F13-87DE-36F402302E14}" type="slidenum">
              <a:rPr lang="en-US" smtClean="0"/>
              <a:t>‹#›</a:t>
            </a:fld>
            <a:endParaRPr lang="en-US"/>
          </a:p>
        </p:txBody>
      </p:sp>
    </p:spTree>
    <p:extLst>
      <p:ext uri="{BB962C8B-B14F-4D97-AF65-F5344CB8AC3E}">
        <p14:creationId xmlns:p14="http://schemas.microsoft.com/office/powerpoint/2010/main" val="135507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EE2B6-7F38-6C5E-5CA6-5D6E56DE51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F82EBD-60D9-9E7A-D128-C6503D8FC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784086-34C8-B3BB-EA13-6316B739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B71B98-EF5B-0EEC-0172-EAEB7286EDCD}"/>
              </a:ext>
            </a:extLst>
          </p:cNvPr>
          <p:cNvSpPr>
            <a:spLocks noGrp="1"/>
          </p:cNvSpPr>
          <p:nvPr>
            <p:ph type="dt" sz="half" idx="10"/>
          </p:nvPr>
        </p:nvSpPr>
        <p:spPr/>
        <p:txBody>
          <a:bodyPr/>
          <a:lstStyle/>
          <a:p>
            <a:fld id="{07A46E45-D133-483B-B3A4-8947F03CAF22}" type="datetimeFigureOut">
              <a:rPr lang="en-US" smtClean="0"/>
              <a:t>5/5/2023</a:t>
            </a:fld>
            <a:endParaRPr lang="en-US"/>
          </a:p>
        </p:txBody>
      </p:sp>
      <p:sp>
        <p:nvSpPr>
          <p:cNvPr id="6" name="Footer Placeholder 5">
            <a:extLst>
              <a:ext uri="{FF2B5EF4-FFF2-40B4-BE49-F238E27FC236}">
                <a16:creationId xmlns:a16="http://schemas.microsoft.com/office/drawing/2014/main" id="{0BAB5F9F-E000-B18D-7050-237E621E4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237E9-EC5D-1936-31F2-6606622DCD10}"/>
              </a:ext>
            </a:extLst>
          </p:cNvPr>
          <p:cNvSpPr>
            <a:spLocks noGrp="1"/>
          </p:cNvSpPr>
          <p:nvPr>
            <p:ph type="sldNum" sz="quarter" idx="12"/>
          </p:nvPr>
        </p:nvSpPr>
        <p:spPr/>
        <p:txBody>
          <a:bodyPr/>
          <a:lstStyle/>
          <a:p>
            <a:fld id="{11A91C9A-1B9A-4F13-87DE-36F402302E14}" type="slidenum">
              <a:rPr lang="en-US" smtClean="0"/>
              <a:t>‹#›</a:t>
            </a:fld>
            <a:endParaRPr lang="en-US"/>
          </a:p>
        </p:txBody>
      </p:sp>
    </p:spTree>
    <p:extLst>
      <p:ext uri="{BB962C8B-B14F-4D97-AF65-F5344CB8AC3E}">
        <p14:creationId xmlns:p14="http://schemas.microsoft.com/office/powerpoint/2010/main" val="596093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ashUpDiag">
          <a:fgClr>
            <a:srgbClr val="5B5C5D"/>
          </a:fgClr>
          <a:bgClr>
            <a:srgbClr val="5C6264"/>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89285-D9CA-FB85-8B64-5E58158C3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158825-77C3-9273-1687-B7C531006A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76A67-4615-6E12-D1F6-1C895BE4A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46E45-D133-483B-B3A4-8947F03CAF22}" type="datetimeFigureOut">
              <a:rPr lang="en-US" smtClean="0"/>
              <a:t>5/5/2023</a:t>
            </a:fld>
            <a:endParaRPr lang="en-US"/>
          </a:p>
        </p:txBody>
      </p:sp>
      <p:sp>
        <p:nvSpPr>
          <p:cNvPr id="5" name="Footer Placeholder 4">
            <a:extLst>
              <a:ext uri="{FF2B5EF4-FFF2-40B4-BE49-F238E27FC236}">
                <a16:creationId xmlns:a16="http://schemas.microsoft.com/office/drawing/2014/main" id="{E3119E18-59FD-1D97-A237-047E908827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ACC93C-7D10-BC8E-AFCF-B8E5630927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91C9A-1B9A-4F13-87DE-36F402302E14}" type="slidenum">
              <a:rPr lang="en-US" smtClean="0"/>
              <a:t>‹#›</a:t>
            </a:fld>
            <a:endParaRPr lang="en-US"/>
          </a:p>
        </p:txBody>
      </p:sp>
    </p:spTree>
    <p:extLst>
      <p:ext uri="{BB962C8B-B14F-4D97-AF65-F5344CB8AC3E}">
        <p14:creationId xmlns:p14="http://schemas.microsoft.com/office/powerpoint/2010/main" val="3399135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3" Type="http://schemas.openxmlformats.org/officeDocument/2006/relationships/image" Target="../media/image22.sv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svg"/><Relationship Id="rId21" Type="http://schemas.openxmlformats.org/officeDocument/2006/relationships/image" Target="../media/image30.svg"/><Relationship Id="rId34" Type="http://schemas.openxmlformats.org/officeDocument/2006/relationships/image" Target="../media/image43.pn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5" Type="http://schemas.openxmlformats.org/officeDocument/2006/relationships/image" Target="../media/image34.svg"/><Relationship Id="rId33" Type="http://schemas.openxmlformats.org/officeDocument/2006/relationships/image" Target="../media/image42.sv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sv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sv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svg"/><Relationship Id="rId31" Type="http://schemas.openxmlformats.org/officeDocument/2006/relationships/image" Target="../media/image40.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svg"/><Relationship Id="rId30" Type="http://schemas.openxmlformats.org/officeDocument/2006/relationships/image" Target="../media/image39.png"/><Relationship Id="rId8" Type="http://schemas.openxmlformats.org/officeDocument/2006/relationships/image" Target="../media/image17.png"/></Relationships>
</file>

<file path=ppt/slides/_rels/slide2.xml.rels><?xml version="1.0" encoding="UTF-8" standalone="yes"?>
<Relationships xmlns="http://schemas.openxmlformats.org/package/2006/relationships"><Relationship Id="rId13" Type="http://schemas.openxmlformats.org/officeDocument/2006/relationships/image" Target="../media/image22.svg"/><Relationship Id="rId18" Type="http://schemas.openxmlformats.org/officeDocument/2006/relationships/image" Target="../media/image27.png"/><Relationship Id="rId26" Type="http://schemas.openxmlformats.org/officeDocument/2006/relationships/image" Target="../media/image35.png"/><Relationship Id="rId39" Type="http://schemas.openxmlformats.org/officeDocument/2006/relationships/image" Target="../media/image6.svg"/><Relationship Id="rId21" Type="http://schemas.openxmlformats.org/officeDocument/2006/relationships/image" Target="../media/image30.svg"/><Relationship Id="rId34" Type="http://schemas.openxmlformats.org/officeDocument/2006/relationships/image" Target="../media/image1.png"/><Relationship Id="rId42" Type="http://schemas.openxmlformats.org/officeDocument/2006/relationships/image" Target="../media/image9.png"/><Relationship Id="rId7" Type="http://schemas.openxmlformats.org/officeDocument/2006/relationships/image" Target="../media/image16.sv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svg"/><Relationship Id="rId41" Type="http://schemas.openxmlformats.org/officeDocument/2006/relationships/image" Target="../media/image8.sv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sv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37.png"/><Relationship Id="rId36" Type="http://schemas.openxmlformats.org/officeDocument/2006/relationships/image" Target="../media/image3.png"/><Relationship Id="rId10" Type="http://schemas.openxmlformats.org/officeDocument/2006/relationships/image" Target="../media/image19.png"/><Relationship Id="rId19" Type="http://schemas.openxmlformats.org/officeDocument/2006/relationships/image" Target="../media/image28.svg"/><Relationship Id="rId31" Type="http://schemas.openxmlformats.org/officeDocument/2006/relationships/image" Target="../media/image40.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svg"/><Relationship Id="rId30" Type="http://schemas.openxmlformats.org/officeDocument/2006/relationships/image" Target="../media/image39.png"/><Relationship Id="rId35" Type="http://schemas.openxmlformats.org/officeDocument/2006/relationships/image" Target="../media/image2.svg"/><Relationship Id="rId43" Type="http://schemas.openxmlformats.org/officeDocument/2006/relationships/image" Target="../media/image10.svg"/><Relationship Id="rId8" Type="http://schemas.openxmlformats.org/officeDocument/2006/relationships/image" Target="../media/image17.png"/><Relationship Id="rId3" Type="http://schemas.openxmlformats.org/officeDocument/2006/relationships/image" Target="../media/image12.svg"/><Relationship Id="rId12" Type="http://schemas.openxmlformats.org/officeDocument/2006/relationships/image" Target="../media/image21.png"/><Relationship Id="rId17" Type="http://schemas.openxmlformats.org/officeDocument/2006/relationships/image" Target="../media/image26.svg"/><Relationship Id="rId25" Type="http://schemas.openxmlformats.org/officeDocument/2006/relationships/image" Target="../media/image34.svg"/><Relationship Id="rId33" Type="http://schemas.openxmlformats.org/officeDocument/2006/relationships/image" Target="../media/image42.svg"/><Relationship Id="rId38" Type="http://schemas.openxmlformats.org/officeDocument/2006/relationships/image" Target="../media/image5.png"/></Relationships>
</file>

<file path=ppt/slides/_rels/slide3.xml.rels><?xml version="1.0" encoding="UTF-8" standalone="yes"?>
<Relationships xmlns="http://schemas.openxmlformats.org/package/2006/relationships"><Relationship Id="rId13" Type="http://schemas.openxmlformats.org/officeDocument/2006/relationships/image" Target="../media/image22.sv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svg"/><Relationship Id="rId21" Type="http://schemas.openxmlformats.org/officeDocument/2006/relationships/image" Target="../media/image30.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5" Type="http://schemas.openxmlformats.org/officeDocument/2006/relationships/image" Target="../media/image34.svg"/><Relationship Id="rId33" Type="http://schemas.openxmlformats.org/officeDocument/2006/relationships/image" Target="../media/image42.sv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sv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sv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svg"/><Relationship Id="rId31" Type="http://schemas.openxmlformats.org/officeDocument/2006/relationships/image" Target="../media/image40.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svg"/><Relationship Id="rId30" Type="http://schemas.openxmlformats.org/officeDocument/2006/relationships/image" Target="../media/image39.png"/><Relationship Id="rId8" Type="http://schemas.openxmlformats.org/officeDocument/2006/relationships/image" Target="../media/image17.png"/></Relationships>
</file>

<file path=ppt/slides/_rels/slide4.xml.rels><?xml version="1.0" encoding="UTF-8" standalone="yes"?>
<Relationships xmlns="http://schemas.openxmlformats.org/package/2006/relationships"><Relationship Id="rId13" Type="http://schemas.openxmlformats.org/officeDocument/2006/relationships/image" Target="../media/image22.sv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svg"/><Relationship Id="rId21" Type="http://schemas.openxmlformats.org/officeDocument/2006/relationships/image" Target="../media/image30.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5" Type="http://schemas.openxmlformats.org/officeDocument/2006/relationships/image" Target="../media/image34.svg"/><Relationship Id="rId33" Type="http://schemas.openxmlformats.org/officeDocument/2006/relationships/image" Target="../media/image42.sv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sv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sv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svg"/><Relationship Id="rId31" Type="http://schemas.openxmlformats.org/officeDocument/2006/relationships/image" Target="../media/image40.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svg"/><Relationship Id="rId30" Type="http://schemas.openxmlformats.org/officeDocument/2006/relationships/image" Target="../media/image39.pn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13" Type="http://schemas.openxmlformats.org/officeDocument/2006/relationships/image" Target="../media/image22.sv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svg"/><Relationship Id="rId21" Type="http://schemas.openxmlformats.org/officeDocument/2006/relationships/image" Target="../media/image30.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5" Type="http://schemas.openxmlformats.org/officeDocument/2006/relationships/image" Target="../media/image34.svg"/><Relationship Id="rId33" Type="http://schemas.openxmlformats.org/officeDocument/2006/relationships/image" Target="../media/image42.sv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sv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sv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svg"/><Relationship Id="rId31" Type="http://schemas.openxmlformats.org/officeDocument/2006/relationships/image" Target="../media/image40.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svg"/><Relationship Id="rId30" Type="http://schemas.openxmlformats.org/officeDocument/2006/relationships/image" Target="../media/image39.png"/><Relationship Id="rId8" Type="http://schemas.openxmlformats.org/officeDocument/2006/relationships/image" Target="../media/image17.png"/></Relationships>
</file>

<file path=ppt/slides/_rels/slide6.xml.rels><?xml version="1.0" encoding="UTF-8" standalone="yes"?>
<Relationships xmlns="http://schemas.openxmlformats.org/package/2006/relationships"><Relationship Id="rId13" Type="http://schemas.openxmlformats.org/officeDocument/2006/relationships/image" Target="../media/image22.sv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svg"/><Relationship Id="rId21" Type="http://schemas.openxmlformats.org/officeDocument/2006/relationships/image" Target="../media/image30.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5" Type="http://schemas.openxmlformats.org/officeDocument/2006/relationships/image" Target="../media/image34.svg"/><Relationship Id="rId33" Type="http://schemas.openxmlformats.org/officeDocument/2006/relationships/image" Target="../media/image42.sv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sv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sv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svg"/><Relationship Id="rId31" Type="http://schemas.openxmlformats.org/officeDocument/2006/relationships/image" Target="../media/image40.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svg"/><Relationship Id="rId30" Type="http://schemas.openxmlformats.org/officeDocument/2006/relationships/image" Target="../media/image39.png"/><Relationship Id="rId8" Type="http://schemas.openxmlformats.org/officeDocument/2006/relationships/image" Target="../media/image17.png"/></Relationships>
</file>

<file path=ppt/slides/_rels/slide7.xml.rels><?xml version="1.0" encoding="UTF-8" standalone="yes"?>
<Relationships xmlns="http://schemas.openxmlformats.org/package/2006/relationships"><Relationship Id="rId13" Type="http://schemas.openxmlformats.org/officeDocument/2006/relationships/image" Target="../media/image22.sv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svg"/><Relationship Id="rId21" Type="http://schemas.openxmlformats.org/officeDocument/2006/relationships/image" Target="../media/image30.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5" Type="http://schemas.openxmlformats.org/officeDocument/2006/relationships/image" Target="../media/image34.svg"/><Relationship Id="rId33" Type="http://schemas.openxmlformats.org/officeDocument/2006/relationships/image" Target="../media/image42.sv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sv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sv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svg"/><Relationship Id="rId31" Type="http://schemas.openxmlformats.org/officeDocument/2006/relationships/image" Target="../media/image40.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svg"/><Relationship Id="rId30" Type="http://schemas.openxmlformats.org/officeDocument/2006/relationships/image" Target="../media/image39.png"/><Relationship Id="rId8" Type="http://schemas.openxmlformats.org/officeDocument/2006/relationships/image" Target="../media/image17.png"/></Relationships>
</file>

<file path=ppt/slides/_rels/slide8.xml.rels><?xml version="1.0" encoding="UTF-8" standalone="yes"?>
<Relationships xmlns="http://schemas.openxmlformats.org/package/2006/relationships"><Relationship Id="rId13" Type="http://schemas.openxmlformats.org/officeDocument/2006/relationships/image" Target="../media/image34.svg"/><Relationship Id="rId18" Type="http://schemas.openxmlformats.org/officeDocument/2006/relationships/image" Target="../media/image39.png"/><Relationship Id="rId26" Type="http://schemas.openxmlformats.org/officeDocument/2006/relationships/image" Target="../media/image23.png"/><Relationship Id="rId3" Type="http://schemas.openxmlformats.org/officeDocument/2006/relationships/image" Target="../media/image12.svg"/><Relationship Id="rId21" Type="http://schemas.openxmlformats.org/officeDocument/2006/relationships/image" Target="../media/image42.svg"/><Relationship Id="rId7" Type="http://schemas.openxmlformats.org/officeDocument/2006/relationships/image" Target="../media/image20.svg"/><Relationship Id="rId12" Type="http://schemas.openxmlformats.org/officeDocument/2006/relationships/image" Target="../media/image33.png"/><Relationship Id="rId17" Type="http://schemas.openxmlformats.org/officeDocument/2006/relationships/image" Target="../media/image38.svg"/><Relationship Id="rId25" Type="http://schemas.openxmlformats.org/officeDocument/2006/relationships/image" Target="../media/image18.svg"/><Relationship Id="rId33" Type="http://schemas.openxmlformats.org/officeDocument/2006/relationships/image" Target="../media/image30.svg"/><Relationship Id="rId2" Type="http://schemas.openxmlformats.org/officeDocument/2006/relationships/image" Target="../media/image11.png"/><Relationship Id="rId16" Type="http://schemas.openxmlformats.org/officeDocument/2006/relationships/image" Target="../media/image37.png"/><Relationship Id="rId20" Type="http://schemas.openxmlformats.org/officeDocument/2006/relationships/image" Target="../media/image41.png"/><Relationship Id="rId29" Type="http://schemas.openxmlformats.org/officeDocument/2006/relationships/image" Target="../media/image26.sv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32.svg"/><Relationship Id="rId24" Type="http://schemas.openxmlformats.org/officeDocument/2006/relationships/image" Target="../media/image17.png"/><Relationship Id="rId32" Type="http://schemas.openxmlformats.org/officeDocument/2006/relationships/image" Target="../media/image29.png"/><Relationship Id="rId5" Type="http://schemas.openxmlformats.org/officeDocument/2006/relationships/image" Target="../media/image14.svg"/><Relationship Id="rId15" Type="http://schemas.openxmlformats.org/officeDocument/2006/relationships/image" Target="../media/image36.svg"/><Relationship Id="rId23" Type="http://schemas.openxmlformats.org/officeDocument/2006/relationships/image" Target="../media/image16.svg"/><Relationship Id="rId28" Type="http://schemas.openxmlformats.org/officeDocument/2006/relationships/image" Target="../media/image25.png"/><Relationship Id="rId10" Type="http://schemas.openxmlformats.org/officeDocument/2006/relationships/image" Target="../media/image31.png"/><Relationship Id="rId19" Type="http://schemas.openxmlformats.org/officeDocument/2006/relationships/image" Target="../media/image40.svg"/><Relationship Id="rId31" Type="http://schemas.openxmlformats.org/officeDocument/2006/relationships/image" Target="../media/image28.svg"/><Relationship Id="rId4" Type="http://schemas.openxmlformats.org/officeDocument/2006/relationships/image" Target="../media/image13.png"/><Relationship Id="rId9" Type="http://schemas.openxmlformats.org/officeDocument/2006/relationships/image" Target="../media/image22.svg"/><Relationship Id="rId14" Type="http://schemas.openxmlformats.org/officeDocument/2006/relationships/image" Target="../media/image35.png"/><Relationship Id="rId22" Type="http://schemas.openxmlformats.org/officeDocument/2006/relationships/image" Target="../media/image15.png"/><Relationship Id="rId27" Type="http://schemas.openxmlformats.org/officeDocument/2006/relationships/image" Target="../media/image24.svg"/><Relationship Id="rId30" Type="http://schemas.openxmlformats.org/officeDocument/2006/relationships/image" Target="../media/image27.png"/><Relationship Id="rId8" Type="http://schemas.openxmlformats.org/officeDocument/2006/relationships/image" Target="../media/image21.png"/></Relationships>
</file>

<file path=ppt/slides/_rels/slide9.xml.rels><?xml version="1.0" encoding="UTF-8" standalone="yes"?>
<Relationships xmlns="http://schemas.openxmlformats.org/package/2006/relationships"><Relationship Id="rId13" Type="http://schemas.openxmlformats.org/officeDocument/2006/relationships/image" Target="../media/image34.svg"/><Relationship Id="rId18" Type="http://schemas.openxmlformats.org/officeDocument/2006/relationships/image" Target="../media/image39.png"/><Relationship Id="rId26" Type="http://schemas.openxmlformats.org/officeDocument/2006/relationships/image" Target="../media/image23.png"/><Relationship Id="rId3" Type="http://schemas.openxmlformats.org/officeDocument/2006/relationships/image" Target="../media/image12.svg"/><Relationship Id="rId21" Type="http://schemas.openxmlformats.org/officeDocument/2006/relationships/image" Target="../media/image42.svg"/><Relationship Id="rId7" Type="http://schemas.openxmlformats.org/officeDocument/2006/relationships/image" Target="../media/image20.svg"/><Relationship Id="rId12" Type="http://schemas.openxmlformats.org/officeDocument/2006/relationships/image" Target="../media/image33.png"/><Relationship Id="rId17" Type="http://schemas.openxmlformats.org/officeDocument/2006/relationships/image" Target="../media/image38.svg"/><Relationship Id="rId25" Type="http://schemas.openxmlformats.org/officeDocument/2006/relationships/image" Target="../media/image18.svg"/><Relationship Id="rId33" Type="http://schemas.openxmlformats.org/officeDocument/2006/relationships/image" Target="../media/image30.svg"/><Relationship Id="rId2" Type="http://schemas.openxmlformats.org/officeDocument/2006/relationships/image" Target="../media/image11.png"/><Relationship Id="rId16" Type="http://schemas.openxmlformats.org/officeDocument/2006/relationships/image" Target="../media/image37.png"/><Relationship Id="rId20" Type="http://schemas.openxmlformats.org/officeDocument/2006/relationships/image" Target="../media/image41.png"/><Relationship Id="rId29" Type="http://schemas.openxmlformats.org/officeDocument/2006/relationships/image" Target="../media/image26.sv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32.svg"/><Relationship Id="rId24" Type="http://schemas.openxmlformats.org/officeDocument/2006/relationships/image" Target="../media/image17.png"/><Relationship Id="rId32" Type="http://schemas.openxmlformats.org/officeDocument/2006/relationships/image" Target="../media/image29.png"/><Relationship Id="rId5" Type="http://schemas.openxmlformats.org/officeDocument/2006/relationships/image" Target="../media/image14.svg"/><Relationship Id="rId15" Type="http://schemas.openxmlformats.org/officeDocument/2006/relationships/image" Target="../media/image36.svg"/><Relationship Id="rId23" Type="http://schemas.openxmlformats.org/officeDocument/2006/relationships/image" Target="../media/image16.svg"/><Relationship Id="rId28" Type="http://schemas.openxmlformats.org/officeDocument/2006/relationships/image" Target="../media/image25.png"/><Relationship Id="rId10" Type="http://schemas.openxmlformats.org/officeDocument/2006/relationships/image" Target="../media/image31.png"/><Relationship Id="rId19" Type="http://schemas.openxmlformats.org/officeDocument/2006/relationships/image" Target="../media/image40.svg"/><Relationship Id="rId31" Type="http://schemas.openxmlformats.org/officeDocument/2006/relationships/image" Target="../media/image28.svg"/><Relationship Id="rId4" Type="http://schemas.openxmlformats.org/officeDocument/2006/relationships/image" Target="../media/image13.png"/><Relationship Id="rId9" Type="http://schemas.openxmlformats.org/officeDocument/2006/relationships/image" Target="../media/image22.svg"/><Relationship Id="rId14" Type="http://schemas.openxmlformats.org/officeDocument/2006/relationships/image" Target="../media/image35.png"/><Relationship Id="rId22" Type="http://schemas.openxmlformats.org/officeDocument/2006/relationships/image" Target="../media/image15.png"/><Relationship Id="rId27" Type="http://schemas.openxmlformats.org/officeDocument/2006/relationships/image" Target="../media/image24.svg"/><Relationship Id="rId30" Type="http://schemas.openxmlformats.org/officeDocument/2006/relationships/image" Target="../media/image27.png"/><Relationship Id="rId8"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04CF-10F5-9263-9A90-2DB732AABBD2}"/>
              </a:ext>
            </a:extLst>
          </p:cNvPr>
          <p:cNvSpPr>
            <a:spLocks noGrp="1"/>
          </p:cNvSpPr>
          <p:nvPr>
            <p:ph type="ctrTitle"/>
          </p:nvPr>
        </p:nvSpPr>
        <p:spPr>
          <a:xfrm>
            <a:off x="1524000" y="2235200"/>
            <a:ext cx="9144000" cy="2387600"/>
          </a:xfrm>
          <a:pattFill prst="dashUpDiag">
            <a:fgClr>
              <a:srgbClr val="5B5C5D"/>
            </a:fgClr>
            <a:bgClr>
              <a:srgbClr val="5C6264"/>
            </a:bgClr>
          </a:patt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sz="9600" dirty="0">
                <a:solidFill>
                  <a:schemeClr val="bg1"/>
                </a:solidFill>
                <a:effectLst>
                  <a:outerShdw blurRad="50800" dist="38100" dir="2700000" algn="tl" rotWithShape="0">
                    <a:prstClr val="black">
                      <a:alpha val="40000"/>
                    </a:prstClr>
                  </a:outerShdw>
                </a:effectLst>
                <a:latin typeface="+mj-lt"/>
                <a:ea typeface="+mn-ea"/>
                <a:cs typeface="+mn-cs"/>
              </a:rPr>
              <a:t>COLLEGE WISHLIST</a:t>
            </a:r>
          </a:p>
        </p:txBody>
      </p:sp>
      <p:pic>
        <p:nvPicPr>
          <p:cNvPr id="5" name="Graphic 4" descr="Triangle Ruler with solid fill">
            <a:extLst>
              <a:ext uri="{FF2B5EF4-FFF2-40B4-BE49-F238E27FC236}">
                <a16:creationId xmlns:a16="http://schemas.microsoft.com/office/drawing/2014/main" id="{D2A46891-C838-FC99-AA8B-478FF6C00E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9889452">
            <a:off x="740829" y="217982"/>
            <a:ext cx="1907355" cy="1907355"/>
          </a:xfrm>
          <a:prstGeom prst="rect">
            <a:avLst/>
          </a:prstGeom>
          <a:effectLst>
            <a:outerShdw blurRad="50800" dist="38100" dir="2700000" algn="tl" rotWithShape="0">
              <a:prstClr val="black">
                <a:alpha val="40000"/>
              </a:prstClr>
            </a:outerShdw>
          </a:effectLst>
        </p:spPr>
      </p:pic>
      <p:pic>
        <p:nvPicPr>
          <p:cNvPr id="13" name="Graphic 12" descr="Graduation cap with solid fill">
            <a:extLst>
              <a:ext uri="{FF2B5EF4-FFF2-40B4-BE49-F238E27FC236}">
                <a16:creationId xmlns:a16="http://schemas.microsoft.com/office/drawing/2014/main" id="{96A195A3-6B37-2624-8F9C-564E58BA9E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998514">
            <a:off x="9579322" y="4424095"/>
            <a:ext cx="2328068" cy="2328068"/>
          </a:xfrm>
          <a:prstGeom prst="rect">
            <a:avLst/>
          </a:prstGeom>
          <a:effectLst>
            <a:outerShdw blurRad="50800" dist="38100" dir="2700000" algn="tl" rotWithShape="0">
              <a:prstClr val="black">
                <a:alpha val="40000"/>
              </a:prstClr>
            </a:outerShdw>
          </a:effectLst>
        </p:spPr>
      </p:pic>
      <p:pic>
        <p:nvPicPr>
          <p:cNvPr id="17" name="Graphic 16" descr="Books with solid fill">
            <a:extLst>
              <a:ext uri="{FF2B5EF4-FFF2-40B4-BE49-F238E27FC236}">
                <a16:creationId xmlns:a16="http://schemas.microsoft.com/office/drawing/2014/main" id="{4781B2AC-7034-E84B-9BE7-1AA25D7615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784038">
            <a:off x="9714323" y="502046"/>
            <a:ext cx="1907355" cy="1907355"/>
          </a:xfrm>
          <a:prstGeom prst="rect">
            <a:avLst/>
          </a:prstGeom>
          <a:effectLst>
            <a:outerShdw blurRad="50800" dist="38100" dir="2700000" algn="tl" rotWithShape="0">
              <a:prstClr val="black">
                <a:alpha val="40000"/>
              </a:prstClr>
            </a:outerShdw>
          </a:effectLst>
        </p:spPr>
      </p:pic>
      <p:pic>
        <p:nvPicPr>
          <p:cNvPr id="21" name="Graphic 20" descr="Diploma roll with solid fill">
            <a:extLst>
              <a:ext uri="{FF2B5EF4-FFF2-40B4-BE49-F238E27FC236}">
                <a16:creationId xmlns:a16="http://schemas.microsoft.com/office/drawing/2014/main" id="{6F1332FA-4FB6-2562-7644-C6B15F8E5A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0738832">
            <a:off x="603822" y="4547058"/>
            <a:ext cx="2132210" cy="2132210"/>
          </a:xfrm>
          <a:prstGeom prst="rect">
            <a:avLst/>
          </a:prstGeom>
          <a:effectLst>
            <a:outerShdw blurRad="50800" dist="38100" dir="2700000" algn="tl" rotWithShape="0">
              <a:prstClr val="black">
                <a:alpha val="40000"/>
              </a:prstClr>
            </a:outerShdw>
          </a:effectLst>
        </p:spPr>
      </p:pic>
      <p:pic>
        <p:nvPicPr>
          <p:cNvPr id="11" name="Graphic 10" descr="Schoolhouse with solid fill">
            <a:extLst>
              <a:ext uri="{FF2B5EF4-FFF2-40B4-BE49-F238E27FC236}">
                <a16:creationId xmlns:a16="http://schemas.microsoft.com/office/drawing/2014/main" id="{B916B8AC-866F-2502-57C8-A3BD353A1C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209619">
            <a:off x="5163377" y="82759"/>
            <a:ext cx="2177798" cy="2177798"/>
          </a:xfrm>
          <a:prstGeom prst="rect">
            <a:avLst/>
          </a:prstGeom>
          <a:effectLst>
            <a:outerShdw blurRad="50800" dist="38100" dir="2700000" algn="tl" rotWithShape="0">
              <a:prstClr val="black">
                <a:alpha val="40000"/>
              </a:prstClr>
            </a:outerShdw>
          </a:effectLst>
        </p:spPr>
      </p:pic>
      <p:sp>
        <p:nvSpPr>
          <p:cNvPr id="4" name="Freeform: Shape 3">
            <a:extLst>
              <a:ext uri="{FF2B5EF4-FFF2-40B4-BE49-F238E27FC236}">
                <a16:creationId xmlns:a16="http://schemas.microsoft.com/office/drawing/2014/main" id="{2E0A6671-DEDC-305B-8099-F669D8E5E266}"/>
              </a:ext>
            </a:extLst>
          </p:cNvPr>
          <p:cNvSpPr/>
          <p:nvPr/>
        </p:nvSpPr>
        <p:spPr>
          <a:xfrm>
            <a:off x="5408909" y="4435580"/>
            <a:ext cx="401773" cy="564811"/>
          </a:xfrm>
          <a:custGeom>
            <a:avLst/>
            <a:gdLst>
              <a:gd name="connsiteX0" fmla="*/ 142659 w 401773"/>
              <a:gd name="connsiteY0" fmla="*/ 209621 h 564811"/>
              <a:gd name="connsiteX1" fmla="*/ 142659 w 401773"/>
              <a:gd name="connsiteY1" fmla="*/ 506584 h 564811"/>
              <a:gd name="connsiteX2" fmla="*/ 200887 w 401773"/>
              <a:gd name="connsiteY2" fmla="*/ 564812 h 564811"/>
              <a:gd name="connsiteX3" fmla="*/ 259115 w 401773"/>
              <a:gd name="connsiteY3" fmla="*/ 506584 h 564811"/>
              <a:gd name="connsiteX4" fmla="*/ 259115 w 401773"/>
              <a:gd name="connsiteY4" fmla="*/ 209621 h 564811"/>
              <a:gd name="connsiteX5" fmla="*/ 384305 w 401773"/>
              <a:gd name="connsiteY5" fmla="*/ 139747 h 564811"/>
              <a:gd name="connsiteX6" fmla="*/ 384305 w 401773"/>
              <a:gd name="connsiteY6" fmla="*/ 58228 h 564811"/>
              <a:gd name="connsiteX7" fmla="*/ 302786 w 401773"/>
              <a:gd name="connsiteY7" fmla="*/ 58228 h 564811"/>
              <a:gd name="connsiteX8" fmla="*/ 302786 w 401773"/>
              <a:gd name="connsiteY8" fmla="*/ 58228 h 564811"/>
              <a:gd name="connsiteX9" fmla="*/ 259115 w 401773"/>
              <a:gd name="connsiteY9" fmla="*/ 87342 h 564811"/>
              <a:gd name="connsiteX10" fmla="*/ 259115 w 401773"/>
              <a:gd name="connsiteY10" fmla="*/ 58228 h 564811"/>
              <a:gd name="connsiteX11" fmla="*/ 200887 w 401773"/>
              <a:gd name="connsiteY11" fmla="*/ 0 h 564811"/>
              <a:gd name="connsiteX12" fmla="*/ 142659 w 401773"/>
              <a:gd name="connsiteY12" fmla="*/ 58228 h 564811"/>
              <a:gd name="connsiteX13" fmla="*/ 142659 w 401773"/>
              <a:gd name="connsiteY13" fmla="*/ 87342 h 564811"/>
              <a:gd name="connsiteX14" fmla="*/ 98988 w 401773"/>
              <a:gd name="connsiteY14" fmla="*/ 58228 h 564811"/>
              <a:gd name="connsiteX15" fmla="*/ 17468 w 401773"/>
              <a:gd name="connsiteY15" fmla="*/ 58228 h 564811"/>
              <a:gd name="connsiteX16" fmla="*/ 17468 w 401773"/>
              <a:gd name="connsiteY16" fmla="*/ 139747 h 564811"/>
              <a:gd name="connsiteX17" fmla="*/ 142659 w 401773"/>
              <a:gd name="connsiteY17" fmla="*/ 209621 h 56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1773" h="564811">
                <a:moveTo>
                  <a:pt x="142659" y="209621"/>
                </a:moveTo>
                <a:lnTo>
                  <a:pt x="142659" y="506584"/>
                </a:lnTo>
                <a:cubicBezTo>
                  <a:pt x="142659" y="538609"/>
                  <a:pt x="168861" y="564812"/>
                  <a:pt x="200887" y="564812"/>
                </a:cubicBezTo>
                <a:cubicBezTo>
                  <a:pt x="232912" y="564812"/>
                  <a:pt x="259115" y="538609"/>
                  <a:pt x="259115" y="506584"/>
                </a:cubicBezTo>
                <a:lnTo>
                  <a:pt x="259115" y="209621"/>
                </a:lnTo>
                <a:cubicBezTo>
                  <a:pt x="305697" y="197975"/>
                  <a:pt x="349368" y="174684"/>
                  <a:pt x="384305" y="139747"/>
                </a:cubicBezTo>
                <a:cubicBezTo>
                  <a:pt x="407596" y="116456"/>
                  <a:pt x="407596" y="81519"/>
                  <a:pt x="384305" y="58228"/>
                </a:cubicBezTo>
                <a:cubicBezTo>
                  <a:pt x="361014" y="34937"/>
                  <a:pt x="326077" y="34937"/>
                  <a:pt x="302786" y="58228"/>
                </a:cubicBezTo>
                <a:lnTo>
                  <a:pt x="302786" y="58228"/>
                </a:lnTo>
                <a:cubicBezTo>
                  <a:pt x="291140" y="69874"/>
                  <a:pt x="276583" y="81519"/>
                  <a:pt x="259115" y="87342"/>
                </a:cubicBezTo>
                <a:lnTo>
                  <a:pt x="259115" y="58228"/>
                </a:lnTo>
                <a:cubicBezTo>
                  <a:pt x="259115" y="26203"/>
                  <a:pt x="232912" y="0"/>
                  <a:pt x="200887" y="0"/>
                </a:cubicBezTo>
                <a:cubicBezTo>
                  <a:pt x="168861" y="0"/>
                  <a:pt x="142659" y="26203"/>
                  <a:pt x="142659" y="58228"/>
                </a:cubicBezTo>
                <a:lnTo>
                  <a:pt x="142659" y="87342"/>
                </a:lnTo>
                <a:cubicBezTo>
                  <a:pt x="125190" y="81519"/>
                  <a:pt x="110633" y="69874"/>
                  <a:pt x="98988" y="58228"/>
                </a:cubicBezTo>
                <a:cubicBezTo>
                  <a:pt x="75696" y="34937"/>
                  <a:pt x="40760" y="34937"/>
                  <a:pt x="17468" y="58228"/>
                </a:cubicBezTo>
                <a:cubicBezTo>
                  <a:pt x="-5823" y="81519"/>
                  <a:pt x="-5823" y="116456"/>
                  <a:pt x="17468" y="139747"/>
                </a:cubicBezTo>
                <a:cubicBezTo>
                  <a:pt x="52405" y="174684"/>
                  <a:pt x="96076" y="200887"/>
                  <a:pt x="142659" y="209621"/>
                </a:cubicBezTo>
                <a:close/>
              </a:path>
            </a:pathLst>
          </a:custGeom>
          <a:solidFill>
            <a:schemeClr val="bg1"/>
          </a:solidFill>
          <a:ln w="29071"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39CE8E72-7468-C19B-766C-95E88EA060C0}"/>
              </a:ext>
            </a:extLst>
          </p:cNvPr>
          <p:cNvSpPr/>
          <p:nvPr/>
        </p:nvSpPr>
        <p:spPr>
          <a:xfrm>
            <a:off x="5880112" y="4362058"/>
            <a:ext cx="417510" cy="545056"/>
          </a:xfrm>
          <a:custGeom>
            <a:avLst/>
            <a:gdLst>
              <a:gd name="connsiteX0" fmla="*/ 32470 w 417510"/>
              <a:gd name="connsiteY0" fmla="*/ 539345 h 545056"/>
              <a:gd name="connsiteX1" fmla="*/ 111077 w 417510"/>
              <a:gd name="connsiteY1" fmla="*/ 510231 h 545056"/>
              <a:gd name="connsiteX2" fmla="*/ 236268 w 417510"/>
              <a:gd name="connsiteY2" fmla="*/ 239471 h 545056"/>
              <a:gd name="connsiteX3" fmla="*/ 288673 w 417510"/>
              <a:gd name="connsiteY3" fmla="*/ 245294 h 545056"/>
              <a:gd name="connsiteX4" fmla="*/ 378926 w 417510"/>
              <a:gd name="connsiteY4" fmla="*/ 230737 h 545056"/>
              <a:gd name="connsiteX5" fmla="*/ 413863 w 417510"/>
              <a:gd name="connsiteY5" fmla="*/ 155041 h 545056"/>
              <a:gd name="connsiteX6" fmla="*/ 341078 w 417510"/>
              <a:gd name="connsiteY6" fmla="*/ 120104 h 545056"/>
              <a:gd name="connsiteX7" fmla="*/ 288673 w 417510"/>
              <a:gd name="connsiteY7" fmla="*/ 128838 h 545056"/>
              <a:gd name="connsiteX8" fmla="*/ 300318 w 417510"/>
              <a:gd name="connsiteY8" fmla="*/ 102635 h 545056"/>
              <a:gd name="connsiteX9" fmla="*/ 271204 w 417510"/>
              <a:gd name="connsiteY9" fmla="*/ 26939 h 545056"/>
              <a:gd name="connsiteX10" fmla="*/ 195508 w 417510"/>
              <a:gd name="connsiteY10" fmla="*/ 56053 h 545056"/>
              <a:gd name="connsiteX11" fmla="*/ 183862 w 417510"/>
              <a:gd name="connsiteY11" fmla="*/ 82256 h 545056"/>
              <a:gd name="connsiteX12" fmla="*/ 157660 w 417510"/>
              <a:gd name="connsiteY12" fmla="*/ 38585 h 545056"/>
              <a:gd name="connsiteX13" fmla="*/ 81963 w 417510"/>
              <a:gd name="connsiteY13" fmla="*/ 3648 h 545056"/>
              <a:gd name="connsiteX14" fmla="*/ 47027 w 417510"/>
              <a:gd name="connsiteY14" fmla="*/ 79344 h 545056"/>
              <a:gd name="connsiteX15" fmla="*/ 47027 w 417510"/>
              <a:gd name="connsiteY15" fmla="*/ 79344 h 545056"/>
              <a:gd name="connsiteX16" fmla="*/ 131457 w 417510"/>
              <a:gd name="connsiteY16" fmla="*/ 195800 h 545056"/>
              <a:gd name="connsiteX17" fmla="*/ 6267 w 417510"/>
              <a:gd name="connsiteY17" fmla="*/ 466560 h 545056"/>
              <a:gd name="connsiteX18" fmla="*/ 32470 w 417510"/>
              <a:gd name="connsiteY18" fmla="*/ 539345 h 54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7510" h="545056">
                <a:moveTo>
                  <a:pt x="32470" y="539345"/>
                </a:moveTo>
                <a:cubicBezTo>
                  <a:pt x="61584" y="553902"/>
                  <a:pt x="96520" y="539345"/>
                  <a:pt x="111077" y="510231"/>
                </a:cubicBezTo>
                <a:lnTo>
                  <a:pt x="236268" y="239471"/>
                </a:lnTo>
                <a:cubicBezTo>
                  <a:pt x="253736" y="242383"/>
                  <a:pt x="271204" y="245294"/>
                  <a:pt x="288673" y="245294"/>
                </a:cubicBezTo>
                <a:cubicBezTo>
                  <a:pt x="317787" y="245294"/>
                  <a:pt x="349812" y="239471"/>
                  <a:pt x="378926" y="230737"/>
                </a:cubicBezTo>
                <a:cubicBezTo>
                  <a:pt x="408040" y="219091"/>
                  <a:pt x="425509" y="187066"/>
                  <a:pt x="413863" y="155041"/>
                </a:cubicBezTo>
                <a:cubicBezTo>
                  <a:pt x="402217" y="125927"/>
                  <a:pt x="370192" y="111370"/>
                  <a:pt x="341078" y="120104"/>
                </a:cubicBezTo>
                <a:cubicBezTo>
                  <a:pt x="323610" y="125927"/>
                  <a:pt x="306141" y="128838"/>
                  <a:pt x="288673" y="128838"/>
                </a:cubicBezTo>
                <a:lnTo>
                  <a:pt x="300318" y="102635"/>
                </a:lnTo>
                <a:cubicBezTo>
                  <a:pt x="314875" y="73521"/>
                  <a:pt x="300318" y="38585"/>
                  <a:pt x="271204" y="26939"/>
                </a:cubicBezTo>
                <a:cubicBezTo>
                  <a:pt x="242090" y="15293"/>
                  <a:pt x="207154" y="26939"/>
                  <a:pt x="195508" y="56053"/>
                </a:cubicBezTo>
                <a:lnTo>
                  <a:pt x="183862" y="82256"/>
                </a:lnTo>
                <a:cubicBezTo>
                  <a:pt x="172217" y="67699"/>
                  <a:pt x="163483" y="53142"/>
                  <a:pt x="157660" y="38585"/>
                </a:cubicBezTo>
                <a:cubicBezTo>
                  <a:pt x="146014" y="9471"/>
                  <a:pt x="113989" y="-7998"/>
                  <a:pt x="81963" y="3648"/>
                </a:cubicBezTo>
                <a:cubicBezTo>
                  <a:pt x="52849" y="15293"/>
                  <a:pt x="35381" y="47319"/>
                  <a:pt x="47027" y="79344"/>
                </a:cubicBezTo>
                <a:lnTo>
                  <a:pt x="47027" y="79344"/>
                </a:lnTo>
                <a:cubicBezTo>
                  <a:pt x="64495" y="125927"/>
                  <a:pt x="93609" y="166686"/>
                  <a:pt x="131457" y="195800"/>
                </a:cubicBezTo>
                <a:lnTo>
                  <a:pt x="6267" y="466560"/>
                </a:lnTo>
                <a:cubicBezTo>
                  <a:pt x="-8290" y="489852"/>
                  <a:pt x="3356" y="524788"/>
                  <a:pt x="32470" y="539345"/>
                </a:cubicBezTo>
                <a:close/>
              </a:path>
            </a:pathLst>
          </a:custGeom>
          <a:solidFill>
            <a:schemeClr val="bg1"/>
          </a:solidFill>
          <a:ln w="29071"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50EBF4A6-4767-1897-FD73-1BAF3E357489}"/>
              </a:ext>
            </a:extLst>
          </p:cNvPr>
          <p:cNvSpPr/>
          <p:nvPr/>
        </p:nvSpPr>
        <p:spPr>
          <a:xfrm>
            <a:off x="6289971" y="4370419"/>
            <a:ext cx="524473" cy="441823"/>
          </a:xfrm>
          <a:custGeom>
            <a:avLst/>
            <a:gdLst>
              <a:gd name="connsiteX0" fmla="*/ 478562 w 524473"/>
              <a:gd name="connsiteY0" fmla="*/ 245667 h 441823"/>
              <a:gd name="connsiteX1" fmla="*/ 431980 w 524473"/>
              <a:gd name="connsiteY1" fmla="*/ 225287 h 441823"/>
              <a:gd name="connsiteX2" fmla="*/ 458182 w 524473"/>
              <a:gd name="connsiteY2" fmla="*/ 210730 h 441823"/>
              <a:gd name="connsiteX3" fmla="*/ 478562 w 524473"/>
              <a:gd name="connsiteY3" fmla="*/ 129211 h 441823"/>
              <a:gd name="connsiteX4" fmla="*/ 397043 w 524473"/>
              <a:gd name="connsiteY4" fmla="*/ 108831 h 441823"/>
              <a:gd name="connsiteX5" fmla="*/ 370840 w 524473"/>
              <a:gd name="connsiteY5" fmla="*/ 123388 h 441823"/>
              <a:gd name="connsiteX6" fmla="*/ 373752 w 524473"/>
              <a:gd name="connsiteY6" fmla="*/ 70983 h 441823"/>
              <a:gd name="connsiteX7" fmla="*/ 330081 w 524473"/>
              <a:gd name="connsiteY7" fmla="*/ 1109 h 441823"/>
              <a:gd name="connsiteX8" fmla="*/ 260207 w 524473"/>
              <a:gd name="connsiteY8" fmla="*/ 44780 h 441823"/>
              <a:gd name="connsiteX9" fmla="*/ 266030 w 524473"/>
              <a:gd name="connsiteY9" fmla="*/ 187439 h 441823"/>
              <a:gd name="connsiteX10" fmla="*/ 30206 w 524473"/>
              <a:gd name="connsiteY10" fmla="*/ 333009 h 441823"/>
              <a:gd name="connsiteX11" fmla="*/ 6915 w 524473"/>
              <a:gd name="connsiteY11" fmla="*/ 411617 h 441823"/>
              <a:gd name="connsiteX12" fmla="*/ 85523 w 524473"/>
              <a:gd name="connsiteY12" fmla="*/ 434908 h 441823"/>
              <a:gd name="connsiteX13" fmla="*/ 88434 w 524473"/>
              <a:gd name="connsiteY13" fmla="*/ 431997 h 441823"/>
              <a:gd name="connsiteX14" fmla="*/ 324258 w 524473"/>
              <a:gd name="connsiteY14" fmla="*/ 286427 h 441823"/>
              <a:gd name="connsiteX15" fmla="*/ 449448 w 524473"/>
              <a:gd name="connsiteY15" fmla="*/ 356300 h 441823"/>
              <a:gd name="connsiteX16" fmla="*/ 522233 w 524473"/>
              <a:gd name="connsiteY16" fmla="*/ 315541 h 441823"/>
              <a:gd name="connsiteX17" fmla="*/ 481473 w 524473"/>
              <a:gd name="connsiteY17" fmla="*/ 242756 h 441823"/>
              <a:gd name="connsiteX18" fmla="*/ 478562 w 524473"/>
              <a:gd name="connsiteY18" fmla="*/ 245667 h 44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4473" h="441823">
                <a:moveTo>
                  <a:pt x="478562" y="245667"/>
                </a:moveTo>
                <a:cubicBezTo>
                  <a:pt x="461094" y="242756"/>
                  <a:pt x="446537" y="234021"/>
                  <a:pt x="431980" y="225287"/>
                </a:cubicBezTo>
                <a:lnTo>
                  <a:pt x="458182" y="210730"/>
                </a:lnTo>
                <a:cubicBezTo>
                  <a:pt x="484385" y="193262"/>
                  <a:pt x="493119" y="158325"/>
                  <a:pt x="478562" y="129211"/>
                </a:cubicBezTo>
                <a:cubicBezTo>
                  <a:pt x="461094" y="103008"/>
                  <a:pt x="426157" y="94274"/>
                  <a:pt x="397043" y="108831"/>
                </a:cubicBezTo>
                <a:lnTo>
                  <a:pt x="370840" y="123388"/>
                </a:lnTo>
                <a:cubicBezTo>
                  <a:pt x="367929" y="105920"/>
                  <a:pt x="367929" y="88451"/>
                  <a:pt x="373752" y="70983"/>
                </a:cubicBezTo>
                <a:cubicBezTo>
                  <a:pt x="379574" y="38958"/>
                  <a:pt x="362106" y="9844"/>
                  <a:pt x="330081" y="1109"/>
                </a:cubicBezTo>
                <a:cubicBezTo>
                  <a:pt x="298055" y="-4713"/>
                  <a:pt x="268941" y="12755"/>
                  <a:pt x="260207" y="44780"/>
                </a:cubicBezTo>
                <a:cubicBezTo>
                  <a:pt x="248561" y="91363"/>
                  <a:pt x="251473" y="140857"/>
                  <a:pt x="266030" y="187439"/>
                </a:cubicBezTo>
                <a:lnTo>
                  <a:pt x="30206" y="333009"/>
                </a:lnTo>
                <a:cubicBezTo>
                  <a:pt x="1092" y="347566"/>
                  <a:pt x="-7642" y="385414"/>
                  <a:pt x="6915" y="411617"/>
                </a:cubicBezTo>
                <a:cubicBezTo>
                  <a:pt x="21472" y="440731"/>
                  <a:pt x="59320" y="449465"/>
                  <a:pt x="85523" y="434908"/>
                </a:cubicBezTo>
                <a:cubicBezTo>
                  <a:pt x="88434" y="434908"/>
                  <a:pt x="88434" y="431997"/>
                  <a:pt x="88434" y="431997"/>
                </a:cubicBezTo>
                <a:lnTo>
                  <a:pt x="324258" y="286427"/>
                </a:lnTo>
                <a:cubicBezTo>
                  <a:pt x="359195" y="321363"/>
                  <a:pt x="402866" y="344655"/>
                  <a:pt x="449448" y="356300"/>
                </a:cubicBezTo>
                <a:cubicBezTo>
                  <a:pt x="481473" y="365034"/>
                  <a:pt x="513499" y="347566"/>
                  <a:pt x="522233" y="315541"/>
                </a:cubicBezTo>
                <a:cubicBezTo>
                  <a:pt x="530967" y="283515"/>
                  <a:pt x="513499" y="251490"/>
                  <a:pt x="481473" y="242756"/>
                </a:cubicBezTo>
                <a:cubicBezTo>
                  <a:pt x="481473" y="245667"/>
                  <a:pt x="481473" y="245667"/>
                  <a:pt x="478562" y="245667"/>
                </a:cubicBezTo>
                <a:close/>
              </a:path>
            </a:pathLst>
          </a:custGeom>
          <a:solidFill>
            <a:schemeClr val="bg1"/>
          </a:solidFill>
          <a:ln w="2907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9461171-CF55-7195-45D0-ABBA067E4B77}"/>
              </a:ext>
            </a:extLst>
          </p:cNvPr>
          <p:cNvSpPr/>
          <p:nvPr/>
        </p:nvSpPr>
        <p:spPr>
          <a:xfrm>
            <a:off x="6959162" y="4176244"/>
            <a:ext cx="473391" cy="483895"/>
          </a:xfrm>
          <a:custGeom>
            <a:avLst/>
            <a:gdLst>
              <a:gd name="connsiteX0" fmla="*/ 414943 w 473391"/>
              <a:gd name="connsiteY0" fmla="*/ 192374 h 483895"/>
              <a:gd name="connsiteX1" fmla="*/ 362537 w 473391"/>
              <a:gd name="connsiteY1" fmla="*/ 183640 h 483895"/>
              <a:gd name="connsiteX2" fmla="*/ 382917 w 473391"/>
              <a:gd name="connsiteY2" fmla="*/ 163260 h 483895"/>
              <a:gd name="connsiteX3" fmla="*/ 377094 w 473391"/>
              <a:gd name="connsiteY3" fmla="*/ 81741 h 483895"/>
              <a:gd name="connsiteX4" fmla="*/ 298487 w 473391"/>
              <a:gd name="connsiteY4" fmla="*/ 84652 h 483895"/>
              <a:gd name="connsiteX5" fmla="*/ 278107 w 473391"/>
              <a:gd name="connsiteY5" fmla="*/ 105032 h 483895"/>
              <a:gd name="connsiteX6" fmla="*/ 266461 w 473391"/>
              <a:gd name="connsiteY6" fmla="*/ 55538 h 483895"/>
              <a:gd name="connsiteX7" fmla="*/ 205322 w 473391"/>
              <a:gd name="connsiteY7" fmla="*/ 221 h 483895"/>
              <a:gd name="connsiteX8" fmla="*/ 150005 w 473391"/>
              <a:gd name="connsiteY8" fmla="*/ 61361 h 483895"/>
              <a:gd name="connsiteX9" fmla="*/ 193676 w 473391"/>
              <a:gd name="connsiteY9" fmla="*/ 198197 h 483895"/>
              <a:gd name="connsiteX10" fmla="*/ 16081 w 473391"/>
              <a:gd name="connsiteY10" fmla="*/ 387438 h 483895"/>
              <a:gd name="connsiteX11" fmla="*/ 18992 w 473391"/>
              <a:gd name="connsiteY11" fmla="*/ 468957 h 483895"/>
              <a:gd name="connsiteX12" fmla="*/ 100511 w 473391"/>
              <a:gd name="connsiteY12" fmla="*/ 466045 h 483895"/>
              <a:gd name="connsiteX13" fmla="*/ 100511 w 473391"/>
              <a:gd name="connsiteY13" fmla="*/ 466045 h 483895"/>
              <a:gd name="connsiteX14" fmla="*/ 278107 w 473391"/>
              <a:gd name="connsiteY14" fmla="*/ 276804 h 483895"/>
              <a:gd name="connsiteX15" fmla="*/ 409120 w 473391"/>
              <a:gd name="connsiteY15" fmla="*/ 311741 h 483895"/>
              <a:gd name="connsiteX16" fmla="*/ 417854 w 473391"/>
              <a:gd name="connsiteY16" fmla="*/ 311741 h 483895"/>
              <a:gd name="connsiteX17" fmla="*/ 473171 w 473391"/>
              <a:gd name="connsiteY17" fmla="*/ 250602 h 483895"/>
              <a:gd name="connsiteX18" fmla="*/ 473171 w 473391"/>
              <a:gd name="connsiteY18" fmla="*/ 250602 h 483895"/>
              <a:gd name="connsiteX19" fmla="*/ 414943 w 473391"/>
              <a:gd name="connsiteY19" fmla="*/ 192374 h 483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391" h="483895">
                <a:moveTo>
                  <a:pt x="414943" y="192374"/>
                </a:moveTo>
                <a:cubicBezTo>
                  <a:pt x="397474" y="192374"/>
                  <a:pt x="380006" y="189462"/>
                  <a:pt x="362537" y="183640"/>
                </a:cubicBezTo>
                <a:lnTo>
                  <a:pt x="382917" y="163260"/>
                </a:lnTo>
                <a:cubicBezTo>
                  <a:pt x="403297" y="139969"/>
                  <a:pt x="403297" y="102120"/>
                  <a:pt x="377094" y="81741"/>
                </a:cubicBezTo>
                <a:cubicBezTo>
                  <a:pt x="353803" y="61361"/>
                  <a:pt x="318866" y="61361"/>
                  <a:pt x="298487" y="84652"/>
                </a:cubicBezTo>
                <a:lnTo>
                  <a:pt x="278107" y="105032"/>
                </a:lnTo>
                <a:cubicBezTo>
                  <a:pt x="272284" y="87563"/>
                  <a:pt x="266461" y="73006"/>
                  <a:pt x="266461" y="55538"/>
                </a:cubicBezTo>
                <a:cubicBezTo>
                  <a:pt x="266461" y="23513"/>
                  <a:pt x="237347" y="-2690"/>
                  <a:pt x="205322" y="221"/>
                </a:cubicBezTo>
                <a:cubicBezTo>
                  <a:pt x="173296" y="221"/>
                  <a:pt x="147094" y="29335"/>
                  <a:pt x="150005" y="61361"/>
                </a:cubicBezTo>
                <a:cubicBezTo>
                  <a:pt x="150005" y="110855"/>
                  <a:pt x="167474" y="157437"/>
                  <a:pt x="193676" y="198197"/>
                </a:cubicBezTo>
                <a:lnTo>
                  <a:pt x="16081" y="387438"/>
                </a:lnTo>
                <a:cubicBezTo>
                  <a:pt x="-7210" y="410729"/>
                  <a:pt x="-4299" y="448577"/>
                  <a:pt x="18992" y="468957"/>
                </a:cubicBezTo>
                <a:cubicBezTo>
                  <a:pt x="42283" y="489337"/>
                  <a:pt x="80132" y="489337"/>
                  <a:pt x="100511" y="466045"/>
                </a:cubicBezTo>
                <a:lnTo>
                  <a:pt x="100511" y="466045"/>
                </a:lnTo>
                <a:lnTo>
                  <a:pt x="278107" y="276804"/>
                </a:lnTo>
                <a:cubicBezTo>
                  <a:pt x="318866" y="300096"/>
                  <a:pt x="362537" y="311741"/>
                  <a:pt x="409120" y="311741"/>
                </a:cubicBezTo>
                <a:cubicBezTo>
                  <a:pt x="412031" y="311741"/>
                  <a:pt x="414943" y="311741"/>
                  <a:pt x="417854" y="311741"/>
                </a:cubicBezTo>
                <a:cubicBezTo>
                  <a:pt x="449879" y="311741"/>
                  <a:pt x="476082" y="282627"/>
                  <a:pt x="473171" y="250602"/>
                </a:cubicBezTo>
                <a:cubicBezTo>
                  <a:pt x="473171" y="250602"/>
                  <a:pt x="473171" y="250602"/>
                  <a:pt x="473171" y="250602"/>
                </a:cubicBezTo>
                <a:cubicBezTo>
                  <a:pt x="476082" y="218576"/>
                  <a:pt x="446968" y="192374"/>
                  <a:pt x="414943" y="192374"/>
                </a:cubicBezTo>
                <a:close/>
              </a:path>
            </a:pathLst>
          </a:custGeom>
          <a:solidFill>
            <a:schemeClr val="bg1"/>
          </a:solidFill>
          <a:ln w="2907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D3B959D-648C-91BD-AD5E-E3CAE69B21D6}"/>
              </a:ext>
            </a:extLst>
          </p:cNvPr>
          <p:cNvSpPr/>
          <p:nvPr/>
        </p:nvSpPr>
        <p:spPr>
          <a:xfrm>
            <a:off x="4948908" y="5105202"/>
            <a:ext cx="858862" cy="1746840"/>
          </a:xfrm>
          <a:custGeom>
            <a:avLst/>
            <a:gdLst>
              <a:gd name="connsiteX0" fmla="*/ 858863 w 858862"/>
              <a:gd name="connsiteY0" fmla="*/ 189241 h 1746840"/>
              <a:gd name="connsiteX1" fmla="*/ 669622 w 858862"/>
              <a:gd name="connsiteY1" fmla="*/ 0 h 1746840"/>
              <a:gd name="connsiteX2" fmla="*/ 480381 w 858862"/>
              <a:gd name="connsiteY2" fmla="*/ 189241 h 1746840"/>
              <a:gd name="connsiteX3" fmla="*/ 544432 w 858862"/>
              <a:gd name="connsiteY3" fmla="*/ 328988 h 1746840"/>
              <a:gd name="connsiteX4" fmla="*/ 308608 w 858862"/>
              <a:gd name="connsiteY4" fmla="*/ 858863 h 1746840"/>
              <a:gd name="connsiteX5" fmla="*/ 0 w 858862"/>
              <a:gd name="connsiteY5" fmla="*/ 1746840 h 1746840"/>
              <a:gd name="connsiteX6" fmla="*/ 174684 w 858862"/>
              <a:gd name="connsiteY6" fmla="*/ 1746840 h 1746840"/>
              <a:gd name="connsiteX7" fmla="*/ 460001 w 858862"/>
              <a:gd name="connsiteY7" fmla="*/ 946205 h 1746840"/>
              <a:gd name="connsiteX8" fmla="*/ 713293 w 858862"/>
              <a:gd name="connsiteY8" fmla="*/ 372659 h 1746840"/>
              <a:gd name="connsiteX9" fmla="*/ 858863 w 858862"/>
              <a:gd name="connsiteY9" fmla="*/ 189241 h 174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62" h="1746840">
                <a:moveTo>
                  <a:pt x="858863" y="189241"/>
                </a:moveTo>
                <a:cubicBezTo>
                  <a:pt x="858863" y="84431"/>
                  <a:pt x="774432" y="0"/>
                  <a:pt x="669622" y="0"/>
                </a:cubicBezTo>
                <a:cubicBezTo>
                  <a:pt x="564812" y="0"/>
                  <a:pt x="480381" y="84431"/>
                  <a:pt x="480381" y="189241"/>
                </a:cubicBezTo>
                <a:cubicBezTo>
                  <a:pt x="480381" y="241646"/>
                  <a:pt x="503672" y="294051"/>
                  <a:pt x="544432" y="328988"/>
                </a:cubicBezTo>
                <a:cubicBezTo>
                  <a:pt x="512406" y="512406"/>
                  <a:pt x="413419" y="681268"/>
                  <a:pt x="308608" y="858863"/>
                </a:cubicBezTo>
                <a:cubicBezTo>
                  <a:pt x="163038" y="1103421"/>
                  <a:pt x="0" y="1382915"/>
                  <a:pt x="0" y="1746840"/>
                </a:cubicBezTo>
                <a:lnTo>
                  <a:pt x="174684" y="1746840"/>
                </a:lnTo>
                <a:cubicBezTo>
                  <a:pt x="174684" y="1429497"/>
                  <a:pt x="320254" y="1184940"/>
                  <a:pt x="460001" y="946205"/>
                </a:cubicBezTo>
                <a:cubicBezTo>
                  <a:pt x="564812" y="765698"/>
                  <a:pt x="675445" y="582280"/>
                  <a:pt x="713293" y="372659"/>
                </a:cubicBezTo>
                <a:cubicBezTo>
                  <a:pt x="800635" y="352279"/>
                  <a:pt x="858863" y="276583"/>
                  <a:pt x="858863" y="189241"/>
                </a:cubicBezTo>
                <a:close/>
              </a:path>
            </a:pathLst>
          </a:custGeom>
          <a:solidFill>
            <a:schemeClr val="bg1"/>
          </a:solidFill>
          <a:ln w="2907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C024A64-1537-1301-4D42-113FA4F222B7}"/>
              </a:ext>
            </a:extLst>
          </p:cNvPr>
          <p:cNvSpPr/>
          <p:nvPr/>
        </p:nvSpPr>
        <p:spPr>
          <a:xfrm>
            <a:off x="4890680" y="5446909"/>
            <a:ext cx="502598" cy="505509"/>
          </a:xfrm>
          <a:custGeom>
            <a:avLst/>
            <a:gdLst>
              <a:gd name="connsiteX0" fmla="*/ 87342 w 502598"/>
              <a:gd name="connsiteY0" fmla="*/ 333737 h 505509"/>
              <a:gd name="connsiteX1" fmla="*/ 90253 w 502598"/>
              <a:gd name="connsiteY1" fmla="*/ 415257 h 505509"/>
              <a:gd name="connsiteX2" fmla="*/ 171773 w 502598"/>
              <a:gd name="connsiteY2" fmla="*/ 415257 h 505509"/>
              <a:gd name="connsiteX3" fmla="*/ 192152 w 502598"/>
              <a:gd name="connsiteY3" fmla="*/ 394877 h 505509"/>
              <a:gd name="connsiteX4" fmla="*/ 203798 w 502598"/>
              <a:gd name="connsiteY4" fmla="*/ 447282 h 505509"/>
              <a:gd name="connsiteX5" fmla="*/ 262026 w 502598"/>
              <a:gd name="connsiteY5" fmla="*/ 505510 h 505509"/>
              <a:gd name="connsiteX6" fmla="*/ 262026 w 502598"/>
              <a:gd name="connsiteY6" fmla="*/ 505510 h 505509"/>
              <a:gd name="connsiteX7" fmla="*/ 320254 w 502598"/>
              <a:gd name="connsiteY7" fmla="*/ 447282 h 505509"/>
              <a:gd name="connsiteX8" fmla="*/ 320254 w 502598"/>
              <a:gd name="connsiteY8" fmla="*/ 447282 h 505509"/>
              <a:gd name="connsiteX9" fmla="*/ 279494 w 502598"/>
              <a:gd name="connsiteY9" fmla="*/ 310446 h 505509"/>
              <a:gd name="connsiteX10" fmla="*/ 486204 w 502598"/>
              <a:gd name="connsiteY10" fmla="*/ 97914 h 505509"/>
              <a:gd name="connsiteX11" fmla="*/ 486204 w 502598"/>
              <a:gd name="connsiteY11" fmla="*/ 16395 h 505509"/>
              <a:gd name="connsiteX12" fmla="*/ 404685 w 502598"/>
              <a:gd name="connsiteY12" fmla="*/ 16395 h 505509"/>
              <a:gd name="connsiteX13" fmla="*/ 197975 w 502598"/>
              <a:gd name="connsiteY13" fmla="*/ 228927 h 505509"/>
              <a:gd name="connsiteX14" fmla="*/ 58228 w 502598"/>
              <a:gd name="connsiteY14" fmla="*/ 191079 h 505509"/>
              <a:gd name="connsiteX15" fmla="*/ 0 w 502598"/>
              <a:gd name="connsiteY15" fmla="*/ 249307 h 505509"/>
              <a:gd name="connsiteX16" fmla="*/ 58228 w 502598"/>
              <a:gd name="connsiteY16" fmla="*/ 307535 h 505509"/>
              <a:gd name="connsiteX17" fmla="*/ 110633 w 502598"/>
              <a:gd name="connsiteY17" fmla="*/ 316269 h 505509"/>
              <a:gd name="connsiteX18" fmla="*/ 87342 w 502598"/>
              <a:gd name="connsiteY18" fmla="*/ 333737 h 50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598" h="505509">
                <a:moveTo>
                  <a:pt x="87342" y="333737"/>
                </a:moveTo>
                <a:cubicBezTo>
                  <a:pt x="64051" y="357029"/>
                  <a:pt x="66962" y="394877"/>
                  <a:pt x="90253" y="415257"/>
                </a:cubicBezTo>
                <a:cubicBezTo>
                  <a:pt x="113545" y="438548"/>
                  <a:pt x="148481" y="435636"/>
                  <a:pt x="171773" y="415257"/>
                </a:cubicBezTo>
                <a:lnTo>
                  <a:pt x="192152" y="394877"/>
                </a:lnTo>
                <a:cubicBezTo>
                  <a:pt x="197975" y="412345"/>
                  <a:pt x="203798" y="429814"/>
                  <a:pt x="203798" y="447282"/>
                </a:cubicBezTo>
                <a:cubicBezTo>
                  <a:pt x="203798" y="479307"/>
                  <a:pt x="230001" y="505510"/>
                  <a:pt x="262026" y="505510"/>
                </a:cubicBezTo>
                <a:lnTo>
                  <a:pt x="262026" y="505510"/>
                </a:lnTo>
                <a:cubicBezTo>
                  <a:pt x="294051" y="505510"/>
                  <a:pt x="320254" y="479307"/>
                  <a:pt x="320254" y="447282"/>
                </a:cubicBezTo>
                <a:cubicBezTo>
                  <a:pt x="320254" y="447282"/>
                  <a:pt x="320254" y="447282"/>
                  <a:pt x="320254" y="447282"/>
                </a:cubicBezTo>
                <a:cubicBezTo>
                  <a:pt x="320254" y="397788"/>
                  <a:pt x="305697" y="351206"/>
                  <a:pt x="279494" y="310446"/>
                </a:cubicBezTo>
                <a:lnTo>
                  <a:pt x="486204" y="97914"/>
                </a:lnTo>
                <a:cubicBezTo>
                  <a:pt x="509495" y="74623"/>
                  <a:pt x="506584" y="36775"/>
                  <a:pt x="486204" y="16395"/>
                </a:cubicBezTo>
                <a:cubicBezTo>
                  <a:pt x="462913" y="-6896"/>
                  <a:pt x="425064" y="-3985"/>
                  <a:pt x="404685" y="16395"/>
                </a:cubicBezTo>
                <a:lnTo>
                  <a:pt x="197975" y="228927"/>
                </a:lnTo>
                <a:cubicBezTo>
                  <a:pt x="157216" y="202724"/>
                  <a:pt x="107722" y="191079"/>
                  <a:pt x="58228" y="191079"/>
                </a:cubicBezTo>
                <a:cubicBezTo>
                  <a:pt x="26203" y="191079"/>
                  <a:pt x="0" y="217281"/>
                  <a:pt x="0" y="249307"/>
                </a:cubicBezTo>
                <a:cubicBezTo>
                  <a:pt x="0" y="281332"/>
                  <a:pt x="26203" y="307535"/>
                  <a:pt x="58228" y="307535"/>
                </a:cubicBezTo>
                <a:cubicBezTo>
                  <a:pt x="75696" y="307535"/>
                  <a:pt x="93165" y="310446"/>
                  <a:pt x="110633" y="316269"/>
                </a:cubicBezTo>
                <a:lnTo>
                  <a:pt x="87342" y="333737"/>
                </a:lnTo>
                <a:close/>
              </a:path>
            </a:pathLst>
          </a:custGeom>
          <a:solidFill>
            <a:schemeClr val="bg1"/>
          </a:solidFill>
          <a:ln w="2907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DACD048-BCCE-E70A-C7AC-8A6A91B86079}"/>
              </a:ext>
            </a:extLst>
          </p:cNvPr>
          <p:cNvSpPr/>
          <p:nvPr/>
        </p:nvSpPr>
        <p:spPr>
          <a:xfrm>
            <a:off x="4769284" y="5227126"/>
            <a:ext cx="559215" cy="395240"/>
          </a:xfrm>
          <a:custGeom>
            <a:avLst/>
            <a:gdLst>
              <a:gd name="connsiteX0" fmla="*/ 182535 w 559215"/>
              <a:gd name="connsiteY0" fmla="*/ 367190 h 395240"/>
              <a:gd name="connsiteX1" fmla="*/ 223295 w 559215"/>
              <a:gd name="connsiteY1" fmla="*/ 230354 h 395240"/>
              <a:gd name="connsiteX2" fmla="*/ 514435 w 559215"/>
              <a:gd name="connsiteY2" fmla="*/ 163392 h 395240"/>
              <a:gd name="connsiteX3" fmla="*/ 558106 w 559215"/>
              <a:gd name="connsiteY3" fmla="*/ 93519 h 395240"/>
              <a:gd name="connsiteX4" fmla="*/ 488232 w 559215"/>
              <a:gd name="connsiteY4" fmla="*/ 49848 h 395240"/>
              <a:gd name="connsiteX5" fmla="*/ 197092 w 559215"/>
              <a:gd name="connsiteY5" fmla="*/ 116810 h 395240"/>
              <a:gd name="connsiteX6" fmla="*/ 101016 w 559215"/>
              <a:gd name="connsiteY6" fmla="*/ 9088 h 395240"/>
              <a:gd name="connsiteX7" fmla="*/ 19497 w 559215"/>
              <a:gd name="connsiteY7" fmla="*/ 26556 h 395240"/>
              <a:gd name="connsiteX8" fmla="*/ 36965 w 559215"/>
              <a:gd name="connsiteY8" fmla="*/ 108076 h 395240"/>
              <a:gd name="connsiteX9" fmla="*/ 36965 w 559215"/>
              <a:gd name="connsiteY9" fmla="*/ 108076 h 395240"/>
              <a:gd name="connsiteX10" fmla="*/ 74814 w 559215"/>
              <a:gd name="connsiteY10" fmla="*/ 143012 h 395240"/>
              <a:gd name="connsiteX11" fmla="*/ 45700 w 559215"/>
              <a:gd name="connsiteY11" fmla="*/ 148835 h 395240"/>
              <a:gd name="connsiteX12" fmla="*/ 2029 w 559215"/>
              <a:gd name="connsiteY12" fmla="*/ 218709 h 395240"/>
              <a:gd name="connsiteX13" fmla="*/ 60257 w 559215"/>
              <a:gd name="connsiteY13" fmla="*/ 265291 h 395240"/>
              <a:gd name="connsiteX14" fmla="*/ 71902 w 559215"/>
              <a:gd name="connsiteY14" fmla="*/ 262380 h 395240"/>
              <a:gd name="connsiteX15" fmla="*/ 103928 w 559215"/>
              <a:gd name="connsiteY15" fmla="*/ 256557 h 395240"/>
              <a:gd name="connsiteX16" fmla="*/ 83548 w 559215"/>
              <a:gd name="connsiteY16" fmla="*/ 306051 h 395240"/>
              <a:gd name="connsiteX17" fmla="*/ 101016 w 559215"/>
              <a:gd name="connsiteY17" fmla="*/ 387570 h 395240"/>
              <a:gd name="connsiteX18" fmla="*/ 182535 w 559215"/>
              <a:gd name="connsiteY18" fmla="*/ 367190 h 395240"/>
              <a:gd name="connsiteX19" fmla="*/ 182535 w 559215"/>
              <a:gd name="connsiteY19" fmla="*/ 367190 h 395240"/>
              <a:gd name="connsiteX20" fmla="*/ 182535 w 559215"/>
              <a:gd name="connsiteY20" fmla="*/ 367190 h 395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9215" h="395240">
                <a:moveTo>
                  <a:pt x="182535" y="367190"/>
                </a:moveTo>
                <a:cubicBezTo>
                  <a:pt x="208738" y="326431"/>
                  <a:pt x="223295" y="276937"/>
                  <a:pt x="223295" y="230354"/>
                </a:cubicBezTo>
                <a:lnTo>
                  <a:pt x="514435" y="163392"/>
                </a:lnTo>
                <a:cubicBezTo>
                  <a:pt x="546460" y="157569"/>
                  <a:pt x="563929" y="125544"/>
                  <a:pt x="558106" y="93519"/>
                </a:cubicBezTo>
                <a:cubicBezTo>
                  <a:pt x="552283" y="61493"/>
                  <a:pt x="520258" y="44025"/>
                  <a:pt x="488232" y="49848"/>
                </a:cubicBezTo>
                <a:lnTo>
                  <a:pt x="197092" y="116810"/>
                </a:lnTo>
                <a:cubicBezTo>
                  <a:pt x="176713" y="73139"/>
                  <a:pt x="141776" y="35291"/>
                  <a:pt x="101016" y="9088"/>
                </a:cubicBezTo>
                <a:cubicBezTo>
                  <a:pt x="74814" y="-8380"/>
                  <a:pt x="36965" y="354"/>
                  <a:pt x="19497" y="26556"/>
                </a:cubicBezTo>
                <a:cubicBezTo>
                  <a:pt x="2029" y="52759"/>
                  <a:pt x="10763" y="90607"/>
                  <a:pt x="36965" y="108076"/>
                </a:cubicBezTo>
                <a:lnTo>
                  <a:pt x="36965" y="108076"/>
                </a:lnTo>
                <a:cubicBezTo>
                  <a:pt x="51522" y="116810"/>
                  <a:pt x="66079" y="128455"/>
                  <a:pt x="74814" y="143012"/>
                </a:cubicBezTo>
                <a:lnTo>
                  <a:pt x="45700" y="148835"/>
                </a:lnTo>
                <a:cubicBezTo>
                  <a:pt x="13674" y="154658"/>
                  <a:pt x="-6706" y="186683"/>
                  <a:pt x="2029" y="218709"/>
                </a:cubicBezTo>
                <a:cubicBezTo>
                  <a:pt x="7851" y="244911"/>
                  <a:pt x="31143" y="265291"/>
                  <a:pt x="60257" y="265291"/>
                </a:cubicBezTo>
                <a:cubicBezTo>
                  <a:pt x="66079" y="265291"/>
                  <a:pt x="68991" y="265291"/>
                  <a:pt x="71902" y="262380"/>
                </a:cubicBezTo>
                <a:lnTo>
                  <a:pt x="103928" y="256557"/>
                </a:lnTo>
                <a:cubicBezTo>
                  <a:pt x="101016" y="274025"/>
                  <a:pt x="95193" y="291494"/>
                  <a:pt x="83548" y="306051"/>
                </a:cubicBezTo>
                <a:cubicBezTo>
                  <a:pt x="66079" y="332253"/>
                  <a:pt x="74814" y="370102"/>
                  <a:pt x="101016" y="387570"/>
                </a:cubicBezTo>
                <a:cubicBezTo>
                  <a:pt x="130130" y="402127"/>
                  <a:pt x="165067" y="396304"/>
                  <a:pt x="182535" y="367190"/>
                </a:cubicBezTo>
                <a:cubicBezTo>
                  <a:pt x="182535" y="367190"/>
                  <a:pt x="182535" y="367190"/>
                  <a:pt x="182535" y="367190"/>
                </a:cubicBezTo>
                <a:lnTo>
                  <a:pt x="182535" y="367190"/>
                </a:lnTo>
                <a:close/>
              </a:path>
            </a:pathLst>
          </a:custGeom>
          <a:solidFill>
            <a:schemeClr val="bg1"/>
          </a:solidFill>
          <a:ln w="2907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E548467-596C-70F6-8764-E8499784EF42}"/>
              </a:ext>
            </a:extLst>
          </p:cNvPr>
          <p:cNvSpPr/>
          <p:nvPr/>
        </p:nvSpPr>
        <p:spPr>
          <a:xfrm>
            <a:off x="4802964" y="4822352"/>
            <a:ext cx="550234" cy="382281"/>
          </a:xfrm>
          <a:custGeom>
            <a:avLst/>
            <a:gdLst>
              <a:gd name="connsiteX0" fmla="*/ 6196 w 550234"/>
              <a:gd name="connsiteY0" fmla="*/ 349812 h 382281"/>
              <a:gd name="connsiteX1" fmla="*/ 84804 w 550234"/>
              <a:gd name="connsiteY1" fmla="*/ 376015 h 382281"/>
              <a:gd name="connsiteX2" fmla="*/ 84804 w 550234"/>
              <a:gd name="connsiteY2" fmla="*/ 376015 h 382281"/>
              <a:gd name="connsiteX3" fmla="*/ 192526 w 550234"/>
              <a:gd name="connsiteY3" fmla="*/ 279939 h 382281"/>
              <a:gd name="connsiteX4" fmla="*/ 474932 w 550234"/>
              <a:gd name="connsiteY4" fmla="*/ 376015 h 382281"/>
              <a:gd name="connsiteX5" fmla="*/ 547717 w 550234"/>
              <a:gd name="connsiteY5" fmla="*/ 341078 h 382281"/>
              <a:gd name="connsiteX6" fmla="*/ 512780 w 550234"/>
              <a:gd name="connsiteY6" fmla="*/ 268293 h 382281"/>
              <a:gd name="connsiteX7" fmla="*/ 230374 w 550234"/>
              <a:gd name="connsiteY7" fmla="*/ 172217 h 382281"/>
              <a:gd name="connsiteX8" fmla="*/ 204172 w 550234"/>
              <a:gd name="connsiteY8" fmla="*/ 32470 h 382281"/>
              <a:gd name="connsiteX9" fmla="*/ 125564 w 550234"/>
              <a:gd name="connsiteY9" fmla="*/ 6267 h 382281"/>
              <a:gd name="connsiteX10" fmla="*/ 99361 w 550234"/>
              <a:gd name="connsiteY10" fmla="*/ 84875 h 382281"/>
              <a:gd name="connsiteX11" fmla="*/ 113918 w 550234"/>
              <a:gd name="connsiteY11" fmla="*/ 134369 h 382281"/>
              <a:gd name="connsiteX12" fmla="*/ 84804 w 550234"/>
              <a:gd name="connsiteY12" fmla="*/ 125634 h 382281"/>
              <a:gd name="connsiteX13" fmla="*/ 12019 w 550234"/>
              <a:gd name="connsiteY13" fmla="*/ 160571 h 382281"/>
              <a:gd name="connsiteX14" fmla="*/ 46956 w 550234"/>
              <a:gd name="connsiteY14" fmla="*/ 233356 h 382281"/>
              <a:gd name="connsiteX15" fmla="*/ 76070 w 550234"/>
              <a:gd name="connsiteY15" fmla="*/ 242090 h 382281"/>
              <a:gd name="connsiteX16" fmla="*/ 35310 w 550234"/>
              <a:gd name="connsiteY16" fmla="*/ 274116 h 382281"/>
              <a:gd name="connsiteX17" fmla="*/ 6196 w 550234"/>
              <a:gd name="connsiteY17" fmla="*/ 349812 h 38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0234" h="382281">
                <a:moveTo>
                  <a:pt x="6196" y="349812"/>
                </a:moveTo>
                <a:cubicBezTo>
                  <a:pt x="20753" y="378926"/>
                  <a:pt x="55690" y="390572"/>
                  <a:pt x="84804" y="376015"/>
                </a:cubicBezTo>
                <a:cubicBezTo>
                  <a:pt x="84804" y="376015"/>
                  <a:pt x="84804" y="376015"/>
                  <a:pt x="84804" y="376015"/>
                </a:cubicBezTo>
                <a:cubicBezTo>
                  <a:pt x="128475" y="355635"/>
                  <a:pt x="166323" y="320698"/>
                  <a:pt x="192526" y="279939"/>
                </a:cubicBezTo>
                <a:lnTo>
                  <a:pt x="474932" y="376015"/>
                </a:lnTo>
                <a:cubicBezTo>
                  <a:pt x="504046" y="387660"/>
                  <a:pt x="538983" y="370192"/>
                  <a:pt x="547717" y="341078"/>
                </a:cubicBezTo>
                <a:cubicBezTo>
                  <a:pt x="556451" y="311964"/>
                  <a:pt x="541894" y="277027"/>
                  <a:pt x="512780" y="268293"/>
                </a:cubicBezTo>
                <a:lnTo>
                  <a:pt x="230374" y="172217"/>
                </a:lnTo>
                <a:cubicBezTo>
                  <a:pt x="236197" y="122723"/>
                  <a:pt x="227463" y="76141"/>
                  <a:pt x="204172" y="32470"/>
                </a:cubicBezTo>
                <a:cubicBezTo>
                  <a:pt x="189615" y="3356"/>
                  <a:pt x="154678" y="-8290"/>
                  <a:pt x="125564" y="6267"/>
                </a:cubicBezTo>
                <a:cubicBezTo>
                  <a:pt x="96450" y="20824"/>
                  <a:pt x="84804" y="55761"/>
                  <a:pt x="99361" y="84875"/>
                </a:cubicBezTo>
                <a:cubicBezTo>
                  <a:pt x="108095" y="99432"/>
                  <a:pt x="111007" y="116900"/>
                  <a:pt x="113918" y="134369"/>
                </a:cubicBezTo>
                <a:lnTo>
                  <a:pt x="84804" y="125634"/>
                </a:lnTo>
                <a:cubicBezTo>
                  <a:pt x="55690" y="113989"/>
                  <a:pt x="20753" y="131457"/>
                  <a:pt x="12019" y="160571"/>
                </a:cubicBezTo>
                <a:cubicBezTo>
                  <a:pt x="374" y="189685"/>
                  <a:pt x="17842" y="224622"/>
                  <a:pt x="46956" y="233356"/>
                </a:cubicBezTo>
                <a:lnTo>
                  <a:pt x="76070" y="242090"/>
                </a:lnTo>
                <a:cubicBezTo>
                  <a:pt x="64424" y="253736"/>
                  <a:pt x="49867" y="265382"/>
                  <a:pt x="35310" y="274116"/>
                </a:cubicBezTo>
                <a:cubicBezTo>
                  <a:pt x="3285" y="285761"/>
                  <a:pt x="-8361" y="320698"/>
                  <a:pt x="6196" y="349812"/>
                </a:cubicBezTo>
                <a:close/>
              </a:path>
            </a:pathLst>
          </a:custGeom>
          <a:solidFill>
            <a:schemeClr val="bg1"/>
          </a:solidFill>
          <a:ln w="2907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E6B3093-D997-FC2B-97C0-EAD647703AD9}"/>
              </a:ext>
            </a:extLst>
          </p:cNvPr>
          <p:cNvSpPr/>
          <p:nvPr/>
        </p:nvSpPr>
        <p:spPr>
          <a:xfrm>
            <a:off x="5586122" y="5541666"/>
            <a:ext cx="396714" cy="562145"/>
          </a:xfrm>
          <a:custGeom>
            <a:avLst/>
            <a:gdLst>
              <a:gd name="connsiteX0" fmla="*/ 253674 w 396714"/>
              <a:gd name="connsiteY0" fmla="*/ 349614 h 562145"/>
              <a:gd name="connsiteX1" fmla="*/ 239117 w 396714"/>
              <a:gd name="connsiteY1" fmla="*/ 52651 h 562145"/>
              <a:gd name="connsiteX2" fmla="*/ 177978 w 396714"/>
              <a:gd name="connsiteY2" fmla="*/ 246 h 562145"/>
              <a:gd name="connsiteX3" fmla="*/ 122661 w 396714"/>
              <a:gd name="connsiteY3" fmla="*/ 58474 h 562145"/>
              <a:gd name="connsiteX4" fmla="*/ 137218 w 396714"/>
              <a:gd name="connsiteY4" fmla="*/ 355437 h 562145"/>
              <a:gd name="connsiteX5" fmla="*/ 14939 w 396714"/>
              <a:gd name="connsiteY5" fmla="*/ 431133 h 562145"/>
              <a:gd name="connsiteX6" fmla="*/ 17851 w 396714"/>
              <a:gd name="connsiteY6" fmla="*/ 512652 h 562145"/>
              <a:gd name="connsiteX7" fmla="*/ 99370 w 396714"/>
              <a:gd name="connsiteY7" fmla="*/ 509741 h 562145"/>
              <a:gd name="connsiteX8" fmla="*/ 140129 w 396714"/>
              <a:gd name="connsiteY8" fmla="*/ 477715 h 562145"/>
              <a:gd name="connsiteX9" fmla="*/ 143041 w 396714"/>
              <a:gd name="connsiteY9" fmla="*/ 506829 h 562145"/>
              <a:gd name="connsiteX10" fmla="*/ 201269 w 396714"/>
              <a:gd name="connsiteY10" fmla="*/ 562146 h 562145"/>
              <a:gd name="connsiteX11" fmla="*/ 204180 w 396714"/>
              <a:gd name="connsiteY11" fmla="*/ 562146 h 562145"/>
              <a:gd name="connsiteX12" fmla="*/ 259497 w 396714"/>
              <a:gd name="connsiteY12" fmla="*/ 501006 h 562145"/>
              <a:gd name="connsiteX13" fmla="*/ 256585 w 396714"/>
              <a:gd name="connsiteY13" fmla="*/ 471892 h 562145"/>
              <a:gd name="connsiteX14" fmla="*/ 300256 w 396714"/>
              <a:gd name="connsiteY14" fmla="*/ 498095 h 562145"/>
              <a:gd name="connsiteX15" fmla="*/ 381776 w 396714"/>
              <a:gd name="connsiteY15" fmla="*/ 495184 h 562145"/>
              <a:gd name="connsiteX16" fmla="*/ 378864 w 396714"/>
              <a:gd name="connsiteY16" fmla="*/ 413665 h 562145"/>
              <a:gd name="connsiteX17" fmla="*/ 253674 w 396714"/>
              <a:gd name="connsiteY17" fmla="*/ 349614 h 562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6714" h="562145">
                <a:moveTo>
                  <a:pt x="253674" y="349614"/>
                </a:moveTo>
                <a:lnTo>
                  <a:pt x="239117" y="52651"/>
                </a:lnTo>
                <a:cubicBezTo>
                  <a:pt x="236206" y="20626"/>
                  <a:pt x="210003" y="-2666"/>
                  <a:pt x="177978" y="246"/>
                </a:cubicBezTo>
                <a:cubicBezTo>
                  <a:pt x="145952" y="3157"/>
                  <a:pt x="122661" y="29360"/>
                  <a:pt x="122661" y="58474"/>
                </a:cubicBezTo>
                <a:lnTo>
                  <a:pt x="137218" y="355437"/>
                </a:lnTo>
                <a:cubicBezTo>
                  <a:pt x="90636" y="367082"/>
                  <a:pt x="46965" y="393285"/>
                  <a:pt x="14939" y="431133"/>
                </a:cubicBezTo>
                <a:cubicBezTo>
                  <a:pt x="-5441" y="454424"/>
                  <a:pt x="-5441" y="492272"/>
                  <a:pt x="17851" y="512652"/>
                </a:cubicBezTo>
                <a:cubicBezTo>
                  <a:pt x="41142" y="533032"/>
                  <a:pt x="78990" y="533032"/>
                  <a:pt x="99370" y="509741"/>
                </a:cubicBezTo>
                <a:cubicBezTo>
                  <a:pt x="111015" y="498095"/>
                  <a:pt x="125572" y="486449"/>
                  <a:pt x="140129" y="477715"/>
                </a:cubicBezTo>
                <a:lnTo>
                  <a:pt x="143041" y="506829"/>
                </a:lnTo>
                <a:cubicBezTo>
                  <a:pt x="145952" y="538855"/>
                  <a:pt x="169243" y="562146"/>
                  <a:pt x="201269" y="562146"/>
                </a:cubicBezTo>
                <a:lnTo>
                  <a:pt x="204180" y="562146"/>
                </a:lnTo>
                <a:cubicBezTo>
                  <a:pt x="236206" y="559234"/>
                  <a:pt x="262408" y="533032"/>
                  <a:pt x="259497" y="501006"/>
                </a:cubicBezTo>
                <a:lnTo>
                  <a:pt x="256585" y="471892"/>
                </a:lnTo>
                <a:cubicBezTo>
                  <a:pt x="274054" y="477715"/>
                  <a:pt x="288611" y="486449"/>
                  <a:pt x="300256" y="498095"/>
                </a:cubicBezTo>
                <a:cubicBezTo>
                  <a:pt x="323548" y="518475"/>
                  <a:pt x="361396" y="518475"/>
                  <a:pt x="381776" y="495184"/>
                </a:cubicBezTo>
                <a:cubicBezTo>
                  <a:pt x="402155" y="471892"/>
                  <a:pt x="402155" y="434044"/>
                  <a:pt x="378864" y="413665"/>
                </a:cubicBezTo>
                <a:cubicBezTo>
                  <a:pt x="346839" y="381639"/>
                  <a:pt x="300256" y="358348"/>
                  <a:pt x="253674" y="349614"/>
                </a:cubicBezTo>
                <a:close/>
              </a:path>
            </a:pathLst>
          </a:custGeom>
          <a:solidFill>
            <a:schemeClr val="bg1"/>
          </a:solidFill>
          <a:ln w="29071"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AFDA470-2B01-CB82-0561-F17702B72E81}"/>
              </a:ext>
            </a:extLst>
          </p:cNvPr>
          <p:cNvSpPr/>
          <p:nvPr/>
        </p:nvSpPr>
        <p:spPr>
          <a:xfrm>
            <a:off x="5848530" y="5440012"/>
            <a:ext cx="503672" cy="506583"/>
          </a:xfrm>
          <a:custGeom>
            <a:avLst/>
            <a:gdLst>
              <a:gd name="connsiteX0" fmla="*/ 445444 w 503672"/>
              <a:gd name="connsiteY0" fmla="*/ 192152 h 506583"/>
              <a:gd name="connsiteX1" fmla="*/ 305697 w 503672"/>
              <a:gd name="connsiteY1" fmla="*/ 230001 h 506583"/>
              <a:gd name="connsiteX2" fmla="*/ 98988 w 503672"/>
              <a:gd name="connsiteY2" fmla="*/ 17468 h 506583"/>
              <a:gd name="connsiteX3" fmla="*/ 17468 w 503672"/>
              <a:gd name="connsiteY3" fmla="*/ 17468 h 506583"/>
              <a:gd name="connsiteX4" fmla="*/ 17468 w 503672"/>
              <a:gd name="connsiteY4" fmla="*/ 98988 h 506583"/>
              <a:gd name="connsiteX5" fmla="*/ 17468 w 503672"/>
              <a:gd name="connsiteY5" fmla="*/ 98988 h 506583"/>
              <a:gd name="connsiteX6" fmla="*/ 224178 w 503672"/>
              <a:gd name="connsiteY6" fmla="*/ 311520 h 506583"/>
              <a:gd name="connsiteX7" fmla="*/ 183418 w 503672"/>
              <a:gd name="connsiteY7" fmla="*/ 448356 h 506583"/>
              <a:gd name="connsiteX8" fmla="*/ 241646 w 503672"/>
              <a:gd name="connsiteY8" fmla="*/ 506584 h 506583"/>
              <a:gd name="connsiteX9" fmla="*/ 241646 w 503672"/>
              <a:gd name="connsiteY9" fmla="*/ 506584 h 506583"/>
              <a:gd name="connsiteX10" fmla="*/ 241646 w 503672"/>
              <a:gd name="connsiteY10" fmla="*/ 506584 h 506583"/>
              <a:gd name="connsiteX11" fmla="*/ 299874 w 503672"/>
              <a:gd name="connsiteY11" fmla="*/ 448356 h 506583"/>
              <a:gd name="connsiteX12" fmla="*/ 311520 w 503672"/>
              <a:gd name="connsiteY12" fmla="*/ 395950 h 506583"/>
              <a:gd name="connsiteX13" fmla="*/ 331900 w 503672"/>
              <a:gd name="connsiteY13" fmla="*/ 416330 h 506583"/>
              <a:gd name="connsiteX14" fmla="*/ 413419 w 503672"/>
              <a:gd name="connsiteY14" fmla="*/ 416330 h 506583"/>
              <a:gd name="connsiteX15" fmla="*/ 413419 w 503672"/>
              <a:gd name="connsiteY15" fmla="*/ 334811 h 506583"/>
              <a:gd name="connsiteX16" fmla="*/ 393039 w 503672"/>
              <a:gd name="connsiteY16" fmla="*/ 314431 h 506583"/>
              <a:gd name="connsiteX17" fmla="*/ 445444 w 503672"/>
              <a:gd name="connsiteY17" fmla="*/ 305697 h 506583"/>
              <a:gd name="connsiteX18" fmla="*/ 503672 w 503672"/>
              <a:gd name="connsiteY18" fmla="*/ 247469 h 506583"/>
              <a:gd name="connsiteX19" fmla="*/ 445444 w 503672"/>
              <a:gd name="connsiteY19" fmla="*/ 192152 h 50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3672" h="506583">
                <a:moveTo>
                  <a:pt x="445444" y="192152"/>
                </a:moveTo>
                <a:cubicBezTo>
                  <a:pt x="395950" y="192152"/>
                  <a:pt x="349368" y="203798"/>
                  <a:pt x="305697" y="230001"/>
                </a:cubicBezTo>
                <a:lnTo>
                  <a:pt x="98988" y="17468"/>
                </a:lnTo>
                <a:cubicBezTo>
                  <a:pt x="75696" y="-5823"/>
                  <a:pt x="40760" y="-5823"/>
                  <a:pt x="17468" y="17468"/>
                </a:cubicBezTo>
                <a:cubicBezTo>
                  <a:pt x="-5823" y="40760"/>
                  <a:pt x="-5823" y="75696"/>
                  <a:pt x="17468" y="98988"/>
                </a:cubicBezTo>
                <a:lnTo>
                  <a:pt x="17468" y="98988"/>
                </a:lnTo>
                <a:lnTo>
                  <a:pt x="224178" y="311520"/>
                </a:lnTo>
                <a:cubicBezTo>
                  <a:pt x="197975" y="352279"/>
                  <a:pt x="183418" y="398862"/>
                  <a:pt x="183418" y="448356"/>
                </a:cubicBezTo>
                <a:cubicBezTo>
                  <a:pt x="183418" y="480381"/>
                  <a:pt x="209621" y="506584"/>
                  <a:pt x="241646" y="506584"/>
                </a:cubicBezTo>
                <a:cubicBezTo>
                  <a:pt x="241646" y="506584"/>
                  <a:pt x="241646" y="506584"/>
                  <a:pt x="241646" y="506584"/>
                </a:cubicBezTo>
                <a:lnTo>
                  <a:pt x="241646" y="506584"/>
                </a:lnTo>
                <a:cubicBezTo>
                  <a:pt x="273672" y="506584"/>
                  <a:pt x="299874" y="480381"/>
                  <a:pt x="299874" y="448356"/>
                </a:cubicBezTo>
                <a:cubicBezTo>
                  <a:pt x="299874" y="430887"/>
                  <a:pt x="302786" y="413419"/>
                  <a:pt x="311520" y="395950"/>
                </a:cubicBezTo>
                <a:lnTo>
                  <a:pt x="331900" y="416330"/>
                </a:lnTo>
                <a:cubicBezTo>
                  <a:pt x="355191" y="439621"/>
                  <a:pt x="390128" y="439621"/>
                  <a:pt x="413419" y="416330"/>
                </a:cubicBezTo>
                <a:cubicBezTo>
                  <a:pt x="436710" y="393039"/>
                  <a:pt x="436710" y="358102"/>
                  <a:pt x="413419" y="334811"/>
                </a:cubicBezTo>
                <a:lnTo>
                  <a:pt x="393039" y="314431"/>
                </a:lnTo>
                <a:cubicBezTo>
                  <a:pt x="410507" y="308608"/>
                  <a:pt x="427976" y="305697"/>
                  <a:pt x="445444" y="305697"/>
                </a:cubicBezTo>
                <a:cubicBezTo>
                  <a:pt x="477470" y="305697"/>
                  <a:pt x="503672" y="279494"/>
                  <a:pt x="503672" y="247469"/>
                </a:cubicBezTo>
                <a:cubicBezTo>
                  <a:pt x="500761" y="218355"/>
                  <a:pt x="477470" y="192152"/>
                  <a:pt x="445444" y="192152"/>
                </a:cubicBezTo>
                <a:close/>
              </a:path>
            </a:pathLst>
          </a:custGeom>
          <a:solidFill>
            <a:schemeClr val="bg1"/>
          </a:solidFill>
          <a:ln w="29071"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16FD927-5F62-6DD9-A20D-A71ADF0F5E80}"/>
              </a:ext>
            </a:extLst>
          </p:cNvPr>
          <p:cNvSpPr/>
          <p:nvPr/>
        </p:nvSpPr>
        <p:spPr>
          <a:xfrm>
            <a:off x="5904908" y="5183455"/>
            <a:ext cx="560839" cy="399569"/>
          </a:xfrm>
          <a:custGeom>
            <a:avLst/>
            <a:gdLst>
              <a:gd name="connsiteX0" fmla="*/ 514257 w 560839"/>
              <a:gd name="connsiteY0" fmla="*/ 151747 h 399569"/>
              <a:gd name="connsiteX1" fmla="*/ 485143 w 560839"/>
              <a:gd name="connsiteY1" fmla="*/ 145924 h 399569"/>
              <a:gd name="connsiteX2" fmla="*/ 522991 w 560839"/>
              <a:gd name="connsiteY2" fmla="*/ 108076 h 399569"/>
              <a:gd name="connsiteX3" fmla="*/ 537548 w 560839"/>
              <a:gd name="connsiteY3" fmla="*/ 26556 h 399569"/>
              <a:gd name="connsiteX4" fmla="*/ 456029 w 560839"/>
              <a:gd name="connsiteY4" fmla="*/ 9088 h 399569"/>
              <a:gd name="connsiteX5" fmla="*/ 362864 w 560839"/>
              <a:gd name="connsiteY5" fmla="*/ 119721 h 399569"/>
              <a:gd name="connsiteX6" fmla="*/ 71724 w 560839"/>
              <a:gd name="connsiteY6" fmla="*/ 61493 h 399569"/>
              <a:gd name="connsiteX7" fmla="*/ 1850 w 560839"/>
              <a:gd name="connsiteY7" fmla="*/ 108076 h 399569"/>
              <a:gd name="connsiteX8" fmla="*/ 48433 w 560839"/>
              <a:gd name="connsiteY8" fmla="*/ 177949 h 399569"/>
              <a:gd name="connsiteX9" fmla="*/ 339573 w 560839"/>
              <a:gd name="connsiteY9" fmla="*/ 236177 h 399569"/>
              <a:gd name="connsiteX10" fmla="*/ 383244 w 560839"/>
              <a:gd name="connsiteY10" fmla="*/ 373013 h 399569"/>
              <a:gd name="connsiteX11" fmla="*/ 464763 w 560839"/>
              <a:gd name="connsiteY11" fmla="*/ 390481 h 399569"/>
              <a:gd name="connsiteX12" fmla="*/ 482231 w 560839"/>
              <a:gd name="connsiteY12" fmla="*/ 308962 h 399569"/>
              <a:gd name="connsiteX13" fmla="*/ 482231 w 560839"/>
              <a:gd name="connsiteY13" fmla="*/ 306051 h 399569"/>
              <a:gd name="connsiteX14" fmla="*/ 461852 w 560839"/>
              <a:gd name="connsiteY14" fmla="*/ 256557 h 399569"/>
              <a:gd name="connsiteX15" fmla="*/ 490966 w 560839"/>
              <a:gd name="connsiteY15" fmla="*/ 262380 h 399569"/>
              <a:gd name="connsiteX16" fmla="*/ 502611 w 560839"/>
              <a:gd name="connsiteY16" fmla="*/ 262380 h 399569"/>
              <a:gd name="connsiteX17" fmla="*/ 560839 w 560839"/>
              <a:gd name="connsiteY17" fmla="*/ 204152 h 399569"/>
              <a:gd name="connsiteX18" fmla="*/ 514257 w 560839"/>
              <a:gd name="connsiteY18" fmla="*/ 151747 h 39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0839" h="399569">
                <a:moveTo>
                  <a:pt x="514257" y="151747"/>
                </a:moveTo>
                <a:lnTo>
                  <a:pt x="485143" y="145924"/>
                </a:lnTo>
                <a:cubicBezTo>
                  <a:pt x="493877" y="131367"/>
                  <a:pt x="508434" y="119721"/>
                  <a:pt x="522991" y="108076"/>
                </a:cubicBezTo>
                <a:cubicBezTo>
                  <a:pt x="549194" y="90607"/>
                  <a:pt x="557928" y="52759"/>
                  <a:pt x="537548" y="26556"/>
                </a:cubicBezTo>
                <a:cubicBezTo>
                  <a:pt x="520080" y="354"/>
                  <a:pt x="485143" y="-8380"/>
                  <a:pt x="456029" y="9088"/>
                </a:cubicBezTo>
                <a:cubicBezTo>
                  <a:pt x="415269" y="35291"/>
                  <a:pt x="383244" y="73139"/>
                  <a:pt x="362864" y="119721"/>
                </a:cubicBezTo>
                <a:lnTo>
                  <a:pt x="71724" y="61493"/>
                </a:lnTo>
                <a:cubicBezTo>
                  <a:pt x="39699" y="55670"/>
                  <a:pt x="10585" y="76050"/>
                  <a:pt x="1850" y="108076"/>
                </a:cubicBezTo>
                <a:cubicBezTo>
                  <a:pt x="-6884" y="140101"/>
                  <a:pt x="16407" y="169215"/>
                  <a:pt x="48433" y="177949"/>
                </a:cubicBezTo>
                <a:lnTo>
                  <a:pt x="339573" y="236177"/>
                </a:lnTo>
                <a:cubicBezTo>
                  <a:pt x="339573" y="285671"/>
                  <a:pt x="357041" y="332253"/>
                  <a:pt x="383244" y="373013"/>
                </a:cubicBezTo>
                <a:cubicBezTo>
                  <a:pt x="400712" y="399216"/>
                  <a:pt x="435649" y="407950"/>
                  <a:pt x="464763" y="390481"/>
                </a:cubicBezTo>
                <a:cubicBezTo>
                  <a:pt x="490966" y="373013"/>
                  <a:pt x="499700" y="338076"/>
                  <a:pt x="482231" y="308962"/>
                </a:cubicBezTo>
                <a:cubicBezTo>
                  <a:pt x="482231" y="308962"/>
                  <a:pt x="482231" y="308962"/>
                  <a:pt x="482231" y="306051"/>
                </a:cubicBezTo>
                <a:cubicBezTo>
                  <a:pt x="473497" y="291494"/>
                  <a:pt x="464763" y="274025"/>
                  <a:pt x="461852" y="256557"/>
                </a:cubicBezTo>
                <a:lnTo>
                  <a:pt x="490966" y="262380"/>
                </a:lnTo>
                <a:cubicBezTo>
                  <a:pt x="493877" y="262380"/>
                  <a:pt x="499700" y="262380"/>
                  <a:pt x="502611" y="262380"/>
                </a:cubicBezTo>
                <a:cubicBezTo>
                  <a:pt x="534637" y="262380"/>
                  <a:pt x="560839" y="236177"/>
                  <a:pt x="560839" y="204152"/>
                </a:cubicBezTo>
                <a:cubicBezTo>
                  <a:pt x="560839" y="180861"/>
                  <a:pt x="543371" y="157569"/>
                  <a:pt x="514257" y="151747"/>
                </a:cubicBezTo>
                <a:close/>
              </a:path>
            </a:pathLst>
          </a:custGeom>
          <a:solidFill>
            <a:schemeClr val="bg1"/>
          </a:solidFill>
          <a:ln w="29071"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F1E41AB-749D-FD19-7229-3C8690D898FA}"/>
              </a:ext>
            </a:extLst>
          </p:cNvPr>
          <p:cNvSpPr/>
          <p:nvPr/>
        </p:nvSpPr>
        <p:spPr>
          <a:xfrm>
            <a:off x="4999285" y="4524841"/>
            <a:ext cx="464555" cy="536303"/>
          </a:xfrm>
          <a:custGeom>
            <a:avLst/>
            <a:gdLst>
              <a:gd name="connsiteX0" fmla="*/ 45700 w 464555"/>
              <a:gd name="connsiteY0" fmla="*/ 274663 h 536303"/>
              <a:gd name="connsiteX1" fmla="*/ 95193 w 464555"/>
              <a:gd name="connsiteY1" fmla="*/ 280486 h 536303"/>
              <a:gd name="connsiteX2" fmla="*/ 188358 w 464555"/>
              <a:gd name="connsiteY2" fmla="*/ 263017 h 536303"/>
              <a:gd name="connsiteX3" fmla="*/ 357219 w 464555"/>
              <a:gd name="connsiteY3" fmla="*/ 510486 h 536303"/>
              <a:gd name="connsiteX4" fmla="*/ 438739 w 464555"/>
              <a:gd name="connsiteY4" fmla="*/ 525043 h 536303"/>
              <a:gd name="connsiteX5" fmla="*/ 453296 w 464555"/>
              <a:gd name="connsiteY5" fmla="*/ 443524 h 536303"/>
              <a:gd name="connsiteX6" fmla="*/ 287346 w 464555"/>
              <a:gd name="connsiteY6" fmla="*/ 196055 h 536303"/>
              <a:gd name="connsiteX7" fmla="*/ 351397 w 464555"/>
              <a:gd name="connsiteY7" fmla="*/ 67954 h 536303"/>
              <a:gd name="connsiteX8" fmla="*/ 304814 w 464555"/>
              <a:gd name="connsiteY8" fmla="*/ 991 h 536303"/>
              <a:gd name="connsiteX9" fmla="*/ 237852 w 464555"/>
              <a:gd name="connsiteY9" fmla="*/ 47574 h 536303"/>
              <a:gd name="connsiteX10" fmla="*/ 217472 w 464555"/>
              <a:gd name="connsiteY10" fmla="*/ 97068 h 536303"/>
              <a:gd name="connsiteX11" fmla="*/ 200004 w 464555"/>
              <a:gd name="connsiteY11" fmla="*/ 70865 h 536303"/>
              <a:gd name="connsiteX12" fmla="*/ 118485 w 464555"/>
              <a:gd name="connsiteY12" fmla="*/ 56308 h 536303"/>
              <a:gd name="connsiteX13" fmla="*/ 103928 w 464555"/>
              <a:gd name="connsiteY13" fmla="*/ 137827 h 536303"/>
              <a:gd name="connsiteX14" fmla="*/ 121396 w 464555"/>
              <a:gd name="connsiteY14" fmla="*/ 164030 h 536303"/>
              <a:gd name="connsiteX15" fmla="*/ 68991 w 464555"/>
              <a:gd name="connsiteY15" fmla="*/ 164030 h 536303"/>
              <a:gd name="connsiteX16" fmla="*/ 2029 w 464555"/>
              <a:gd name="connsiteY16" fmla="*/ 210612 h 536303"/>
              <a:gd name="connsiteX17" fmla="*/ 45700 w 464555"/>
              <a:gd name="connsiteY17" fmla="*/ 274663 h 536303"/>
              <a:gd name="connsiteX18" fmla="*/ 45700 w 464555"/>
              <a:gd name="connsiteY18" fmla="*/ 274663 h 53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4555" h="536303">
                <a:moveTo>
                  <a:pt x="45700" y="274663"/>
                </a:moveTo>
                <a:cubicBezTo>
                  <a:pt x="63168" y="277574"/>
                  <a:pt x="77725" y="280486"/>
                  <a:pt x="95193" y="280486"/>
                </a:cubicBezTo>
                <a:cubicBezTo>
                  <a:pt x="127219" y="280486"/>
                  <a:pt x="159244" y="274663"/>
                  <a:pt x="188358" y="263017"/>
                </a:cubicBezTo>
                <a:lnTo>
                  <a:pt x="357219" y="510486"/>
                </a:lnTo>
                <a:cubicBezTo>
                  <a:pt x="374688" y="536689"/>
                  <a:pt x="412536" y="545423"/>
                  <a:pt x="438739" y="525043"/>
                </a:cubicBezTo>
                <a:cubicBezTo>
                  <a:pt x="464941" y="504664"/>
                  <a:pt x="473675" y="469727"/>
                  <a:pt x="453296" y="443524"/>
                </a:cubicBezTo>
                <a:lnTo>
                  <a:pt x="287346" y="196055"/>
                </a:lnTo>
                <a:cubicBezTo>
                  <a:pt x="319371" y="161118"/>
                  <a:pt x="342662" y="117447"/>
                  <a:pt x="351397" y="67954"/>
                </a:cubicBezTo>
                <a:cubicBezTo>
                  <a:pt x="357219" y="35928"/>
                  <a:pt x="336840" y="6814"/>
                  <a:pt x="304814" y="991"/>
                </a:cubicBezTo>
                <a:cubicBezTo>
                  <a:pt x="272789" y="-4831"/>
                  <a:pt x="243675" y="15548"/>
                  <a:pt x="237852" y="47574"/>
                </a:cubicBezTo>
                <a:cubicBezTo>
                  <a:pt x="234941" y="65042"/>
                  <a:pt x="229118" y="82511"/>
                  <a:pt x="217472" y="97068"/>
                </a:cubicBezTo>
                <a:lnTo>
                  <a:pt x="200004" y="70865"/>
                </a:lnTo>
                <a:cubicBezTo>
                  <a:pt x="182535" y="44662"/>
                  <a:pt x="144687" y="35928"/>
                  <a:pt x="118485" y="56308"/>
                </a:cubicBezTo>
                <a:cubicBezTo>
                  <a:pt x="92282" y="73776"/>
                  <a:pt x="83548" y="111625"/>
                  <a:pt x="103928" y="137827"/>
                </a:cubicBezTo>
                <a:lnTo>
                  <a:pt x="121396" y="164030"/>
                </a:lnTo>
                <a:cubicBezTo>
                  <a:pt x="103928" y="166941"/>
                  <a:pt x="86459" y="166941"/>
                  <a:pt x="68991" y="164030"/>
                </a:cubicBezTo>
                <a:cubicBezTo>
                  <a:pt x="36965" y="158207"/>
                  <a:pt x="7851" y="178587"/>
                  <a:pt x="2029" y="210612"/>
                </a:cubicBezTo>
                <a:cubicBezTo>
                  <a:pt x="-6706" y="236815"/>
                  <a:pt x="13674" y="265929"/>
                  <a:pt x="45700" y="274663"/>
                </a:cubicBezTo>
                <a:lnTo>
                  <a:pt x="45700" y="274663"/>
                </a:lnTo>
                <a:close/>
              </a:path>
            </a:pathLst>
          </a:custGeom>
          <a:solidFill>
            <a:schemeClr val="bg1"/>
          </a:solidFill>
          <a:ln w="29071" cap="flat">
            <a:noFill/>
            <a:prstDash val="solid"/>
            <a:miter/>
          </a:ln>
        </p:spPr>
        <p:txBody>
          <a:bodyPr rtlCol="0" anchor="ctr"/>
          <a:lstStyle/>
          <a:p>
            <a:endParaRPr lang="en-US"/>
          </a:p>
        </p:txBody>
      </p:sp>
    </p:spTree>
    <p:extLst>
      <p:ext uri="{BB962C8B-B14F-4D97-AF65-F5344CB8AC3E}">
        <p14:creationId xmlns:p14="http://schemas.microsoft.com/office/powerpoint/2010/main" val="921097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data arrow" hidden="1">
            <a:extLst>
              <a:ext uri="{FF2B5EF4-FFF2-40B4-BE49-F238E27FC236}">
                <a16:creationId xmlns:a16="http://schemas.microsoft.com/office/drawing/2014/main" id="{ADCD5E1A-08F0-718A-9015-92ABC124E22B}"/>
              </a:ext>
            </a:extLst>
          </p:cNvPr>
          <p:cNvCxnSpPr>
            <a:cxnSpLocks/>
            <a:stCxn id="2" idx="0"/>
            <a:endCxn id="4" idx="3"/>
          </p:cNvCxnSpPr>
          <p:nvPr/>
        </p:nvCxnSpPr>
        <p:spPr>
          <a:xfrm rot="5400000" flipH="1" flipV="1">
            <a:off x="5231387" y="3532344"/>
            <a:ext cx="5295389" cy="3566163"/>
          </a:xfrm>
          <a:prstGeom prst="bentConnector4">
            <a:avLst>
              <a:gd name="adj1" fmla="val 29460"/>
              <a:gd name="adj2" fmla="val 106410"/>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research arrow" hidden="1">
            <a:extLst>
              <a:ext uri="{FF2B5EF4-FFF2-40B4-BE49-F238E27FC236}">
                <a16:creationId xmlns:a16="http://schemas.microsoft.com/office/drawing/2014/main" id="{6E585316-EB50-9C85-C0A5-2C5C43164FC0}"/>
              </a:ext>
            </a:extLst>
          </p:cNvPr>
          <p:cNvCxnSpPr>
            <a:cxnSpLocks/>
            <a:stCxn id="3" idx="0"/>
            <a:endCxn id="4" idx="1"/>
          </p:cNvCxnSpPr>
          <p:nvPr/>
        </p:nvCxnSpPr>
        <p:spPr>
          <a:xfrm rot="5400000" flipH="1" flipV="1">
            <a:off x="-177132" y="5256157"/>
            <a:ext cx="5295397" cy="118545"/>
          </a:xfrm>
          <a:prstGeom prst="bent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useBgFill="1">
        <p:nvSpPr>
          <p:cNvPr id="4" name="dashboard frame" hidden="1">
            <a:extLst>
              <a:ext uri="{FF2B5EF4-FFF2-40B4-BE49-F238E27FC236}">
                <a16:creationId xmlns:a16="http://schemas.microsoft.com/office/drawing/2014/main" id="{8A98F4E0-BB00-7160-DC38-BBE086F83AEA}"/>
              </a:ext>
            </a:extLst>
          </p:cNvPr>
          <p:cNvSpPr/>
          <p:nvPr/>
        </p:nvSpPr>
        <p:spPr>
          <a:xfrm>
            <a:off x="2529839" y="492368"/>
            <a:ext cx="7132324" cy="4350723"/>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Dashboard</a:t>
            </a:r>
          </a:p>
        </p:txBody>
      </p:sp>
      <p:sp>
        <p:nvSpPr>
          <p:cNvPr id="12" name="dashboard detail">
            <a:extLst>
              <a:ext uri="{FF2B5EF4-FFF2-40B4-BE49-F238E27FC236}">
                <a16:creationId xmlns:a16="http://schemas.microsoft.com/office/drawing/2014/main" id="{4C3DEACC-9F51-D56B-1413-837F69AC3118}"/>
              </a:ext>
            </a:extLst>
          </p:cNvPr>
          <p:cNvSpPr/>
          <p:nvPr/>
        </p:nvSpPr>
        <p:spPr>
          <a:xfrm>
            <a:off x="397619" y="450498"/>
            <a:ext cx="3197474" cy="1854543"/>
          </a:xfrm>
          <a:prstGeom prst="roundRect">
            <a:avLst>
              <a:gd name="adj" fmla="val 2800"/>
            </a:avLst>
          </a:prstGeom>
          <a:noFill/>
          <a:ln w="1905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5">
                    <a:lumMod val="20000"/>
                    <a:lumOff val="80000"/>
                  </a:schemeClr>
                </a:solidFill>
              </a:rPr>
              <a:t>INFORMATION ARCHITECTURE</a:t>
            </a:r>
          </a:p>
          <a:p>
            <a:pPr marL="747713"/>
            <a:endParaRPr lang="en-US" sz="1400" dirty="0">
              <a:solidFill>
                <a:schemeClr val="accent5">
                  <a:lumMod val="20000"/>
                  <a:lumOff val="80000"/>
                </a:schemeClr>
              </a:solidFill>
            </a:endParaRPr>
          </a:p>
          <a:p>
            <a:pPr marL="747713"/>
            <a:endParaRPr lang="en-US" sz="1400" dirty="0">
              <a:solidFill>
                <a:schemeClr val="accent5">
                  <a:lumMod val="20000"/>
                  <a:lumOff val="80000"/>
                </a:schemeClr>
              </a:solidFill>
            </a:endParaRPr>
          </a:p>
          <a:p>
            <a:pPr marL="747713"/>
            <a:r>
              <a:rPr lang="en-US" sz="1400" dirty="0">
                <a:solidFill>
                  <a:schemeClr val="accent5">
                    <a:lumMod val="20000"/>
                    <a:lumOff val="80000"/>
                  </a:schemeClr>
                </a:solidFill>
              </a:rPr>
              <a:t>DEMONSTRATION</a:t>
            </a:r>
          </a:p>
        </p:txBody>
      </p:sp>
      <p:sp>
        <p:nvSpPr>
          <p:cNvPr id="41" name="data detail" hidden="1">
            <a:extLst>
              <a:ext uri="{FF2B5EF4-FFF2-40B4-BE49-F238E27FC236}">
                <a16:creationId xmlns:a16="http://schemas.microsoft.com/office/drawing/2014/main" id="{69A7E53C-29A0-4B23-F327-EF914D036B0A}"/>
              </a:ext>
            </a:extLst>
          </p:cNvPr>
          <p:cNvSpPr/>
          <p:nvPr/>
        </p:nvSpPr>
        <p:spPr>
          <a:xfrm>
            <a:off x="4485851" y="8179997"/>
            <a:ext cx="3220298" cy="2848708"/>
          </a:xfrm>
          <a:prstGeom prst="roundRect">
            <a:avLst>
              <a:gd name="adj" fmla="val 1621"/>
            </a:avLst>
          </a:prstGeom>
          <a:noFill/>
          <a:ln w="190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3">
                    <a:lumMod val="20000"/>
                    <a:lumOff val="80000"/>
                  </a:schemeClr>
                </a:solidFill>
              </a:rPr>
              <a:t>CASES AT-A-GLANCE</a:t>
            </a:r>
          </a:p>
          <a:p>
            <a:pPr marL="747713"/>
            <a:endParaRPr lang="en-US" sz="1400" dirty="0">
              <a:solidFill>
                <a:schemeClr val="accent3">
                  <a:lumMod val="20000"/>
                  <a:lumOff val="80000"/>
                </a:schemeClr>
              </a:solidFill>
            </a:endParaRPr>
          </a:p>
          <a:p>
            <a:pPr marL="747713"/>
            <a:endParaRPr lang="en-US" sz="1400" dirty="0">
              <a:solidFill>
                <a:schemeClr val="accent3">
                  <a:lumMod val="20000"/>
                  <a:lumOff val="80000"/>
                </a:schemeClr>
              </a:solidFill>
            </a:endParaRPr>
          </a:p>
          <a:p>
            <a:pPr marL="747713"/>
            <a:r>
              <a:rPr lang="en-US" sz="1400" dirty="0">
                <a:solidFill>
                  <a:schemeClr val="accent3">
                    <a:lumMod val="20000"/>
                    <a:lumOff val="80000"/>
                  </a:schemeClr>
                </a:solidFill>
              </a:rPr>
              <a:t>CALCULATING ECONOMIC MOBILITY INDICES (EMIS)</a:t>
            </a:r>
          </a:p>
          <a:p>
            <a:pPr marL="747713"/>
            <a:endParaRPr lang="en-US" sz="1400" dirty="0">
              <a:solidFill>
                <a:schemeClr val="accent3">
                  <a:lumMod val="20000"/>
                  <a:lumOff val="80000"/>
                </a:schemeClr>
              </a:solidFill>
            </a:endParaRPr>
          </a:p>
          <a:p>
            <a:pPr marL="747713"/>
            <a:endParaRPr lang="en-US" sz="1400" dirty="0">
              <a:solidFill>
                <a:schemeClr val="accent3">
                  <a:lumMod val="20000"/>
                  <a:lumOff val="80000"/>
                </a:schemeClr>
              </a:solidFill>
            </a:endParaRPr>
          </a:p>
          <a:p>
            <a:pPr marL="747713"/>
            <a:r>
              <a:rPr lang="en-US" sz="1400" dirty="0">
                <a:solidFill>
                  <a:schemeClr val="accent3">
                    <a:lumMod val="20000"/>
                    <a:lumOff val="80000"/>
                  </a:schemeClr>
                </a:solidFill>
              </a:rPr>
              <a:t>GEOGRAPHY-BASED IMPLICATIONS</a:t>
            </a:r>
          </a:p>
        </p:txBody>
      </p:sp>
      <p:sp>
        <p:nvSpPr>
          <p:cNvPr id="10" name="research detail" hidden="1">
            <a:extLst>
              <a:ext uri="{FF2B5EF4-FFF2-40B4-BE49-F238E27FC236}">
                <a16:creationId xmlns:a16="http://schemas.microsoft.com/office/drawing/2014/main" id="{50BDFD19-EF59-684A-2C95-9FCE94A342CE}"/>
              </a:ext>
            </a:extLst>
          </p:cNvPr>
          <p:cNvSpPr/>
          <p:nvPr/>
        </p:nvSpPr>
        <p:spPr>
          <a:xfrm>
            <a:off x="808892" y="8179997"/>
            <a:ext cx="3197474" cy="2866293"/>
          </a:xfrm>
          <a:prstGeom prst="roundRect">
            <a:avLst>
              <a:gd name="adj" fmla="val 1713"/>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a:solidFill>
                  <a:schemeClr val="accent4">
                    <a:lumMod val="20000"/>
                    <a:lumOff val="80000"/>
                  </a:schemeClr>
                </a:solidFill>
              </a:rPr>
              <a:t>PROJECT RATIONALE &amp; PROBLEM SCOPE</a:t>
            </a:r>
          </a:p>
          <a:p>
            <a:pPr marL="747713"/>
            <a:endParaRPr lang="en-US" sz="1400">
              <a:solidFill>
                <a:schemeClr val="accent4">
                  <a:lumMod val="20000"/>
                  <a:lumOff val="80000"/>
                </a:schemeClr>
              </a:solidFill>
            </a:endParaRPr>
          </a:p>
          <a:p>
            <a:pPr marL="747713"/>
            <a:endParaRPr lang="en-US" sz="1400">
              <a:solidFill>
                <a:schemeClr val="accent4">
                  <a:lumMod val="20000"/>
                  <a:lumOff val="80000"/>
                </a:schemeClr>
              </a:solidFill>
            </a:endParaRPr>
          </a:p>
          <a:p>
            <a:pPr marL="747713"/>
            <a:r>
              <a:rPr lang="en-US" sz="1400">
                <a:solidFill>
                  <a:schemeClr val="accent4">
                    <a:lumMod val="20000"/>
                    <a:lumOff val="80000"/>
                  </a:schemeClr>
                </a:solidFill>
              </a:rPr>
              <a:t>DATA SOURCES</a:t>
            </a:r>
          </a:p>
          <a:p>
            <a:pPr marL="747713"/>
            <a:endParaRPr lang="en-US" sz="1400">
              <a:solidFill>
                <a:schemeClr val="accent4">
                  <a:lumMod val="20000"/>
                  <a:lumOff val="80000"/>
                </a:schemeClr>
              </a:solidFill>
            </a:endParaRPr>
          </a:p>
          <a:p>
            <a:pPr marL="747713"/>
            <a:endParaRPr lang="en-US" sz="1400">
              <a:solidFill>
                <a:schemeClr val="accent4">
                  <a:lumMod val="20000"/>
                  <a:lumOff val="80000"/>
                </a:schemeClr>
              </a:solidFill>
            </a:endParaRPr>
          </a:p>
          <a:p>
            <a:pPr marL="747713"/>
            <a:r>
              <a:rPr lang="en-US" sz="1400">
                <a:solidFill>
                  <a:schemeClr val="accent4">
                    <a:lumMod val="20000"/>
                    <a:lumOff val="80000"/>
                  </a:schemeClr>
                </a:solidFill>
              </a:rPr>
              <a:t>KEY THEMES IN AID POLICIES &amp; PRACTICES</a:t>
            </a:r>
            <a:endParaRPr lang="en-US" sz="1400" dirty="0">
              <a:solidFill>
                <a:schemeClr val="accent4">
                  <a:lumMod val="20000"/>
                  <a:lumOff val="80000"/>
                </a:schemeClr>
              </a:solidFill>
            </a:endParaRPr>
          </a:p>
        </p:txBody>
      </p:sp>
      <p:sp useBgFill="1">
        <p:nvSpPr>
          <p:cNvPr id="44" name="dashboard">
            <a:extLst>
              <a:ext uri="{FF2B5EF4-FFF2-40B4-BE49-F238E27FC236}">
                <a16:creationId xmlns:a16="http://schemas.microsoft.com/office/drawing/2014/main" id="{AA43BE87-83A8-3E7C-A8C0-8A4BEBA04784}"/>
              </a:ext>
            </a:extLst>
          </p:cNvPr>
          <p:cNvSpPr/>
          <p:nvPr/>
        </p:nvSpPr>
        <p:spPr>
          <a:xfrm>
            <a:off x="1194409" y="233620"/>
            <a:ext cx="1603894"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5">
                    <a:lumMod val="75000"/>
                  </a:schemeClr>
                </a:solidFill>
                <a:effectLst>
                  <a:outerShdw blurRad="152400" dist="38100" dir="2700000" sx="103000" sy="103000" algn="tl" rotWithShape="0">
                    <a:prstClr val="black">
                      <a:alpha val="40000"/>
                    </a:prstClr>
                  </a:outerShdw>
                </a:effectLst>
                <a:latin typeface="+mj-lt"/>
              </a:rPr>
              <a:t>dashboard</a:t>
            </a:r>
          </a:p>
        </p:txBody>
      </p:sp>
      <p:sp useBgFill="1">
        <p:nvSpPr>
          <p:cNvPr id="2" name="data" hidden="1">
            <a:extLst>
              <a:ext uri="{FF2B5EF4-FFF2-40B4-BE49-F238E27FC236}">
                <a16:creationId xmlns:a16="http://schemas.microsoft.com/office/drawing/2014/main" id="{A8411218-CDC3-648E-5647-E3EBEE5AF8B6}"/>
              </a:ext>
            </a:extLst>
          </p:cNvPr>
          <p:cNvSpPr/>
          <p:nvPr/>
        </p:nvSpPr>
        <p:spPr>
          <a:xfrm>
            <a:off x="5649060" y="7963119"/>
            <a:ext cx="893880"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accent3">
                    <a:lumMod val="75000"/>
                  </a:schemeClr>
                </a:solidFill>
                <a:effectLst>
                  <a:outerShdw blurRad="152400" dist="38100" dir="2700000" sx="103000" sy="103000" algn="tl" rotWithShape="0">
                    <a:prstClr val="black">
                      <a:alpha val="40000"/>
                    </a:prstClr>
                  </a:outerShdw>
                </a:effectLst>
                <a:latin typeface="+mj-lt"/>
              </a:rPr>
              <a:t>data</a:t>
            </a:r>
            <a:endParaRPr lang="en-US" sz="2800" dirty="0">
              <a:solidFill>
                <a:schemeClr val="accent3">
                  <a:lumMod val="75000"/>
                </a:schemeClr>
              </a:solidFill>
              <a:effectLst>
                <a:outerShdw blurRad="152400" dist="38100" dir="2700000" sx="103000" sy="103000" algn="tl" rotWithShape="0">
                  <a:prstClr val="black">
                    <a:alpha val="40000"/>
                  </a:prstClr>
                </a:outerShdw>
              </a:effectLst>
              <a:latin typeface="+mj-lt"/>
            </a:endParaRPr>
          </a:p>
        </p:txBody>
      </p:sp>
      <p:sp useBgFill="1">
        <p:nvSpPr>
          <p:cNvPr id="3" name="research" hidden="1">
            <a:extLst>
              <a:ext uri="{FF2B5EF4-FFF2-40B4-BE49-F238E27FC236}">
                <a16:creationId xmlns:a16="http://schemas.microsoft.com/office/drawing/2014/main" id="{F2CF2CCC-6722-3F44-5A94-B5A53674AEFC}"/>
              </a:ext>
            </a:extLst>
          </p:cNvPr>
          <p:cNvSpPr/>
          <p:nvPr/>
        </p:nvSpPr>
        <p:spPr>
          <a:xfrm>
            <a:off x="1654422" y="7963127"/>
            <a:ext cx="1513743"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accent4">
                    <a:lumMod val="75000"/>
                  </a:schemeClr>
                </a:solidFill>
                <a:effectLst>
                  <a:outerShdw blurRad="152400" dist="38100" dir="2700000" sx="103000" sy="103000" algn="tl" rotWithShape="0">
                    <a:prstClr val="black">
                      <a:alpha val="40000"/>
                    </a:prstClr>
                  </a:outerShdw>
                </a:effectLst>
                <a:latin typeface="+mj-lt"/>
              </a:rPr>
              <a:t>research</a:t>
            </a:r>
            <a:endParaRPr lang="en-US" sz="2800" dirty="0">
              <a:solidFill>
                <a:schemeClr val="accent4">
                  <a:lumMod val="75000"/>
                </a:schemeClr>
              </a:solidFill>
              <a:effectLst>
                <a:outerShdw blurRad="152400" dist="38100" dir="2700000" sx="103000" sy="103000" algn="tl" rotWithShape="0">
                  <a:prstClr val="black">
                    <a:alpha val="40000"/>
                  </a:prstClr>
                </a:outerShdw>
              </a:effectLst>
              <a:latin typeface="+mj-lt"/>
            </a:endParaRPr>
          </a:p>
        </p:txBody>
      </p:sp>
      <p:sp>
        <p:nvSpPr>
          <p:cNvPr id="25" name="heading" hidden="1">
            <a:extLst>
              <a:ext uri="{FF2B5EF4-FFF2-40B4-BE49-F238E27FC236}">
                <a16:creationId xmlns:a16="http://schemas.microsoft.com/office/drawing/2014/main" id="{E8992FD2-A258-DA21-DA07-7E52F9F51A83}"/>
              </a:ext>
            </a:extLst>
          </p:cNvPr>
          <p:cNvSpPr txBox="1"/>
          <p:nvPr/>
        </p:nvSpPr>
        <p:spPr>
          <a:xfrm>
            <a:off x="4588126" y="983580"/>
            <a:ext cx="3015748" cy="523220"/>
          </a:xfrm>
          <a:prstGeom prst="rect">
            <a:avLst/>
          </a:prstGeom>
          <a:pattFill prst="wdDnDiag">
            <a:fgClr>
              <a:schemeClr val="tx2">
                <a:lumMod val="75000"/>
              </a:schemeClr>
            </a:fgClr>
            <a:bgClr>
              <a:schemeClr val="bg2">
                <a:lumMod val="50000"/>
              </a:schemeClr>
            </a:bgClr>
          </a:patt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800">
                <a:solidFill>
                  <a:schemeClr val="accent3">
                    <a:lumMod val="75000"/>
                  </a:schemeClr>
                </a:solidFill>
                <a:effectLst>
                  <a:outerShdw blurRad="152400" dist="38100" dir="2700000" sx="103000" sy="103000" algn="tl" rotWithShape="0">
                    <a:prstClr val="black">
                      <a:alpha val="40000"/>
                    </a:prstClr>
                  </a:outerShdw>
                </a:effectLst>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6000" dirty="0">
                <a:solidFill>
                  <a:schemeClr val="bg1"/>
                </a:solidFill>
              </a:rPr>
              <a:t>AGENDA</a:t>
            </a:r>
          </a:p>
        </p:txBody>
      </p:sp>
      <p:grpSp>
        <p:nvGrpSpPr>
          <p:cNvPr id="45" name="iceberg img" hidden="1">
            <a:extLst>
              <a:ext uri="{FF2B5EF4-FFF2-40B4-BE49-F238E27FC236}">
                <a16:creationId xmlns:a16="http://schemas.microsoft.com/office/drawing/2014/main" id="{E37E124A-0BA6-8C1D-A42F-2FB1502EC6D4}"/>
              </a:ext>
            </a:extLst>
          </p:cNvPr>
          <p:cNvGrpSpPr/>
          <p:nvPr/>
        </p:nvGrpSpPr>
        <p:grpSpPr>
          <a:xfrm>
            <a:off x="921468" y="8510740"/>
            <a:ext cx="628528" cy="628528"/>
            <a:chOff x="808890" y="3894321"/>
            <a:chExt cx="628528" cy="628528"/>
          </a:xfrm>
          <a:effectLst>
            <a:outerShdw blurRad="50800" dist="38100" dir="2700000" algn="tl" rotWithShape="0">
              <a:prstClr val="black">
                <a:alpha val="40000"/>
              </a:prstClr>
            </a:outerShdw>
          </a:effectLst>
        </p:grpSpPr>
        <p:pic>
          <p:nvPicPr>
            <p:cNvPr id="46" name="Graphic 45" descr="Iceberg with solid fill">
              <a:extLst>
                <a:ext uri="{FF2B5EF4-FFF2-40B4-BE49-F238E27FC236}">
                  <a16:creationId xmlns:a16="http://schemas.microsoft.com/office/drawing/2014/main" id="{264D6936-B15E-EB65-1B1E-C0DF5F5443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8890" y="3894321"/>
              <a:ext cx="628528" cy="628528"/>
            </a:xfrm>
            <a:prstGeom prst="rect">
              <a:avLst/>
            </a:prstGeom>
          </p:spPr>
        </p:pic>
        <p:pic>
          <p:nvPicPr>
            <p:cNvPr id="47" name="Graphic 46" descr="Iceberg outline">
              <a:extLst>
                <a:ext uri="{FF2B5EF4-FFF2-40B4-BE49-F238E27FC236}">
                  <a16:creationId xmlns:a16="http://schemas.microsoft.com/office/drawing/2014/main" id="{849EDD85-E0EB-E1A5-3A4D-D615EB5F56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8890" y="3894321"/>
              <a:ext cx="628528" cy="628528"/>
            </a:xfrm>
            <a:prstGeom prst="rect">
              <a:avLst/>
            </a:prstGeom>
            <a:effectLst>
              <a:outerShdw blurRad="50800" dist="38100" dir="2700000" algn="tl" rotWithShape="0">
                <a:prstClr val="black">
                  <a:alpha val="40000"/>
                </a:prstClr>
              </a:outerShdw>
            </a:effectLst>
          </p:spPr>
        </p:pic>
      </p:grpSp>
      <p:grpSp>
        <p:nvGrpSpPr>
          <p:cNvPr id="48" name="database img" hidden="1">
            <a:extLst>
              <a:ext uri="{FF2B5EF4-FFF2-40B4-BE49-F238E27FC236}">
                <a16:creationId xmlns:a16="http://schemas.microsoft.com/office/drawing/2014/main" id="{CEA0540A-732C-00EC-BAAC-45F2530B72B5}"/>
              </a:ext>
            </a:extLst>
          </p:cNvPr>
          <p:cNvGrpSpPr/>
          <p:nvPr/>
        </p:nvGrpSpPr>
        <p:grpSpPr>
          <a:xfrm>
            <a:off x="4588126" y="8380968"/>
            <a:ext cx="628528" cy="628528"/>
            <a:chOff x="5059993" y="3866981"/>
            <a:chExt cx="628528" cy="628528"/>
          </a:xfrm>
          <a:effectLst>
            <a:outerShdw blurRad="50800" dist="38100" dir="2700000" algn="tl" rotWithShape="0">
              <a:prstClr val="black">
                <a:alpha val="40000"/>
              </a:prstClr>
            </a:outerShdw>
          </a:effectLst>
        </p:grpSpPr>
        <p:pic>
          <p:nvPicPr>
            <p:cNvPr id="49" name="Graphic 48" descr="Database with solid fill">
              <a:extLst>
                <a:ext uri="{FF2B5EF4-FFF2-40B4-BE49-F238E27FC236}">
                  <a16:creationId xmlns:a16="http://schemas.microsoft.com/office/drawing/2014/main" id="{4F9DCBAF-3765-CC09-2FFA-4791448378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59993" y="3866981"/>
              <a:ext cx="628528" cy="628528"/>
            </a:xfrm>
            <a:prstGeom prst="rect">
              <a:avLst/>
            </a:prstGeom>
          </p:spPr>
        </p:pic>
        <p:pic>
          <p:nvPicPr>
            <p:cNvPr id="50" name="Graphic 49" descr="Database outline">
              <a:extLst>
                <a:ext uri="{FF2B5EF4-FFF2-40B4-BE49-F238E27FC236}">
                  <a16:creationId xmlns:a16="http://schemas.microsoft.com/office/drawing/2014/main" id="{9D2F3A13-6F98-CA4F-959E-E95C2DD424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59993" y="3866981"/>
              <a:ext cx="628528" cy="628528"/>
            </a:xfrm>
            <a:prstGeom prst="rect">
              <a:avLst/>
            </a:prstGeom>
          </p:spPr>
        </p:pic>
      </p:grpSp>
      <p:grpSp>
        <p:nvGrpSpPr>
          <p:cNvPr id="51" name="cash img" hidden="1">
            <a:extLst>
              <a:ext uri="{FF2B5EF4-FFF2-40B4-BE49-F238E27FC236}">
                <a16:creationId xmlns:a16="http://schemas.microsoft.com/office/drawing/2014/main" id="{1F0FD634-DE25-4413-C96B-AC4D329BD7B1}"/>
              </a:ext>
            </a:extLst>
          </p:cNvPr>
          <p:cNvGrpSpPr/>
          <p:nvPr/>
        </p:nvGrpSpPr>
        <p:grpSpPr>
          <a:xfrm rot="16200000">
            <a:off x="885090" y="10082030"/>
            <a:ext cx="628528" cy="628528"/>
            <a:chOff x="3649795" y="2993264"/>
            <a:chExt cx="628528" cy="628528"/>
          </a:xfrm>
          <a:effectLst>
            <a:outerShdw blurRad="50800" dist="38100" dir="2700000" algn="tl" rotWithShape="0">
              <a:prstClr val="black">
                <a:alpha val="40000"/>
              </a:prstClr>
            </a:outerShdw>
          </a:effectLst>
        </p:grpSpPr>
        <p:pic>
          <p:nvPicPr>
            <p:cNvPr id="52" name="Graphic 51" descr="Money with solid fill">
              <a:extLst>
                <a:ext uri="{FF2B5EF4-FFF2-40B4-BE49-F238E27FC236}">
                  <a16:creationId xmlns:a16="http://schemas.microsoft.com/office/drawing/2014/main" id="{05B9A16F-32D7-18A7-A83D-6AA44C05EA4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49795" y="2993264"/>
              <a:ext cx="628528" cy="628528"/>
            </a:xfrm>
            <a:prstGeom prst="rect">
              <a:avLst/>
            </a:prstGeom>
          </p:spPr>
        </p:pic>
        <p:pic>
          <p:nvPicPr>
            <p:cNvPr id="53" name="Graphic 52" descr="Money outline">
              <a:extLst>
                <a:ext uri="{FF2B5EF4-FFF2-40B4-BE49-F238E27FC236}">
                  <a16:creationId xmlns:a16="http://schemas.microsoft.com/office/drawing/2014/main" id="{2BC0AD31-99FD-2E09-1673-9CBBDC053E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49795" y="2993264"/>
              <a:ext cx="628528" cy="628528"/>
            </a:xfrm>
            <a:prstGeom prst="rect">
              <a:avLst/>
            </a:prstGeom>
          </p:spPr>
        </p:pic>
      </p:grpSp>
      <p:grpSp>
        <p:nvGrpSpPr>
          <p:cNvPr id="54" name="calculator img" hidden="1">
            <a:extLst>
              <a:ext uri="{FF2B5EF4-FFF2-40B4-BE49-F238E27FC236}">
                <a16:creationId xmlns:a16="http://schemas.microsoft.com/office/drawing/2014/main" id="{A24238DB-08FE-6E89-C53E-5BAEA222E89D}"/>
              </a:ext>
            </a:extLst>
          </p:cNvPr>
          <p:cNvGrpSpPr/>
          <p:nvPr/>
        </p:nvGrpSpPr>
        <p:grpSpPr>
          <a:xfrm>
            <a:off x="4591735" y="9205943"/>
            <a:ext cx="628528" cy="628528"/>
            <a:chOff x="6998018" y="2514736"/>
            <a:chExt cx="628528" cy="628528"/>
          </a:xfrm>
          <a:effectLst>
            <a:outerShdw blurRad="50800" dist="38100" dir="2700000" algn="tl" rotWithShape="0">
              <a:prstClr val="black">
                <a:alpha val="40000"/>
              </a:prstClr>
            </a:outerShdw>
          </a:effectLst>
        </p:grpSpPr>
        <p:pic>
          <p:nvPicPr>
            <p:cNvPr id="55" name="Graphic 54" descr="Calculator with solid fill">
              <a:extLst>
                <a:ext uri="{FF2B5EF4-FFF2-40B4-BE49-F238E27FC236}">
                  <a16:creationId xmlns:a16="http://schemas.microsoft.com/office/drawing/2014/main" id="{F8F7B4CC-4176-B7CE-43E0-1456BA994EA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98018" y="2514736"/>
              <a:ext cx="628528" cy="628528"/>
            </a:xfrm>
            <a:prstGeom prst="rect">
              <a:avLst/>
            </a:prstGeom>
          </p:spPr>
        </p:pic>
        <p:pic>
          <p:nvPicPr>
            <p:cNvPr id="56" name="Graphic 55" descr="Calculator outline">
              <a:extLst>
                <a:ext uri="{FF2B5EF4-FFF2-40B4-BE49-F238E27FC236}">
                  <a16:creationId xmlns:a16="http://schemas.microsoft.com/office/drawing/2014/main" id="{A274523D-8009-7A49-4C64-4DE87D33BF4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998018" y="2514736"/>
              <a:ext cx="628528" cy="628528"/>
            </a:xfrm>
            <a:prstGeom prst="rect">
              <a:avLst/>
            </a:prstGeom>
          </p:spPr>
        </p:pic>
      </p:grpSp>
      <p:grpSp>
        <p:nvGrpSpPr>
          <p:cNvPr id="75" name="map img" hidden="1">
            <a:extLst>
              <a:ext uri="{FF2B5EF4-FFF2-40B4-BE49-F238E27FC236}">
                <a16:creationId xmlns:a16="http://schemas.microsoft.com/office/drawing/2014/main" id="{A36A348B-D790-98D8-0DF0-C355B77779E7}"/>
              </a:ext>
            </a:extLst>
          </p:cNvPr>
          <p:cNvGrpSpPr/>
          <p:nvPr/>
        </p:nvGrpSpPr>
        <p:grpSpPr>
          <a:xfrm>
            <a:off x="4591735" y="10034548"/>
            <a:ext cx="628528" cy="633477"/>
            <a:chOff x="5638800" y="2964600"/>
            <a:chExt cx="914400" cy="921600"/>
          </a:xfrm>
          <a:effectLst>
            <a:outerShdw blurRad="50800" dist="38100" dir="2700000" algn="tl" rotWithShape="0">
              <a:prstClr val="black">
                <a:alpha val="40000"/>
              </a:prstClr>
            </a:outerShdw>
          </a:effectLst>
        </p:grpSpPr>
        <p:pic>
          <p:nvPicPr>
            <p:cNvPr id="76" name="Graphic 75" descr="Map with pin with solid fill">
              <a:extLst>
                <a:ext uri="{FF2B5EF4-FFF2-40B4-BE49-F238E27FC236}">
                  <a16:creationId xmlns:a16="http://schemas.microsoft.com/office/drawing/2014/main" id="{142FF980-5AB8-6211-6CA4-006F98C4A50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38800" y="2971800"/>
              <a:ext cx="914400" cy="914400"/>
            </a:xfrm>
            <a:prstGeom prst="rect">
              <a:avLst/>
            </a:prstGeom>
          </p:spPr>
        </p:pic>
        <p:pic>
          <p:nvPicPr>
            <p:cNvPr id="77" name="Graphic 76" descr="Map with pin outline">
              <a:extLst>
                <a:ext uri="{FF2B5EF4-FFF2-40B4-BE49-F238E27FC236}">
                  <a16:creationId xmlns:a16="http://schemas.microsoft.com/office/drawing/2014/main" id="{FBDA8477-2765-0B99-586E-7C54211546C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638800" y="2964600"/>
              <a:ext cx="914400" cy="914400"/>
            </a:xfrm>
            <a:prstGeom prst="rect">
              <a:avLst/>
            </a:prstGeom>
          </p:spPr>
        </p:pic>
      </p:grpSp>
      <p:grpSp>
        <p:nvGrpSpPr>
          <p:cNvPr id="78" name="flowchart img">
            <a:extLst>
              <a:ext uri="{FF2B5EF4-FFF2-40B4-BE49-F238E27FC236}">
                <a16:creationId xmlns:a16="http://schemas.microsoft.com/office/drawing/2014/main" id="{F6E0CB36-354A-A8B0-F06D-1AE4B11B012E}"/>
              </a:ext>
            </a:extLst>
          </p:cNvPr>
          <p:cNvGrpSpPr/>
          <p:nvPr/>
        </p:nvGrpSpPr>
        <p:grpSpPr>
          <a:xfrm>
            <a:off x="501044" y="750904"/>
            <a:ext cx="628528" cy="633477"/>
            <a:chOff x="8217825" y="3421800"/>
            <a:chExt cx="914400" cy="921600"/>
          </a:xfrm>
          <a:effectLst>
            <a:outerShdw blurRad="50800" dist="38100" dir="2700000" algn="tl" rotWithShape="0">
              <a:prstClr val="black">
                <a:alpha val="40000"/>
              </a:prstClr>
            </a:outerShdw>
          </a:effectLst>
        </p:grpSpPr>
        <p:pic>
          <p:nvPicPr>
            <p:cNvPr id="79" name="Graphic 78" descr="Flowchart with solid fill">
              <a:extLst>
                <a:ext uri="{FF2B5EF4-FFF2-40B4-BE49-F238E27FC236}">
                  <a16:creationId xmlns:a16="http://schemas.microsoft.com/office/drawing/2014/main" id="{F6215403-AB2A-14D5-0084-601C29F8EC9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217825" y="3421800"/>
              <a:ext cx="914400" cy="914400"/>
            </a:xfrm>
            <a:prstGeom prst="rect">
              <a:avLst/>
            </a:prstGeom>
          </p:spPr>
        </p:pic>
        <p:pic>
          <p:nvPicPr>
            <p:cNvPr id="80" name="Graphic 79" descr="Flowchart outline">
              <a:extLst>
                <a:ext uri="{FF2B5EF4-FFF2-40B4-BE49-F238E27FC236}">
                  <a16:creationId xmlns:a16="http://schemas.microsoft.com/office/drawing/2014/main" id="{A600C407-0DF8-7067-7A1D-48F83E8470C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217825" y="3429000"/>
              <a:ext cx="914400" cy="914400"/>
            </a:xfrm>
            <a:prstGeom prst="rect">
              <a:avLst/>
            </a:prstGeom>
          </p:spPr>
        </p:pic>
      </p:grpSp>
      <p:grpSp>
        <p:nvGrpSpPr>
          <p:cNvPr id="81" name="person chart img">
            <a:extLst>
              <a:ext uri="{FF2B5EF4-FFF2-40B4-BE49-F238E27FC236}">
                <a16:creationId xmlns:a16="http://schemas.microsoft.com/office/drawing/2014/main" id="{FB002F80-6698-CAA1-622A-5D82F1CBB89B}"/>
              </a:ext>
            </a:extLst>
          </p:cNvPr>
          <p:cNvGrpSpPr/>
          <p:nvPr/>
        </p:nvGrpSpPr>
        <p:grpSpPr>
          <a:xfrm>
            <a:off x="501044" y="1412308"/>
            <a:ext cx="628528" cy="628528"/>
            <a:chOff x="3059775" y="2507400"/>
            <a:chExt cx="914400" cy="914400"/>
          </a:xfrm>
          <a:effectLst>
            <a:outerShdw blurRad="50800" dist="38100" dir="2700000" algn="tl" rotWithShape="0">
              <a:prstClr val="black">
                <a:alpha val="40000"/>
              </a:prstClr>
            </a:outerShdw>
          </a:effectLst>
        </p:grpSpPr>
        <p:pic>
          <p:nvPicPr>
            <p:cNvPr id="82" name="Graphic 81" descr="Business Growth with solid fill">
              <a:extLst>
                <a:ext uri="{FF2B5EF4-FFF2-40B4-BE49-F238E27FC236}">
                  <a16:creationId xmlns:a16="http://schemas.microsoft.com/office/drawing/2014/main" id="{72D6612B-41FE-9CB5-3EA4-9D4E8E88C22E}"/>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059775" y="2507400"/>
              <a:ext cx="914400" cy="914400"/>
            </a:xfrm>
            <a:prstGeom prst="rect">
              <a:avLst/>
            </a:prstGeom>
          </p:spPr>
        </p:pic>
        <p:pic>
          <p:nvPicPr>
            <p:cNvPr id="83" name="Graphic 82" descr="Business Growth outline">
              <a:extLst>
                <a:ext uri="{FF2B5EF4-FFF2-40B4-BE49-F238E27FC236}">
                  <a16:creationId xmlns:a16="http://schemas.microsoft.com/office/drawing/2014/main" id="{221308D7-DABA-AF31-0BCA-59F693DC85B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059775" y="2507400"/>
              <a:ext cx="914400" cy="914400"/>
            </a:xfrm>
            <a:prstGeom prst="rect">
              <a:avLst/>
            </a:prstGeom>
          </p:spPr>
        </p:pic>
      </p:grpSp>
      <p:grpSp>
        <p:nvGrpSpPr>
          <p:cNvPr id="84" name="magnifying glass img" hidden="1">
            <a:extLst>
              <a:ext uri="{FF2B5EF4-FFF2-40B4-BE49-F238E27FC236}">
                <a16:creationId xmlns:a16="http://schemas.microsoft.com/office/drawing/2014/main" id="{75FAD644-B8D1-2859-0B47-21CDC4CBAB6C}"/>
              </a:ext>
            </a:extLst>
          </p:cNvPr>
          <p:cNvGrpSpPr/>
          <p:nvPr/>
        </p:nvGrpSpPr>
        <p:grpSpPr>
          <a:xfrm>
            <a:off x="921468" y="9289088"/>
            <a:ext cx="628528" cy="628528"/>
            <a:chOff x="9008175" y="2657400"/>
            <a:chExt cx="914400" cy="914400"/>
          </a:xfrm>
          <a:effectLst>
            <a:outerShdw blurRad="50800" dist="38100" dir="2700000" algn="tl" rotWithShape="0">
              <a:prstClr val="black">
                <a:alpha val="40000"/>
              </a:prstClr>
            </a:outerShdw>
          </a:effectLst>
        </p:grpSpPr>
        <p:pic>
          <p:nvPicPr>
            <p:cNvPr id="85" name="Graphic 84" descr="Research with solid fill">
              <a:extLst>
                <a:ext uri="{FF2B5EF4-FFF2-40B4-BE49-F238E27FC236}">
                  <a16:creationId xmlns:a16="http://schemas.microsoft.com/office/drawing/2014/main" id="{151DEEA7-22E0-CF74-44B7-94D945AA6B22}"/>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9008175" y="2657400"/>
              <a:ext cx="914400" cy="914400"/>
            </a:xfrm>
            <a:prstGeom prst="rect">
              <a:avLst/>
            </a:prstGeom>
          </p:spPr>
        </p:pic>
        <p:pic>
          <p:nvPicPr>
            <p:cNvPr id="86" name="Graphic 85" descr="Research outline">
              <a:extLst>
                <a:ext uri="{FF2B5EF4-FFF2-40B4-BE49-F238E27FC236}">
                  <a16:creationId xmlns:a16="http://schemas.microsoft.com/office/drawing/2014/main" id="{6B6088FA-8434-28FD-A0A3-B1B5EB218E04}"/>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008175" y="2657400"/>
              <a:ext cx="914400" cy="914400"/>
            </a:xfrm>
            <a:prstGeom prst="rect">
              <a:avLst/>
            </a:prstGeom>
          </p:spPr>
        </p:pic>
      </p:grpSp>
      <p:pic>
        <p:nvPicPr>
          <p:cNvPr id="8" name="Picture 7">
            <a:extLst>
              <a:ext uri="{FF2B5EF4-FFF2-40B4-BE49-F238E27FC236}">
                <a16:creationId xmlns:a16="http://schemas.microsoft.com/office/drawing/2014/main" id="{E6F4E61C-470C-F5E6-B5BA-6F7944BFA4E1}"/>
              </a:ext>
            </a:extLst>
          </p:cNvPr>
          <p:cNvPicPr>
            <a:picLocks noChangeAspect="1"/>
          </p:cNvPicPr>
          <p:nvPr/>
        </p:nvPicPr>
        <p:blipFill>
          <a:blip r:embed="rId34"/>
          <a:stretch>
            <a:fillRect/>
          </a:stretch>
        </p:blipFill>
        <p:spPr>
          <a:xfrm>
            <a:off x="4015261" y="1065546"/>
            <a:ext cx="7716276" cy="4334660"/>
          </a:xfrm>
          <a:prstGeom prst="roundRect">
            <a:avLst>
              <a:gd name="adj" fmla="val 1860"/>
            </a:avLst>
          </a:prstGeom>
        </p:spPr>
      </p:pic>
      <p:grpSp>
        <p:nvGrpSpPr>
          <p:cNvPr id="104" name="Group 103">
            <a:extLst>
              <a:ext uri="{FF2B5EF4-FFF2-40B4-BE49-F238E27FC236}">
                <a16:creationId xmlns:a16="http://schemas.microsoft.com/office/drawing/2014/main" id="{88CFC18A-EA48-E634-C9B6-4E3868838D15}"/>
              </a:ext>
            </a:extLst>
          </p:cNvPr>
          <p:cNvGrpSpPr/>
          <p:nvPr/>
        </p:nvGrpSpPr>
        <p:grpSpPr>
          <a:xfrm>
            <a:off x="2250571" y="2911930"/>
            <a:ext cx="2496690" cy="693420"/>
            <a:chOff x="2250571" y="2911930"/>
            <a:chExt cx="2496690" cy="693420"/>
          </a:xfrm>
        </p:grpSpPr>
        <p:sp>
          <p:nvSpPr>
            <p:cNvPr id="33" name="TextBox 32">
              <a:extLst>
                <a:ext uri="{FF2B5EF4-FFF2-40B4-BE49-F238E27FC236}">
                  <a16:creationId xmlns:a16="http://schemas.microsoft.com/office/drawing/2014/main" id="{79035AF4-996A-3AA2-5D8B-0A577B2609C8}"/>
                </a:ext>
              </a:extLst>
            </p:cNvPr>
            <p:cNvSpPr txBox="1"/>
            <p:nvPr/>
          </p:nvSpPr>
          <p:spPr>
            <a:xfrm>
              <a:off x="2250571" y="3044828"/>
              <a:ext cx="1344522" cy="427623"/>
            </a:xfrm>
            <a:prstGeom prst="rect">
              <a:avLst/>
            </a:prstGeom>
            <a:no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747713">
                <a:defRPr sz="1400">
                  <a:solidFill>
                    <a:schemeClr val="accent4">
                      <a:lumMod val="20000"/>
                      <a:lumOff val="8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algn="r"/>
              <a:r>
                <a:rPr lang="en-US" dirty="0">
                  <a:solidFill>
                    <a:schemeClr val="accent5">
                      <a:lumMod val="20000"/>
                      <a:lumOff val="80000"/>
                    </a:schemeClr>
                  </a:solidFill>
                </a:rPr>
                <a:t>Cost of Living &amp; Setting</a:t>
              </a:r>
            </a:p>
          </p:txBody>
        </p:sp>
        <p:sp>
          <p:nvSpPr>
            <p:cNvPr id="9" name="dashboard detail">
              <a:extLst>
                <a:ext uri="{FF2B5EF4-FFF2-40B4-BE49-F238E27FC236}">
                  <a16:creationId xmlns:a16="http://schemas.microsoft.com/office/drawing/2014/main" id="{FE527F34-3EF0-78C4-239B-D1EE0DA4AC23}"/>
                </a:ext>
              </a:extLst>
            </p:cNvPr>
            <p:cNvSpPr/>
            <p:nvPr/>
          </p:nvSpPr>
          <p:spPr>
            <a:xfrm>
              <a:off x="3950731" y="2911930"/>
              <a:ext cx="796530" cy="693420"/>
            </a:xfrm>
            <a:prstGeom prst="roundRect">
              <a:avLst>
                <a:gd name="adj" fmla="val 2800"/>
              </a:avLst>
            </a:prstGeom>
            <a:noFill/>
            <a:ln w="9525">
              <a:solidFill>
                <a:schemeClr val="accent5"/>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endParaRPr lang="en-US" sz="1400" dirty="0">
                <a:solidFill>
                  <a:schemeClr val="accent5">
                    <a:lumMod val="20000"/>
                    <a:lumOff val="80000"/>
                  </a:schemeClr>
                </a:solidFill>
              </a:endParaRPr>
            </a:p>
          </p:txBody>
        </p:sp>
        <p:cxnSp>
          <p:nvCxnSpPr>
            <p:cNvPr id="37" name="Straight Connector 36">
              <a:extLst>
                <a:ext uri="{FF2B5EF4-FFF2-40B4-BE49-F238E27FC236}">
                  <a16:creationId xmlns:a16="http://schemas.microsoft.com/office/drawing/2014/main" id="{4BB2FF0F-2C9A-ED2D-D6B8-27DC2B19CB3A}"/>
                </a:ext>
              </a:extLst>
            </p:cNvPr>
            <p:cNvCxnSpPr>
              <a:stCxn id="33" idx="3"/>
              <a:endCxn id="9" idx="1"/>
            </p:cNvCxnSpPr>
            <p:nvPr/>
          </p:nvCxnSpPr>
          <p:spPr>
            <a:xfrm>
              <a:off x="3595093" y="3258640"/>
              <a:ext cx="355638" cy="0"/>
            </a:xfrm>
            <a:prstGeom prst="line">
              <a:avLst/>
            </a:prstGeom>
            <a:no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grpSp>
        <p:nvGrpSpPr>
          <p:cNvPr id="105" name="Group 104">
            <a:extLst>
              <a:ext uri="{FF2B5EF4-FFF2-40B4-BE49-F238E27FC236}">
                <a16:creationId xmlns:a16="http://schemas.microsoft.com/office/drawing/2014/main" id="{11718EED-9758-C3D0-6ACC-0139A2DB4D06}"/>
              </a:ext>
            </a:extLst>
          </p:cNvPr>
          <p:cNvGrpSpPr/>
          <p:nvPr/>
        </p:nvGrpSpPr>
        <p:grpSpPr>
          <a:xfrm>
            <a:off x="1549996" y="3673929"/>
            <a:ext cx="3616365" cy="1017617"/>
            <a:chOff x="1549996" y="3673929"/>
            <a:chExt cx="3616365" cy="1017617"/>
          </a:xfrm>
        </p:grpSpPr>
        <p:sp>
          <p:nvSpPr>
            <p:cNvPr id="39" name="TextBox 38">
              <a:extLst>
                <a:ext uri="{FF2B5EF4-FFF2-40B4-BE49-F238E27FC236}">
                  <a16:creationId xmlns:a16="http://schemas.microsoft.com/office/drawing/2014/main" id="{BDCC6562-1A67-C2D8-A585-81E71D128712}"/>
                </a:ext>
              </a:extLst>
            </p:cNvPr>
            <p:cNvSpPr txBox="1"/>
            <p:nvPr/>
          </p:nvSpPr>
          <p:spPr>
            <a:xfrm>
              <a:off x="1549996" y="3975224"/>
              <a:ext cx="2189877" cy="420925"/>
            </a:xfrm>
            <a:prstGeom prst="rect">
              <a:avLst/>
            </a:prstGeom>
            <a:no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747713">
                <a:defRPr sz="1400">
                  <a:solidFill>
                    <a:schemeClr val="accent4">
                      <a:lumMod val="20000"/>
                      <a:lumOff val="8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algn="r"/>
              <a:r>
                <a:rPr lang="en-US" dirty="0">
                  <a:solidFill>
                    <a:schemeClr val="accent5">
                      <a:lumMod val="20000"/>
                      <a:lumOff val="80000"/>
                    </a:schemeClr>
                  </a:solidFill>
                </a:rPr>
                <a:t>Economic Mobility by Income</a:t>
              </a:r>
            </a:p>
          </p:txBody>
        </p:sp>
        <p:sp>
          <p:nvSpPr>
            <p:cNvPr id="40" name="dashboard detail">
              <a:extLst>
                <a:ext uri="{FF2B5EF4-FFF2-40B4-BE49-F238E27FC236}">
                  <a16:creationId xmlns:a16="http://schemas.microsoft.com/office/drawing/2014/main" id="{6D21949E-315F-4E7A-C501-346B975C5DB2}"/>
                </a:ext>
              </a:extLst>
            </p:cNvPr>
            <p:cNvSpPr/>
            <p:nvPr/>
          </p:nvSpPr>
          <p:spPr>
            <a:xfrm>
              <a:off x="4087891" y="3673929"/>
              <a:ext cx="1078470" cy="1017617"/>
            </a:xfrm>
            <a:prstGeom prst="roundRect">
              <a:avLst>
                <a:gd name="adj" fmla="val 2800"/>
              </a:avLst>
            </a:prstGeom>
            <a:noFill/>
            <a:ln w="9525">
              <a:solidFill>
                <a:schemeClr val="accent5"/>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endParaRPr lang="en-US" sz="1400" dirty="0">
                <a:solidFill>
                  <a:schemeClr val="accent5">
                    <a:lumMod val="20000"/>
                    <a:lumOff val="80000"/>
                  </a:schemeClr>
                </a:solidFill>
              </a:endParaRPr>
            </a:p>
          </p:txBody>
        </p:sp>
        <p:cxnSp>
          <p:nvCxnSpPr>
            <p:cNvPr id="42" name="Straight Connector 41">
              <a:extLst>
                <a:ext uri="{FF2B5EF4-FFF2-40B4-BE49-F238E27FC236}">
                  <a16:creationId xmlns:a16="http://schemas.microsoft.com/office/drawing/2014/main" id="{7F767BBF-B25F-BDB5-F91D-63F4B3614A13}"/>
                </a:ext>
              </a:extLst>
            </p:cNvPr>
            <p:cNvCxnSpPr>
              <a:cxnSpLocks/>
              <a:stCxn id="39" idx="3"/>
              <a:endCxn id="40" idx="1"/>
            </p:cNvCxnSpPr>
            <p:nvPr/>
          </p:nvCxnSpPr>
          <p:spPr>
            <a:xfrm flipV="1">
              <a:off x="3739873" y="4182738"/>
              <a:ext cx="348018" cy="2949"/>
            </a:xfrm>
            <a:prstGeom prst="line">
              <a:avLst/>
            </a:prstGeom>
            <a:no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grpSp>
        <p:nvGrpSpPr>
          <p:cNvPr id="106" name="Group 105">
            <a:extLst>
              <a:ext uri="{FF2B5EF4-FFF2-40B4-BE49-F238E27FC236}">
                <a16:creationId xmlns:a16="http://schemas.microsoft.com/office/drawing/2014/main" id="{ABD51443-B2B2-F386-E47C-F0AC37ECEB9A}"/>
              </a:ext>
            </a:extLst>
          </p:cNvPr>
          <p:cNvGrpSpPr/>
          <p:nvPr/>
        </p:nvGrpSpPr>
        <p:grpSpPr>
          <a:xfrm>
            <a:off x="6487418" y="4501655"/>
            <a:ext cx="1576270" cy="1358126"/>
            <a:chOff x="6487418" y="4501655"/>
            <a:chExt cx="1576270" cy="1358126"/>
          </a:xfrm>
        </p:grpSpPr>
        <p:sp>
          <p:nvSpPr>
            <p:cNvPr id="63" name="TextBox 62">
              <a:extLst>
                <a:ext uri="{FF2B5EF4-FFF2-40B4-BE49-F238E27FC236}">
                  <a16:creationId xmlns:a16="http://schemas.microsoft.com/office/drawing/2014/main" id="{BEDD0E5C-190F-949C-B847-C29AD0A48BA5}"/>
                </a:ext>
              </a:extLst>
            </p:cNvPr>
            <p:cNvSpPr txBox="1"/>
            <p:nvPr/>
          </p:nvSpPr>
          <p:spPr>
            <a:xfrm>
              <a:off x="6487418" y="5521833"/>
              <a:ext cx="1576270" cy="337948"/>
            </a:xfrm>
            <a:prstGeom prst="rect">
              <a:avLst/>
            </a:prstGeom>
            <a:no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747713">
                <a:defRPr sz="1400">
                  <a:solidFill>
                    <a:schemeClr val="accent4">
                      <a:lumMod val="20000"/>
                      <a:lumOff val="8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algn="ctr"/>
              <a:r>
                <a:rPr lang="en-US" dirty="0">
                  <a:solidFill>
                    <a:schemeClr val="accent5">
                      <a:lumMod val="20000"/>
                      <a:lumOff val="80000"/>
                    </a:schemeClr>
                  </a:solidFill>
                </a:rPr>
                <a:t>Retention Rate</a:t>
              </a:r>
            </a:p>
          </p:txBody>
        </p:sp>
        <p:sp>
          <p:nvSpPr>
            <p:cNvPr id="64" name="dashboard detail">
              <a:extLst>
                <a:ext uri="{FF2B5EF4-FFF2-40B4-BE49-F238E27FC236}">
                  <a16:creationId xmlns:a16="http://schemas.microsoft.com/office/drawing/2014/main" id="{98115835-7575-562C-F04E-140D662EB62F}"/>
                </a:ext>
              </a:extLst>
            </p:cNvPr>
            <p:cNvSpPr/>
            <p:nvPr/>
          </p:nvSpPr>
          <p:spPr>
            <a:xfrm>
              <a:off x="6877288" y="4501655"/>
              <a:ext cx="796530" cy="693420"/>
            </a:xfrm>
            <a:prstGeom prst="roundRect">
              <a:avLst>
                <a:gd name="adj" fmla="val 2800"/>
              </a:avLst>
            </a:prstGeom>
            <a:noFill/>
            <a:ln w="9525">
              <a:solidFill>
                <a:schemeClr val="accent5"/>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endParaRPr lang="en-US" sz="1400" dirty="0">
                <a:solidFill>
                  <a:schemeClr val="accent5">
                    <a:lumMod val="20000"/>
                    <a:lumOff val="80000"/>
                  </a:schemeClr>
                </a:solidFill>
              </a:endParaRPr>
            </a:p>
          </p:txBody>
        </p:sp>
        <p:cxnSp>
          <p:nvCxnSpPr>
            <p:cNvPr id="65" name="Straight Connector 64">
              <a:extLst>
                <a:ext uri="{FF2B5EF4-FFF2-40B4-BE49-F238E27FC236}">
                  <a16:creationId xmlns:a16="http://schemas.microsoft.com/office/drawing/2014/main" id="{AF924609-43CC-C57E-BD4B-E956A923E9B8}"/>
                </a:ext>
              </a:extLst>
            </p:cNvPr>
            <p:cNvCxnSpPr>
              <a:cxnSpLocks/>
              <a:stCxn id="63" idx="0"/>
              <a:endCxn id="64" idx="2"/>
            </p:cNvCxnSpPr>
            <p:nvPr/>
          </p:nvCxnSpPr>
          <p:spPr>
            <a:xfrm flipV="1">
              <a:off x="7275553" y="5195075"/>
              <a:ext cx="0" cy="326758"/>
            </a:xfrm>
            <a:prstGeom prst="line">
              <a:avLst/>
            </a:prstGeom>
            <a:no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grpSp>
        <p:nvGrpSpPr>
          <p:cNvPr id="107" name="Group 106">
            <a:extLst>
              <a:ext uri="{FF2B5EF4-FFF2-40B4-BE49-F238E27FC236}">
                <a16:creationId xmlns:a16="http://schemas.microsoft.com/office/drawing/2014/main" id="{4D8A176E-AC10-1656-05A3-0482B73ED42D}"/>
              </a:ext>
            </a:extLst>
          </p:cNvPr>
          <p:cNvGrpSpPr/>
          <p:nvPr/>
        </p:nvGrpSpPr>
        <p:grpSpPr>
          <a:xfrm>
            <a:off x="8063688" y="3916680"/>
            <a:ext cx="1970638" cy="2152762"/>
            <a:chOff x="8063688" y="3916680"/>
            <a:chExt cx="1970638" cy="2152762"/>
          </a:xfrm>
        </p:grpSpPr>
        <p:sp>
          <p:nvSpPr>
            <p:cNvPr id="90" name="TextBox 89">
              <a:extLst>
                <a:ext uri="{FF2B5EF4-FFF2-40B4-BE49-F238E27FC236}">
                  <a16:creationId xmlns:a16="http://schemas.microsoft.com/office/drawing/2014/main" id="{2DD5CBED-EA69-ACCB-7E02-B1C514A4BF8E}"/>
                </a:ext>
              </a:extLst>
            </p:cNvPr>
            <p:cNvSpPr txBox="1"/>
            <p:nvPr/>
          </p:nvSpPr>
          <p:spPr>
            <a:xfrm>
              <a:off x="8063688" y="5593080"/>
              <a:ext cx="1970638" cy="476362"/>
            </a:xfrm>
            <a:prstGeom prst="rect">
              <a:avLst/>
            </a:prstGeom>
            <a:no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747713">
                <a:defRPr sz="1400">
                  <a:solidFill>
                    <a:schemeClr val="accent4">
                      <a:lumMod val="20000"/>
                      <a:lumOff val="8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algn="ctr"/>
              <a:r>
                <a:rPr lang="en-US" dirty="0">
                  <a:solidFill>
                    <a:schemeClr val="accent5">
                      <a:lumMod val="20000"/>
                      <a:lumOff val="80000"/>
                    </a:schemeClr>
                  </a:solidFill>
                </a:rPr>
                <a:t>Price-to-Earnings Premium</a:t>
              </a:r>
            </a:p>
          </p:txBody>
        </p:sp>
        <p:sp>
          <p:nvSpPr>
            <p:cNvPr id="91" name="dashboard detail">
              <a:extLst>
                <a:ext uri="{FF2B5EF4-FFF2-40B4-BE49-F238E27FC236}">
                  <a16:creationId xmlns:a16="http://schemas.microsoft.com/office/drawing/2014/main" id="{C3B27238-4D6F-75B2-2A22-1B5EE840E47A}"/>
                </a:ext>
              </a:extLst>
            </p:cNvPr>
            <p:cNvSpPr/>
            <p:nvPr/>
          </p:nvSpPr>
          <p:spPr>
            <a:xfrm>
              <a:off x="8648079" y="3916680"/>
              <a:ext cx="796530" cy="693420"/>
            </a:xfrm>
            <a:prstGeom prst="roundRect">
              <a:avLst>
                <a:gd name="adj" fmla="val 2800"/>
              </a:avLst>
            </a:prstGeom>
            <a:noFill/>
            <a:ln w="9525">
              <a:solidFill>
                <a:schemeClr val="accent5"/>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endParaRPr lang="en-US" sz="1400" dirty="0">
                <a:solidFill>
                  <a:schemeClr val="accent5">
                    <a:lumMod val="20000"/>
                    <a:lumOff val="80000"/>
                  </a:schemeClr>
                </a:solidFill>
              </a:endParaRPr>
            </a:p>
          </p:txBody>
        </p:sp>
        <p:cxnSp>
          <p:nvCxnSpPr>
            <p:cNvPr id="93" name="Straight Connector 92">
              <a:extLst>
                <a:ext uri="{FF2B5EF4-FFF2-40B4-BE49-F238E27FC236}">
                  <a16:creationId xmlns:a16="http://schemas.microsoft.com/office/drawing/2014/main" id="{53227751-83BC-F02F-5F4B-729636BEDB1F}"/>
                </a:ext>
              </a:extLst>
            </p:cNvPr>
            <p:cNvCxnSpPr>
              <a:cxnSpLocks/>
              <a:stCxn id="90" idx="0"/>
              <a:endCxn id="91" idx="2"/>
            </p:cNvCxnSpPr>
            <p:nvPr/>
          </p:nvCxnSpPr>
          <p:spPr>
            <a:xfrm flipH="1" flipV="1">
              <a:off x="9046344" y="4610100"/>
              <a:ext cx="2663" cy="982980"/>
            </a:xfrm>
            <a:prstGeom prst="line">
              <a:avLst/>
            </a:prstGeom>
            <a:no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5364057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fade">
                                      <p:cBhvr>
                                        <p:cTn id="12" dur="500"/>
                                        <p:tgtEl>
                                          <p:spTgt spid="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fade">
                                      <p:cBhvr>
                                        <p:cTn id="2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dashboard frame" hidden="1">
            <a:extLst>
              <a:ext uri="{FF2B5EF4-FFF2-40B4-BE49-F238E27FC236}">
                <a16:creationId xmlns:a16="http://schemas.microsoft.com/office/drawing/2014/main" id="{8A98F4E0-BB00-7160-DC38-BBE086F83AEA}"/>
              </a:ext>
            </a:extLst>
          </p:cNvPr>
          <p:cNvSpPr/>
          <p:nvPr/>
        </p:nvSpPr>
        <p:spPr>
          <a:xfrm>
            <a:off x="2529839" y="492368"/>
            <a:ext cx="7132324" cy="4350723"/>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Dashboard</a:t>
            </a:r>
          </a:p>
        </p:txBody>
      </p:sp>
      <p:sp>
        <p:nvSpPr>
          <p:cNvPr id="12" name="dashboard detail">
            <a:extLst>
              <a:ext uri="{FF2B5EF4-FFF2-40B4-BE49-F238E27FC236}">
                <a16:creationId xmlns:a16="http://schemas.microsoft.com/office/drawing/2014/main" id="{4C3DEACC-9F51-D56B-1413-837F69AC3118}"/>
              </a:ext>
            </a:extLst>
          </p:cNvPr>
          <p:cNvSpPr/>
          <p:nvPr/>
        </p:nvSpPr>
        <p:spPr>
          <a:xfrm>
            <a:off x="8185636" y="3315659"/>
            <a:ext cx="3197474" cy="1854543"/>
          </a:xfrm>
          <a:prstGeom prst="roundRect">
            <a:avLst>
              <a:gd name="adj" fmla="val 2800"/>
            </a:avLst>
          </a:prstGeom>
          <a:noFill/>
          <a:ln w="1905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bg1"/>
                </a:solidFill>
              </a:rPr>
              <a:t>INFORMATION ARCHITECTURE</a:t>
            </a:r>
          </a:p>
          <a:p>
            <a:pPr marL="747713"/>
            <a:endParaRPr lang="en-US" sz="1400" dirty="0">
              <a:solidFill>
                <a:schemeClr val="bg1"/>
              </a:solidFill>
            </a:endParaRPr>
          </a:p>
          <a:p>
            <a:pPr marL="747713"/>
            <a:endParaRPr lang="en-US" sz="1400" dirty="0">
              <a:solidFill>
                <a:schemeClr val="bg1"/>
              </a:solidFill>
            </a:endParaRPr>
          </a:p>
          <a:p>
            <a:pPr marL="747713"/>
            <a:r>
              <a:rPr lang="en-US" sz="1400" dirty="0">
                <a:solidFill>
                  <a:schemeClr val="bg1"/>
                </a:solidFill>
              </a:rPr>
              <a:t>DEMONSTRATION</a:t>
            </a:r>
          </a:p>
        </p:txBody>
      </p:sp>
      <p:sp>
        <p:nvSpPr>
          <p:cNvPr id="41" name="data detail">
            <a:extLst>
              <a:ext uri="{FF2B5EF4-FFF2-40B4-BE49-F238E27FC236}">
                <a16:creationId xmlns:a16="http://schemas.microsoft.com/office/drawing/2014/main" id="{69A7E53C-29A0-4B23-F327-EF914D036B0A}"/>
              </a:ext>
            </a:extLst>
          </p:cNvPr>
          <p:cNvSpPr/>
          <p:nvPr/>
        </p:nvSpPr>
        <p:spPr>
          <a:xfrm>
            <a:off x="4485851" y="3315651"/>
            <a:ext cx="3220298" cy="2848708"/>
          </a:xfrm>
          <a:prstGeom prst="roundRect">
            <a:avLst>
              <a:gd name="adj" fmla="val 1621"/>
            </a:avLst>
          </a:prstGeom>
          <a:noFill/>
          <a:ln w="190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bg1"/>
                </a:solidFill>
              </a:rPr>
              <a:t>CASES AT-A-GLANCE</a:t>
            </a:r>
          </a:p>
          <a:p>
            <a:pPr marL="747713"/>
            <a:endParaRPr lang="en-US" sz="1400" dirty="0">
              <a:solidFill>
                <a:schemeClr val="bg1"/>
              </a:solidFill>
            </a:endParaRPr>
          </a:p>
          <a:p>
            <a:pPr marL="747713"/>
            <a:endParaRPr lang="en-US" sz="1400" dirty="0">
              <a:solidFill>
                <a:schemeClr val="bg1"/>
              </a:solidFill>
            </a:endParaRPr>
          </a:p>
          <a:p>
            <a:pPr marL="747713"/>
            <a:r>
              <a:rPr lang="en-US" sz="1400" dirty="0">
                <a:solidFill>
                  <a:schemeClr val="bg1"/>
                </a:solidFill>
              </a:rPr>
              <a:t>CALCULATING ECONOMIC MOBILITY INDICES (EMIs)</a:t>
            </a:r>
          </a:p>
          <a:p>
            <a:pPr marL="747713"/>
            <a:endParaRPr lang="en-US" sz="1400" dirty="0">
              <a:solidFill>
                <a:schemeClr val="bg1"/>
              </a:solidFill>
            </a:endParaRPr>
          </a:p>
          <a:p>
            <a:pPr marL="747713"/>
            <a:endParaRPr lang="en-US" sz="1400" dirty="0">
              <a:solidFill>
                <a:schemeClr val="bg1"/>
              </a:solidFill>
            </a:endParaRPr>
          </a:p>
          <a:p>
            <a:pPr marL="747713"/>
            <a:r>
              <a:rPr lang="en-US" sz="1400" dirty="0">
                <a:solidFill>
                  <a:schemeClr val="bg1"/>
                </a:solidFill>
              </a:rPr>
              <a:t>GEOGRAPHY-BASED IMPLICATIONS</a:t>
            </a:r>
          </a:p>
        </p:txBody>
      </p:sp>
      <p:sp>
        <p:nvSpPr>
          <p:cNvPr id="10" name="research detail">
            <a:extLst>
              <a:ext uri="{FF2B5EF4-FFF2-40B4-BE49-F238E27FC236}">
                <a16:creationId xmlns:a16="http://schemas.microsoft.com/office/drawing/2014/main" id="{50BDFD19-EF59-684A-2C95-9FCE94A342CE}"/>
              </a:ext>
            </a:extLst>
          </p:cNvPr>
          <p:cNvSpPr/>
          <p:nvPr/>
        </p:nvSpPr>
        <p:spPr>
          <a:xfrm>
            <a:off x="808892" y="3315651"/>
            <a:ext cx="3197474" cy="2866293"/>
          </a:xfrm>
          <a:prstGeom prst="roundRect">
            <a:avLst>
              <a:gd name="adj" fmla="val 1713"/>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bg1"/>
                </a:solidFill>
              </a:rPr>
              <a:t>PROJECT RATIONALE &amp; PROBLEM SCOPE</a:t>
            </a:r>
          </a:p>
          <a:p>
            <a:pPr marL="747713"/>
            <a:endParaRPr lang="en-US" sz="1400" dirty="0">
              <a:solidFill>
                <a:schemeClr val="bg1"/>
              </a:solidFill>
            </a:endParaRPr>
          </a:p>
          <a:p>
            <a:pPr marL="747713"/>
            <a:endParaRPr lang="en-US" sz="1400" dirty="0">
              <a:solidFill>
                <a:schemeClr val="bg1"/>
              </a:solidFill>
            </a:endParaRPr>
          </a:p>
          <a:p>
            <a:pPr marL="747713"/>
            <a:r>
              <a:rPr lang="en-US" sz="1400" dirty="0">
                <a:solidFill>
                  <a:schemeClr val="bg1"/>
                </a:solidFill>
              </a:rPr>
              <a:t>DATA SOURCES</a:t>
            </a:r>
          </a:p>
          <a:p>
            <a:pPr marL="747713"/>
            <a:endParaRPr lang="en-US" sz="1400" dirty="0">
              <a:solidFill>
                <a:schemeClr val="bg1"/>
              </a:solidFill>
            </a:endParaRPr>
          </a:p>
          <a:p>
            <a:pPr marL="747713"/>
            <a:endParaRPr lang="en-US" sz="1400" dirty="0">
              <a:solidFill>
                <a:schemeClr val="bg1"/>
              </a:solidFill>
            </a:endParaRPr>
          </a:p>
          <a:p>
            <a:pPr marL="747713"/>
            <a:r>
              <a:rPr lang="en-US" sz="1400" dirty="0">
                <a:solidFill>
                  <a:schemeClr val="bg1"/>
                </a:solidFill>
              </a:rPr>
              <a:t>KEY THEMES IN AID POLICIES &amp; PRACTICES</a:t>
            </a:r>
          </a:p>
        </p:txBody>
      </p:sp>
      <p:sp useBgFill="1">
        <p:nvSpPr>
          <p:cNvPr id="44" name="dashboard">
            <a:extLst>
              <a:ext uri="{FF2B5EF4-FFF2-40B4-BE49-F238E27FC236}">
                <a16:creationId xmlns:a16="http://schemas.microsoft.com/office/drawing/2014/main" id="{AA43BE87-83A8-3E7C-A8C0-8A4BEBA04784}"/>
              </a:ext>
            </a:extLst>
          </p:cNvPr>
          <p:cNvSpPr/>
          <p:nvPr/>
        </p:nvSpPr>
        <p:spPr>
          <a:xfrm>
            <a:off x="8982426" y="3098781"/>
            <a:ext cx="1603894"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5">
                    <a:lumMod val="75000"/>
                  </a:schemeClr>
                </a:solidFill>
                <a:effectLst>
                  <a:outerShdw blurRad="152400" dist="38100" dir="2700000" sx="103000" sy="103000" algn="tl" rotWithShape="0">
                    <a:prstClr val="black">
                      <a:alpha val="40000"/>
                    </a:prstClr>
                  </a:outerShdw>
                </a:effectLst>
                <a:latin typeface="+mj-lt"/>
              </a:rPr>
              <a:t>dashboard</a:t>
            </a:r>
          </a:p>
        </p:txBody>
      </p:sp>
      <p:sp useBgFill="1">
        <p:nvSpPr>
          <p:cNvPr id="2" name="data">
            <a:extLst>
              <a:ext uri="{FF2B5EF4-FFF2-40B4-BE49-F238E27FC236}">
                <a16:creationId xmlns:a16="http://schemas.microsoft.com/office/drawing/2014/main" id="{A8411218-CDC3-648E-5647-E3EBEE5AF8B6}"/>
              </a:ext>
            </a:extLst>
          </p:cNvPr>
          <p:cNvSpPr/>
          <p:nvPr/>
        </p:nvSpPr>
        <p:spPr>
          <a:xfrm>
            <a:off x="5649060" y="3098773"/>
            <a:ext cx="893880"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75000"/>
                  </a:schemeClr>
                </a:solidFill>
                <a:effectLst>
                  <a:outerShdw blurRad="152400" dist="38100" dir="2700000" sx="103000" sy="103000" algn="tl" rotWithShape="0">
                    <a:prstClr val="black">
                      <a:alpha val="40000"/>
                    </a:prstClr>
                  </a:outerShdw>
                </a:effectLst>
                <a:latin typeface="+mj-lt"/>
              </a:rPr>
              <a:t>data</a:t>
            </a:r>
          </a:p>
        </p:txBody>
      </p:sp>
      <p:sp useBgFill="1">
        <p:nvSpPr>
          <p:cNvPr id="3" name="research">
            <a:extLst>
              <a:ext uri="{FF2B5EF4-FFF2-40B4-BE49-F238E27FC236}">
                <a16:creationId xmlns:a16="http://schemas.microsoft.com/office/drawing/2014/main" id="{F2CF2CCC-6722-3F44-5A94-B5A53674AEFC}"/>
              </a:ext>
            </a:extLst>
          </p:cNvPr>
          <p:cNvSpPr/>
          <p:nvPr/>
        </p:nvSpPr>
        <p:spPr>
          <a:xfrm>
            <a:off x="1654422" y="3098781"/>
            <a:ext cx="1513743"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75000"/>
                  </a:schemeClr>
                </a:solidFill>
                <a:effectLst>
                  <a:outerShdw blurRad="152400" dist="38100" dir="2700000" sx="103000" sy="103000" algn="tl" rotWithShape="0">
                    <a:prstClr val="black">
                      <a:alpha val="40000"/>
                    </a:prstClr>
                  </a:outerShdw>
                </a:effectLst>
                <a:latin typeface="+mj-lt"/>
              </a:rPr>
              <a:t>research</a:t>
            </a:r>
          </a:p>
        </p:txBody>
      </p:sp>
      <p:sp useBgFill="1">
        <p:nvSpPr>
          <p:cNvPr id="25" name="heading">
            <a:extLst>
              <a:ext uri="{FF2B5EF4-FFF2-40B4-BE49-F238E27FC236}">
                <a16:creationId xmlns:a16="http://schemas.microsoft.com/office/drawing/2014/main" id="{E8992FD2-A258-DA21-DA07-7E52F9F51A83}"/>
              </a:ext>
            </a:extLst>
          </p:cNvPr>
          <p:cNvSpPr txBox="1"/>
          <p:nvPr/>
        </p:nvSpPr>
        <p:spPr>
          <a:xfrm>
            <a:off x="4588126" y="742499"/>
            <a:ext cx="3015748" cy="523220"/>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800">
                <a:solidFill>
                  <a:schemeClr val="accent3">
                    <a:lumMod val="75000"/>
                  </a:schemeClr>
                </a:solidFill>
                <a:effectLst>
                  <a:outerShdw blurRad="152400" dist="38100" dir="2700000" sx="103000" sy="103000" algn="tl" rotWithShape="0">
                    <a:prstClr val="black">
                      <a:alpha val="40000"/>
                    </a:prstClr>
                  </a:outerShdw>
                </a:effectLst>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6000" dirty="0">
                <a:solidFill>
                  <a:schemeClr val="bg1"/>
                </a:solidFill>
              </a:rPr>
              <a:t>AGENDA</a:t>
            </a:r>
          </a:p>
        </p:txBody>
      </p:sp>
      <p:grpSp>
        <p:nvGrpSpPr>
          <p:cNvPr id="45" name="iceberg img">
            <a:extLst>
              <a:ext uri="{FF2B5EF4-FFF2-40B4-BE49-F238E27FC236}">
                <a16:creationId xmlns:a16="http://schemas.microsoft.com/office/drawing/2014/main" id="{E37E124A-0BA6-8C1D-A42F-2FB1502EC6D4}"/>
              </a:ext>
            </a:extLst>
          </p:cNvPr>
          <p:cNvGrpSpPr/>
          <p:nvPr/>
        </p:nvGrpSpPr>
        <p:grpSpPr>
          <a:xfrm>
            <a:off x="921468" y="3646394"/>
            <a:ext cx="628528" cy="628528"/>
            <a:chOff x="808890" y="3894321"/>
            <a:chExt cx="628528" cy="628528"/>
          </a:xfrm>
          <a:effectLst>
            <a:outerShdw blurRad="50800" dist="38100" dir="2700000" algn="tl" rotWithShape="0">
              <a:prstClr val="black">
                <a:alpha val="40000"/>
              </a:prstClr>
            </a:outerShdw>
          </a:effectLst>
        </p:grpSpPr>
        <p:pic>
          <p:nvPicPr>
            <p:cNvPr id="46" name="Graphic 45" descr="Iceberg with solid fill">
              <a:extLst>
                <a:ext uri="{FF2B5EF4-FFF2-40B4-BE49-F238E27FC236}">
                  <a16:creationId xmlns:a16="http://schemas.microsoft.com/office/drawing/2014/main" id="{264D6936-B15E-EB65-1B1E-C0DF5F5443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8890" y="3894321"/>
              <a:ext cx="628528" cy="628528"/>
            </a:xfrm>
            <a:prstGeom prst="rect">
              <a:avLst/>
            </a:prstGeom>
          </p:spPr>
        </p:pic>
        <p:pic>
          <p:nvPicPr>
            <p:cNvPr id="47" name="Graphic 46" descr="Iceberg outline">
              <a:extLst>
                <a:ext uri="{FF2B5EF4-FFF2-40B4-BE49-F238E27FC236}">
                  <a16:creationId xmlns:a16="http://schemas.microsoft.com/office/drawing/2014/main" id="{849EDD85-E0EB-E1A5-3A4D-D615EB5F56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8890" y="3894321"/>
              <a:ext cx="628528" cy="628528"/>
            </a:xfrm>
            <a:prstGeom prst="rect">
              <a:avLst/>
            </a:prstGeom>
            <a:effectLst>
              <a:outerShdw blurRad="50800" dist="38100" dir="2700000" algn="tl" rotWithShape="0">
                <a:prstClr val="black">
                  <a:alpha val="40000"/>
                </a:prstClr>
              </a:outerShdw>
            </a:effectLst>
          </p:spPr>
        </p:pic>
      </p:grpSp>
      <p:grpSp>
        <p:nvGrpSpPr>
          <p:cNvPr id="48" name="database img">
            <a:extLst>
              <a:ext uri="{FF2B5EF4-FFF2-40B4-BE49-F238E27FC236}">
                <a16:creationId xmlns:a16="http://schemas.microsoft.com/office/drawing/2014/main" id="{CEA0540A-732C-00EC-BAAC-45F2530B72B5}"/>
              </a:ext>
            </a:extLst>
          </p:cNvPr>
          <p:cNvGrpSpPr/>
          <p:nvPr/>
        </p:nvGrpSpPr>
        <p:grpSpPr>
          <a:xfrm>
            <a:off x="4588126" y="3502108"/>
            <a:ext cx="628528" cy="628528"/>
            <a:chOff x="5059993" y="3866981"/>
            <a:chExt cx="628528" cy="628528"/>
          </a:xfrm>
          <a:effectLst>
            <a:outerShdw blurRad="50800" dist="38100" dir="2700000" algn="tl" rotWithShape="0">
              <a:prstClr val="black">
                <a:alpha val="40000"/>
              </a:prstClr>
            </a:outerShdw>
          </a:effectLst>
        </p:grpSpPr>
        <p:pic>
          <p:nvPicPr>
            <p:cNvPr id="49" name="Graphic 48" descr="Database with solid fill">
              <a:extLst>
                <a:ext uri="{FF2B5EF4-FFF2-40B4-BE49-F238E27FC236}">
                  <a16:creationId xmlns:a16="http://schemas.microsoft.com/office/drawing/2014/main" id="{4F9DCBAF-3765-CC09-2FFA-4791448378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59993" y="3866981"/>
              <a:ext cx="628528" cy="628528"/>
            </a:xfrm>
            <a:prstGeom prst="rect">
              <a:avLst/>
            </a:prstGeom>
          </p:spPr>
        </p:pic>
        <p:pic>
          <p:nvPicPr>
            <p:cNvPr id="50" name="Graphic 49" descr="Database outline">
              <a:extLst>
                <a:ext uri="{FF2B5EF4-FFF2-40B4-BE49-F238E27FC236}">
                  <a16:creationId xmlns:a16="http://schemas.microsoft.com/office/drawing/2014/main" id="{9D2F3A13-6F98-CA4F-959E-E95C2DD424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59993" y="3866981"/>
              <a:ext cx="628528" cy="628528"/>
            </a:xfrm>
            <a:prstGeom prst="rect">
              <a:avLst/>
            </a:prstGeom>
          </p:spPr>
        </p:pic>
      </p:grpSp>
      <p:grpSp>
        <p:nvGrpSpPr>
          <p:cNvPr id="51" name="cash img">
            <a:extLst>
              <a:ext uri="{FF2B5EF4-FFF2-40B4-BE49-F238E27FC236}">
                <a16:creationId xmlns:a16="http://schemas.microsoft.com/office/drawing/2014/main" id="{1F0FD634-DE25-4413-C96B-AC4D329BD7B1}"/>
              </a:ext>
            </a:extLst>
          </p:cNvPr>
          <p:cNvGrpSpPr/>
          <p:nvPr/>
        </p:nvGrpSpPr>
        <p:grpSpPr>
          <a:xfrm rot="16200000">
            <a:off x="885090" y="5217684"/>
            <a:ext cx="628528" cy="628528"/>
            <a:chOff x="3649795" y="2993264"/>
            <a:chExt cx="628528" cy="628528"/>
          </a:xfrm>
          <a:effectLst>
            <a:outerShdw blurRad="50800" dist="38100" dir="2700000" algn="tl" rotWithShape="0">
              <a:prstClr val="black">
                <a:alpha val="40000"/>
              </a:prstClr>
            </a:outerShdw>
          </a:effectLst>
        </p:grpSpPr>
        <p:pic>
          <p:nvPicPr>
            <p:cNvPr id="52" name="Graphic 51" descr="Money with solid fill">
              <a:extLst>
                <a:ext uri="{FF2B5EF4-FFF2-40B4-BE49-F238E27FC236}">
                  <a16:creationId xmlns:a16="http://schemas.microsoft.com/office/drawing/2014/main" id="{05B9A16F-32D7-18A7-A83D-6AA44C05EA4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49795" y="2993264"/>
              <a:ext cx="628528" cy="628528"/>
            </a:xfrm>
            <a:prstGeom prst="rect">
              <a:avLst/>
            </a:prstGeom>
          </p:spPr>
        </p:pic>
        <p:pic>
          <p:nvPicPr>
            <p:cNvPr id="53" name="Graphic 52" descr="Money outline">
              <a:extLst>
                <a:ext uri="{FF2B5EF4-FFF2-40B4-BE49-F238E27FC236}">
                  <a16:creationId xmlns:a16="http://schemas.microsoft.com/office/drawing/2014/main" id="{2BC0AD31-99FD-2E09-1673-9CBBDC053E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49795" y="2993264"/>
              <a:ext cx="628528" cy="628528"/>
            </a:xfrm>
            <a:prstGeom prst="rect">
              <a:avLst/>
            </a:prstGeom>
          </p:spPr>
        </p:pic>
      </p:grpSp>
      <p:grpSp>
        <p:nvGrpSpPr>
          <p:cNvPr id="54" name="calculator img">
            <a:extLst>
              <a:ext uri="{FF2B5EF4-FFF2-40B4-BE49-F238E27FC236}">
                <a16:creationId xmlns:a16="http://schemas.microsoft.com/office/drawing/2014/main" id="{A24238DB-08FE-6E89-C53E-5BAEA222E89D}"/>
              </a:ext>
            </a:extLst>
          </p:cNvPr>
          <p:cNvGrpSpPr/>
          <p:nvPr/>
        </p:nvGrpSpPr>
        <p:grpSpPr>
          <a:xfrm>
            <a:off x="4591735" y="4341597"/>
            <a:ext cx="628528" cy="628528"/>
            <a:chOff x="6998018" y="2514736"/>
            <a:chExt cx="628528" cy="628528"/>
          </a:xfrm>
          <a:effectLst>
            <a:outerShdw blurRad="50800" dist="38100" dir="2700000" algn="tl" rotWithShape="0">
              <a:prstClr val="black">
                <a:alpha val="40000"/>
              </a:prstClr>
            </a:outerShdw>
          </a:effectLst>
        </p:grpSpPr>
        <p:pic>
          <p:nvPicPr>
            <p:cNvPr id="55" name="Graphic 54" descr="Calculator with solid fill">
              <a:extLst>
                <a:ext uri="{FF2B5EF4-FFF2-40B4-BE49-F238E27FC236}">
                  <a16:creationId xmlns:a16="http://schemas.microsoft.com/office/drawing/2014/main" id="{F8F7B4CC-4176-B7CE-43E0-1456BA994EA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98018" y="2514736"/>
              <a:ext cx="628528" cy="628528"/>
            </a:xfrm>
            <a:prstGeom prst="rect">
              <a:avLst/>
            </a:prstGeom>
          </p:spPr>
        </p:pic>
        <p:pic>
          <p:nvPicPr>
            <p:cNvPr id="56" name="Graphic 55" descr="Calculator outline">
              <a:extLst>
                <a:ext uri="{FF2B5EF4-FFF2-40B4-BE49-F238E27FC236}">
                  <a16:creationId xmlns:a16="http://schemas.microsoft.com/office/drawing/2014/main" id="{A274523D-8009-7A49-4C64-4DE87D33BF4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998018" y="2514736"/>
              <a:ext cx="628528" cy="628528"/>
            </a:xfrm>
            <a:prstGeom prst="rect">
              <a:avLst/>
            </a:prstGeom>
          </p:spPr>
        </p:pic>
      </p:grpSp>
      <p:grpSp>
        <p:nvGrpSpPr>
          <p:cNvPr id="75" name="map img">
            <a:extLst>
              <a:ext uri="{FF2B5EF4-FFF2-40B4-BE49-F238E27FC236}">
                <a16:creationId xmlns:a16="http://schemas.microsoft.com/office/drawing/2014/main" id="{A36A348B-D790-98D8-0DF0-C355B77779E7}"/>
              </a:ext>
            </a:extLst>
          </p:cNvPr>
          <p:cNvGrpSpPr/>
          <p:nvPr/>
        </p:nvGrpSpPr>
        <p:grpSpPr>
          <a:xfrm>
            <a:off x="4591735" y="5294027"/>
            <a:ext cx="628528" cy="633477"/>
            <a:chOff x="5638800" y="2964600"/>
            <a:chExt cx="914400" cy="921600"/>
          </a:xfrm>
          <a:effectLst>
            <a:outerShdw blurRad="50800" dist="38100" dir="2700000" algn="tl" rotWithShape="0">
              <a:prstClr val="black">
                <a:alpha val="40000"/>
              </a:prstClr>
            </a:outerShdw>
          </a:effectLst>
        </p:grpSpPr>
        <p:pic>
          <p:nvPicPr>
            <p:cNvPr id="76" name="Graphic 75" descr="Map with pin with solid fill">
              <a:extLst>
                <a:ext uri="{FF2B5EF4-FFF2-40B4-BE49-F238E27FC236}">
                  <a16:creationId xmlns:a16="http://schemas.microsoft.com/office/drawing/2014/main" id="{142FF980-5AB8-6211-6CA4-006F98C4A50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38800" y="2971800"/>
              <a:ext cx="914400" cy="914400"/>
            </a:xfrm>
            <a:prstGeom prst="rect">
              <a:avLst/>
            </a:prstGeom>
          </p:spPr>
        </p:pic>
        <p:pic>
          <p:nvPicPr>
            <p:cNvPr id="77" name="Graphic 76" descr="Map with pin outline">
              <a:extLst>
                <a:ext uri="{FF2B5EF4-FFF2-40B4-BE49-F238E27FC236}">
                  <a16:creationId xmlns:a16="http://schemas.microsoft.com/office/drawing/2014/main" id="{FBDA8477-2765-0B99-586E-7C54211546C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638800" y="2964600"/>
              <a:ext cx="914400" cy="914400"/>
            </a:xfrm>
            <a:prstGeom prst="rect">
              <a:avLst/>
            </a:prstGeom>
          </p:spPr>
        </p:pic>
      </p:grpSp>
      <p:grpSp>
        <p:nvGrpSpPr>
          <p:cNvPr id="78" name="flowchart img">
            <a:extLst>
              <a:ext uri="{FF2B5EF4-FFF2-40B4-BE49-F238E27FC236}">
                <a16:creationId xmlns:a16="http://schemas.microsoft.com/office/drawing/2014/main" id="{F6E0CB36-354A-A8B0-F06D-1AE4B11B012E}"/>
              </a:ext>
            </a:extLst>
          </p:cNvPr>
          <p:cNvGrpSpPr/>
          <p:nvPr/>
        </p:nvGrpSpPr>
        <p:grpSpPr>
          <a:xfrm>
            <a:off x="8289061" y="3616065"/>
            <a:ext cx="628528" cy="633477"/>
            <a:chOff x="8217825" y="3421800"/>
            <a:chExt cx="914400" cy="921600"/>
          </a:xfrm>
          <a:effectLst>
            <a:outerShdw blurRad="50800" dist="38100" dir="2700000" algn="tl" rotWithShape="0">
              <a:prstClr val="black">
                <a:alpha val="40000"/>
              </a:prstClr>
            </a:outerShdw>
          </a:effectLst>
        </p:grpSpPr>
        <p:pic>
          <p:nvPicPr>
            <p:cNvPr id="79" name="Graphic 78" descr="Flowchart with solid fill">
              <a:extLst>
                <a:ext uri="{FF2B5EF4-FFF2-40B4-BE49-F238E27FC236}">
                  <a16:creationId xmlns:a16="http://schemas.microsoft.com/office/drawing/2014/main" id="{F6215403-AB2A-14D5-0084-601C29F8EC9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217825" y="3421800"/>
              <a:ext cx="914400" cy="914400"/>
            </a:xfrm>
            <a:prstGeom prst="rect">
              <a:avLst/>
            </a:prstGeom>
          </p:spPr>
        </p:pic>
        <p:pic>
          <p:nvPicPr>
            <p:cNvPr id="80" name="Graphic 79" descr="Flowchart outline">
              <a:extLst>
                <a:ext uri="{FF2B5EF4-FFF2-40B4-BE49-F238E27FC236}">
                  <a16:creationId xmlns:a16="http://schemas.microsoft.com/office/drawing/2014/main" id="{A600C407-0DF8-7067-7A1D-48F83E8470C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217825" y="3429000"/>
              <a:ext cx="914400" cy="914400"/>
            </a:xfrm>
            <a:prstGeom prst="rect">
              <a:avLst/>
            </a:prstGeom>
          </p:spPr>
        </p:pic>
      </p:grpSp>
      <p:grpSp>
        <p:nvGrpSpPr>
          <p:cNvPr id="81" name="person chart img">
            <a:extLst>
              <a:ext uri="{FF2B5EF4-FFF2-40B4-BE49-F238E27FC236}">
                <a16:creationId xmlns:a16="http://schemas.microsoft.com/office/drawing/2014/main" id="{FB002F80-6698-CAA1-622A-5D82F1CBB89B}"/>
              </a:ext>
            </a:extLst>
          </p:cNvPr>
          <p:cNvGrpSpPr/>
          <p:nvPr/>
        </p:nvGrpSpPr>
        <p:grpSpPr>
          <a:xfrm>
            <a:off x="8289061" y="4277469"/>
            <a:ext cx="628528" cy="628528"/>
            <a:chOff x="3059775" y="2507400"/>
            <a:chExt cx="914400" cy="914400"/>
          </a:xfrm>
          <a:effectLst>
            <a:outerShdw blurRad="50800" dist="38100" dir="2700000" algn="tl" rotWithShape="0">
              <a:prstClr val="black">
                <a:alpha val="40000"/>
              </a:prstClr>
            </a:outerShdw>
          </a:effectLst>
        </p:grpSpPr>
        <p:pic>
          <p:nvPicPr>
            <p:cNvPr id="82" name="Graphic 81" descr="Business Growth with solid fill">
              <a:extLst>
                <a:ext uri="{FF2B5EF4-FFF2-40B4-BE49-F238E27FC236}">
                  <a16:creationId xmlns:a16="http://schemas.microsoft.com/office/drawing/2014/main" id="{72D6612B-41FE-9CB5-3EA4-9D4E8E88C22E}"/>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059775" y="2507400"/>
              <a:ext cx="914400" cy="914400"/>
            </a:xfrm>
            <a:prstGeom prst="rect">
              <a:avLst/>
            </a:prstGeom>
          </p:spPr>
        </p:pic>
        <p:pic>
          <p:nvPicPr>
            <p:cNvPr id="83" name="Graphic 82" descr="Business Growth outline">
              <a:extLst>
                <a:ext uri="{FF2B5EF4-FFF2-40B4-BE49-F238E27FC236}">
                  <a16:creationId xmlns:a16="http://schemas.microsoft.com/office/drawing/2014/main" id="{221308D7-DABA-AF31-0BCA-59F693DC85B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059775" y="2507400"/>
              <a:ext cx="914400" cy="914400"/>
            </a:xfrm>
            <a:prstGeom prst="rect">
              <a:avLst/>
            </a:prstGeom>
          </p:spPr>
        </p:pic>
      </p:grpSp>
      <p:grpSp>
        <p:nvGrpSpPr>
          <p:cNvPr id="84" name="magnifying glass img">
            <a:extLst>
              <a:ext uri="{FF2B5EF4-FFF2-40B4-BE49-F238E27FC236}">
                <a16:creationId xmlns:a16="http://schemas.microsoft.com/office/drawing/2014/main" id="{75FAD644-B8D1-2859-0B47-21CDC4CBAB6C}"/>
              </a:ext>
            </a:extLst>
          </p:cNvPr>
          <p:cNvGrpSpPr/>
          <p:nvPr/>
        </p:nvGrpSpPr>
        <p:grpSpPr>
          <a:xfrm>
            <a:off x="921468" y="4424742"/>
            <a:ext cx="628528" cy="628528"/>
            <a:chOff x="9008175" y="2657400"/>
            <a:chExt cx="914400" cy="914400"/>
          </a:xfrm>
          <a:effectLst>
            <a:outerShdw blurRad="50800" dist="38100" dir="2700000" algn="tl" rotWithShape="0">
              <a:prstClr val="black">
                <a:alpha val="40000"/>
              </a:prstClr>
            </a:outerShdw>
          </a:effectLst>
        </p:grpSpPr>
        <p:pic>
          <p:nvPicPr>
            <p:cNvPr id="85" name="Graphic 84" descr="Research with solid fill">
              <a:extLst>
                <a:ext uri="{FF2B5EF4-FFF2-40B4-BE49-F238E27FC236}">
                  <a16:creationId xmlns:a16="http://schemas.microsoft.com/office/drawing/2014/main" id="{151DEEA7-22E0-CF74-44B7-94D945AA6B22}"/>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9008175" y="2657400"/>
              <a:ext cx="914400" cy="914400"/>
            </a:xfrm>
            <a:prstGeom prst="rect">
              <a:avLst/>
            </a:prstGeom>
          </p:spPr>
        </p:pic>
        <p:pic>
          <p:nvPicPr>
            <p:cNvPr id="86" name="Graphic 85" descr="Research outline">
              <a:extLst>
                <a:ext uri="{FF2B5EF4-FFF2-40B4-BE49-F238E27FC236}">
                  <a16:creationId xmlns:a16="http://schemas.microsoft.com/office/drawing/2014/main" id="{6B6088FA-8434-28FD-A0A3-B1B5EB218E04}"/>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008175" y="2657400"/>
              <a:ext cx="914400" cy="914400"/>
            </a:xfrm>
            <a:prstGeom prst="rect">
              <a:avLst/>
            </a:prstGeom>
          </p:spPr>
        </p:pic>
      </p:grpSp>
      <p:sp>
        <p:nvSpPr>
          <p:cNvPr id="19" name="data chart">
            <a:extLst>
              <a:ext uri="{FF2B5EF4-FFF2-40B4-BE49-F238E27FC236}">
                <a16:creationId xmlns:a16="http://schemas.microsoft.com/office/drawing/2014/main" id="{57B916A7-EDF2-A6B0-AC88-56F0FECB7DBA}"/>
              </a:ext>
            </a:extLst>
          </p:cNvPr>
          <p:cNvSpPr/>
          <p:nvPr/>
        </p:nvSpPr>
        <p:spPr>
          <a:xfrm>
            <a:off x="4949059" y="1722056"/>
            <a:ext cx="2293882" cy="1137258"/>
          </a:xfrm>
          <a:prstGeom prst="ellipse">
            <a:avLst/>
          </a:prstGeom>
          <a:solidFill>
            <a:schemeClr val="accent3">
              <a:lumMod val="75000"/>
            </a:schemeClr>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accent3">
                    <a:lumMod val="20000"/>
                    <a:lumOff val="80000"/>
                  </a:schemeClr>
                </a:solidFill>
              </a:rPr>
              <a:t>Transforming, Indexing, and Building </a:t>
            </a:r>
          </a:p>
        </p:txBody>
      </p:sp>
      <p:sp>
        <p:nvSpPr>
          <p:cNvPr id="20" name="research chart">
            <a:extLst>
              <a:ext uri="{FF2B5EF4-FFF2-40B4-BE49-F238E27FC236}">
                <a16:creationId xmlns:a16="http://schemas.microsoft.com/office/drawing/2014/main" id="{06A5968A-F71B-788C-A5C6-03ED9E508897}"/>
              </a:ext>
            </a:extLst>
          </p:cNvPr>
          <p:cNvSpPr/>
          <p:nvPr/>
        </p:nvSpPr>
        <p:spPr>
          <a:xfrm>
            <a:off x="1262743" y="1722056"/>
            <a:ext cx="2293882" cy="1137258"/>
          </a:xfrm>
          <a:prstGeom prst="ellipse">
            <a:avLst/>
          </a:prstGeom>
          <a:solidFill>
            <a:schemeClr val="accent4">
              <a:lumMod val="75000"/>
            </a:schemeClr>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accent4">
                    <a:lumMod val="20000"/>
                    <a:lumOff val="80000"/>
                  </a:schemeClr>
                </a:solidFill>
              </a:rPr>
              <a:t>Trends in Policies, Practices, and Experiences </a:t>
            </a:r>
          </a:p>
        </p:txBody>
      </p:sp>
      <p:sp>
        <p:nvSpPr>
          <p:cNvPr id="21" name="data chart">
            <a:extLst>
              <a:ext uri="{FF2B5EF4-FFF2-40B4-BE49-F238E27FC236}">
                <a16:creationId xmlns:a16="http://schemas.microsoft.com/office/drawing/2014/main" id="{E5BA50C9-4CAE-4231-EC7E-50844F3753F7}"/>
              </a:ext>
            </a:extLst>
          </p:cNvPr>
          <p:cNvSpPr/>
          <p:nvPr/>
        </p:nvSpPr>
        <p:spPr>
          <a:xfrm>
            <a:off x="8631708" y="1722056"/>
            <a:ext cx="2293882" cy="1137258"/>
          </a:xfrm>
          <a:prstGeom prst="ellipse">
            <a:avLst/>
          </a:prstGeom>
          <a:solidFill>
            <a:schemeClr val="accent5">
              <a:lumMod val="75000"/>
            </a:schemeClr>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accent5">
                    <a:lumMod val="20000"/>
                    <a:lumOff val="80000"/>
                  </a:schemeClr>
                </a:solidFill>
              </a:rPr>
              <a:t>Informative, Accessible, and Thorough Interface</a:t>
            </a:r>
          </a:p>
        </p:txBody>
      </p:sp>
      <p:pic>
        <p:nvPicPr>
          <p:cNvPr id="5" name="Graphic 4" descr="Triangle Ruler with solid fill">
            <a:extLst>
              <a:ext uri="{FF2B5EF4-FFF2-40B4-BE49-F238E27FC236}">
                <a16:creationId xmlns:a16="http://schemas.microsoft.com/office/drawing/2014/main" id="{294EC36E-E62D-5CD5-A60F-C266D0C952F0}"/>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rot="2839384">
            <a:off x="-3590281" y="-2246901"/>
            <a:ext cx="1907355" cy="1907355"/>
          </a:xfrm>
          <a:prstGeom prst="rect">
            <a:avLst/>
          </a:prstGeom>
          <a:effectLst>
            <a:outerShdw blurRad="50800" dist="38100" dir="2700000" algn="tl" rotWithShape="0">
              <a:prstClr val="black">
                <a:alpha val="40000"/>
              </a:prstClr>
            </a:outerShdw>
          </a:effectLst>
        </p:spPr>
      </p:pic>
      <p:pic>
        <p:nvPicPr>
          <p:cNvPr id="6" name="Graphic 5" descr="Graduation cap with solid fill">
            <a:extLst>
              <a:ext uri="{FF2B5EF4-FFF2-40B4-BE49-F238E27FC236}">
                <a16:creationId xmlns:a16="http://schemas.microsoft.com/office/drawing/2014/main" id="{A0786267-2803-B503-BA53-F9CB2E346F33}"/>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rot="3929446">
            <a:off x="14733113" y="6818248"/>
            <a:ext cx="2328068" cy="2328068"/>
          </a:xfrm>
          <a:prstGeom prst="rect">
            <a:avLst/>
          </a:prstGeom>
          <a:effectLst>
            <a:outerShdw blurRad="50800" dist="38100" dir="2700000" algn="tl" rotWithShape="0">
              <a:prstClr val="black">
                <a:alpha val="40000"/>
              </a:prstClr>
            </a:outerShdw>
          </a:effectLst>
        </p:spPr>
      </p:pic>
      <p:pic>
        <p:nvPicPr>
          <p:cNvPr id="7" name="Graphic 6" descr="Books with solid fill">
            <a:extLst>
              <a:ext uri="{FF2B5EF4-FFF2-40B4-BE49-F238E27FC236}">
                <a16:creationId xmlns:a16="http://schemas.microsoft.com/office/drawing/2014/main" id="{7791DFAE-B7B8-602B-F6EF-6BAB274AF81E}"/>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rot="2559910">
            <a:off x="13494826" y="-4072512"/>
            <a:ext cx="1907355" cy="1907355"/>
          </a:xfrm>
          <a:prstGeom prst="rect">
            <a:avLst/>
          </a:prstGeom>
          <a:effectLst>
            <a:outerShdw blurRad="50800" dist="38100" dir="2700000" algn="tl" rotWithShape="0">
              <a:prstClr val="black">
                <a:alpha val="40000"/>
              </a:prstClr>
            </a:outerShdw>
          </a:effectLst>
        </p:spPr>
      </p:pic>
      <p:pic>
        <p:nvPicPr>
          <p:cNvPr id="8" name="Graphic 7" descr="Diploma roll with solid fill">
            <a:extLst>
              <a:ext uri="{FF2B5EF4-FFF2-40B4-BE49-F238E27FC236}">
                <a16:creationId xmlns:a16="http://schemas.microsoft.com/office/drawing/2014/main" id="{F3DAF913-14D1-BEE8-9265-E42B4BA01218}"/>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rot="17677076">
            <a:off x="-3706590" y="8364821"/>
            <a:ext cx="2132210" cy="2132210"/>
          </a:xfrm>
          <a:prstGeom prst="rect">
            <a:avLst/>
          </a:prstGeom>
          <a:effectLst>
            <a:outerShdw blurRad="50800" dist="38100" dir="2700000" algn="tl" rotWithShape="0">
              <a:prstClr val="black">
                <a:alpha val="40000"/>
              </a:prstClr>
            </a:outerShdw>
          </a:effectLst>
        </p:spPr>
      </p:pic>
      <p:pic>
        <p:nvPicPr>
          <p:cNvPr id="9" name="Graphic 8" descr="Schoolhouse with solid fill">
            <a:extLst>
              <a:ext uri="{FF2B5EF4-FFF2-40B4-BE49-F238E27FC236}">
                <a16:creationId xmlns:a16="http://schemas.microsoft.com/office/drawing/2014/main" id="{BFAC84D6-F728-DF4B-E95F-1AA960E078AF}"/>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rot="18524210">
            <a:off x="4032344" y="-5605203"/>
            <a:ext cx="2177798" cy="2177798"/>
          </a:xfrm>
          <a:prstGeom prst="rect">
            <a:avLst/>
          </a:prstGeom>
          <a:effectLst>
            <a:outerShdw blurRad="50800" dist="38100" dir="2700000" algn="tl" rotWithShape="0">
              <a:prstClr val="black">
                <a:alpha val="40000"/>
              </a:prstClr>
            </a:outerShdw>
          </a:effectLst>
        </p:spPr>
      </p:pic>
      <p:sp>
        <p:nvSpPr>
          <p:cNvPr id="11" name="Freeform: Shape 10">
            <a:extLst>
              <a:ext uri="{FF2B5EF4-FFF2-40B4-BE49-F238E27FC236}">
                <a16:creationId xmlns:a16="http://schemas.microsoft.com/office/drawing/2014/main" id="{E147CAB4-B7E7-CA67-ED77-E9F5DBC825CD}"/>
              </a:ext>
            </a:extLst>
          </p:cNvPr>
          <p:cNvSpPr/>
          <p:nvPr/>
        </p:nvSpPr>
        <p:spPr>
          <a:xfrm rot="18623370">
            <a:off x="13279415" y="-187575"/>
            <a:ext cx="473391" cy="483895"/>
          </a:xfrm>
          <a:custGeom>
            <a:avLst/>
            <a:gdLst>
              <a:gd name="connsiteX0" fmla="*/ 414943 w 473391"/>
              <a:gd name="connsiteY0" fmla="*/ 192374 h 483895"/>
              <a:gd name="connsiteX1" fmla="*/ 362537 w 473391"/>
              <a:gd name="connsiteY1" fmla="*/ 183640 h 483895"/>
              <a:gd name="connsiteX2" fmla="*/ 382917 w 473391"/>
              <a:gd name="connsiteY2" fmla="*/ 163260 h 483895"/>
              <a:gd name="connsiteX3" fmla="*/ 377094 w 473391"/>
              <a:gd name="connsiteY3" fmla="*/ 81741 h 483895"/>
              <a:gd name="connsiteX4" fmla="*/ 298487 w 473391"/>
              <a:gd name="connsiteY4" fmla="*/ 84652 h 483895"/>
              <a:gd name="connsiteX5" fmla="*/ 278107 w 473391"/>
              <a:gd name="connsiteY5" fmla="*/ 105032 h 483895"/>
              <a:gd name="connsiteX6" fmla="*/ 266461 w 473391"/>
              <a:gd name="connsiteY6" fmla="*/ 55538 h 483895"/>
              <a:gd name="connsiteX7" fmla="*/ 205322 w 473391"/>
              <a:gd name="connsiteY7" fmla="*/ 221 h 483895"/>
              <a:gd name="connsiteX8" fmla="*/ 150005 w 473391"/>
              <a:gd name="connsiteY8" fmla="*/ 61361 h 483895"/>
              <a:gd name="connsiteX9" fmla="*/ 193676 w 473391"/>
              <a:gd name="connsiteY9" fmla="*/ 198197 h 483895"/>
              <a:gd name="connsiteX10" fmla="*/ 16081 w 473391"/>
              <a:gd name="connsiteY10" fmla="*/ 387438 h 483895"/>
              <a:gd name="connsiteX11" fmla="*/ 18992 w 473391"/>
              <a:gd name="connsiteY11" fmla="*/ 468957 h 483895"/>
              <a:gd name="connsiteX12" fmla="*/ 100511 w 473391"/>
              <a:gd name="connsiteY12" fmla="*/ 466045 h 483895"/>
              <a:gd name="connsiteX13" fmla="*/ 100511 w 473391"/>
              <a:gd name="connsiteY13" fmla="*/ 466045 h 483895"/>
              <a:gd name="connsiteX14" fmla="*/ 278107 w 473391"/>
              <a:gd name="connsiteY14" fmla="*/ 276804 h 483895"/>
              <a:gd name="connsiteX15" fmla="*/ 409120 w 473391"/>
              <a:gd name="connsiteY15" fmla="*/ 311741 h 483895"/>
              <a:gd name="connsiteX16" fmla="*/ 417854 w 473391"/>
              <a:gd name="connsiteY16" fmla="*/ 311741 h 483895"/>
              <a:gd name="connsiteX17" fmla="*/ 473171 w 473391"/>
              <a:gd name="connsiteY17" fmla="*/ 250602 h 483895"/>
              <a:gd name="connsiteX18" fmla="*/ 473171 w 473391"/>
              <a:gd name="connsiteY18" fmla="*/ 250602 h 483895"/>
              <a:gd name="connsiteX19" fmla="*/ 414943 w 473391"/>
              <a:gd name="connsiteY19" fmla="*/ 192374 h 483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3391" h="483895">
                <a:moveTo>
                  <a:pt x="414943" y="192374"/>
                </a:moveTo>
                <a:cubicBezTo>
                  <a:pt x="397474" y="192374"/>
                  <a:pt x="380006" y="189462"/>
                  <a:pt x="362537" y="183640"/>
                </a:cubicBezTo>
                <a:lnTo>
                  <a:pt x="382917" y="163260"/>
                </a:lnTo>
                <a:cubicBezTo>
                  <a:pt x="403297" y="139969"/>
                  <a:pt x="403297" y="102120"/>
                  <a:pt x="377094" y="81741"/>
                </a:cubicBezTo>
                <a:cubicBezTo>
                  <a:pt x="353803" y="61361"/>
                  <a:pt x="318866" y="61361"/>
                  <a:pt x="298487" y="84652"/>
                </a:cubicBezTo>
                <a:lnTo>
                  <a:pt x="278107" y="105032"/>
                </a:lnTo>
                <a:cubicBezTo>
                  <a:pt x="272284" y="87563"/>
                  <a:pt x="266461" y="73006"/>
                  <a:pt x="266461" y="55538"/>
                </a:cubicBezTo>
                <a:cubicBezTo>
                  <a:pt x="266461" y="23513"/>
                  <a:pt x="237347" y="-2690"/>
                  <a:pt x="205322" y="221"/>
                </a:cubicBezTo>
                <a:cubicBezTo>
                  <a:pt x="173296" y="221"/>
                  <a:pt x="147094" y="29335"/>
                  <a:pt x="150005" y="61361"/>
                </a:cubicBezTo>
                <a:cubicBezTo>
                  <a:pt x="150005" y="110855"/>
                  <a:pt x="167474" y="157437"/>
                  <a:pt x="193676" y="198197"/>
                </a:cubicBezTo>
                <a:lnTo>
                  <a:pt x="16081" y="387438"/>
                </a:lnTo>
                <a:cubicBezTo>
                  <a:pt x="-7210" y="410729"/>
                  <a:pt x="-4299" y="448577"/>
                  <a:pt x="18992" y="468957"/>
                </a:cubicBezTo>
                <a:cubicBezTo>
                  <a:pt x="42283" y="489337"/>
                  <a:pt x="80132" y="489337"/>
                  <a:pt x="100511" y="466045"/>
                </a:cubicBezTo>
                <a:lnTo>
                  <a:pt x="100511" y="466045"/>
                </a:lnTo>
                <a:lnTo>
                  <a:pt x="278107" y="276804"/>
                </a:lnTo>
                <a:cubicBezTo>
                  <a:pt x="318866" y="300096"/>
                  <a:pt x="362537" y="311741"/>
                  <a:pt x="409120" y="311741"/>
                </a:cubicBezTo>
                <a:cubicBezTo>
                  <a:pt x="412031" y="311741"/>
                  <a:pt x="414943" y="311741"/>
                  <a:pt x="417854" y="311741"/>
                </a:cubicBezTo>
                <a:cubicBezTo>
                  <a:pt x="449879" y="311741"/>
                  <a:pt x="476082" y="282627"/>
                  <a:pt x="473171" y="250602"/>
                </a:cubicBezTo>
                <a:cubicBezTo>
                  <a:pt x="473171" y="250602"/>
                  <a:pt x="473171" y="250602"/>
                  <a:pt x="473171" y="250602"/>
                </a:cubicBezTo>
                <a:cubicBezTo>
                  <a:pt x="476082" y="218576"/>
                  <a:pt x="446968" y="192374"/>
                  <a:pt x="414943" y="192374"/>
                </a:cubicBezTo>
                <a:close/>
              </a:path>
            </a:pathLst>
          </a:custGeom>
          <a:solidFill>
            <a:schemeClr val="bg1"/>
          </a:solidFill>
          <a:ln w="2907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EF83F45-8E1A-85B8-F904-4AE3DAB3AD4A}"/>
              </a:ext>
            </a:extLst>
          </p:cNvPr>
          <p:cNvSpPr/>
          <p:nvPr/>
        </p:nvSpPr>
        <p:spPr>
          <a:xfrm rot="15075017">
            <a:off x="11589393" y="-1951179"/>
            <a:ext cx="524473" cy="441823"/>
          </a:xfrm>
          <a:custGeom>
            <a:avLst/>
            <a:gdLst>
              <a:gd name="connsiteX0" fmla="*/ 478562 w 524473"/>
              <a:gd name="connsiteY0" fmla="*/ 245667 h 441823"/>
              <a:gd name="connsiteX1" fmla="*/ 431980 w 524473"/>
              <a:gd name="connsiteY1" fmla="*/ 225287 h 441823"/>
              <a:gd name="connsiteX2" fmla="*/ 458182 w 524473"/>
              <a:gd name="connsiteY2" fmla="*/ 210730 h 441823"/>
              <a:gd name="connsiteX3" fmla="*/ 478562 w 524473"/>
              <a:gd name="connsiteY3" fmla="*/ 129211 h 441823"/>
              <a:gd name="connsiteX4" fmla="*/ 397043 w 524473"/>
              <a:gd name="connsiteY4" fmla="*/ 108831 h 441823"/>
              <a:gd name="connsiteX5" fmla="*/ 370840 w 524473"/>
              <a:gd name="connsiteY5" fmla="*/ 123388 h 441823"/>
              <a:gd name="connsiteX6" fmla="*/ 373752 w 524473"/>
              <a:gd name="connsiteY6" fmla="*/ 70983 h 441823"/>
              <a:gd name="connsiteX7" fmla="*/ 330081 w 524473"/>
              <a:gd name="connsiteY7" fmla="*/ 1109 h 441823"/>
              <a:gd name="connsiteX8" fmla="*/ 260207 w 524473"/>
              <a:gd name="connsiteY8" fmla="*/ 44780 h 441823"/>
              <a:gd name="connsiteX9" fmla="*/ 266030 w 524473"/>
              <a:gd name="connsiteY9" fmla="*/ 187439 h 441823"/>
              <a:gd name="connsiteX10" fmla="*/ 30206 w 524473"/>
              <a:gd name="connsiteY10" fmla="*/ 333009 h 441823"/>
              <a:gd name="connsiteX11" fmla="*/ 6915 w 524473"/>
              <a:gd name="connsiteY11" fmla="*/ 411617 h 441823"/>
              <a:gd name="connsiteX12" fmla="*/ 85523 w 524473"/>
              <a:gd name="connsiteY12" fmla="*/ 434908 h 441823"/>
              <a:gd name="connsiteX13" fmla="*/ 88434 w 524473"/>
              <a:gd name="connsiteY13" fmla="*/ 431997 h 441823"/>
              <a:gd name="connsiteX14" fmla="*/ 324258 w 524473"/>
              <a:gd name="connsiteY14" fmla="*/ 286427 h 441823"/>
              <a:gd name="connsiteX15" fmla="*/ 449448 w 524473"/>
              <a:gd name="connsiteY15" fmla="*/ 356300 h 441823"/>
              <a:gd name="connsiteX16" fmla="*/ 522233 w 524473"/>
              <a:gd name="connsiteY16" fmla="*/ 315541 h 441823"/>
              <a:gd name="connsiteX17" fmla="*/ 481473 w 524473"/>
              <a:gd name="connsiteY17" fmla="*/ 242756 h 441823"/>
              <a:gd name="connsiteX18" fmla="*/ 478562 w 524473"/>
              <a:gd name="connsiteY18" fmla="*/ 245667 h 44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4473" h="441823">
                <a:moveTo>
                  <a:pt x="478562" y="245667"/>
                </a:moveTo>
                <a:cubicBezTo>
                  <a:pt x="461094" y="242756"/>
                  <a:pt x="446537" y="234021"/>
                  <a:pt x="431980" y="225287"/>
                </a:cubicBezTo>
                <a:lnTo>
                  <a:pt x="458182" y="210730"/>
                </a:lnTo>
                <a:cubicBezTo>
                  <a:pt x="484385" y="193262"/>
                  <a:pt x="493119" y="158325"/>
                  <a:pt x="478562" y="129211"/>
                </a:cubicBezTo>
                <a:cubicBezTo>
                  <a:pt x="461094" y="103008"/>
                  <a:pt x="426157" y="94274"/>
                  <a:pt x="397043" y="108831"/>
                </a:cubicBezTo>
                <a:lnTo>
                  <a:pt x="370840" y="123388"/>
                </a:lnTo>
                <a:cubicBezTo>
                  <a:pt x="367929" y="105920"/>
                  <a:pt x="367929" y="88451"/>
                  <a:pt x="373752" y="70983"/>
                </a:cubicBezTo>
                <a:cubicBezTo>
                  <a:pt x="379574" y="38958"/>
                  <a:pt x="362106" y="9844"/>
                  <a:pt x="330081" y="1109"/>
                </a:cubicBezTo>
                <a:cubicBezTo>
                  <a:pt x="298055" y="-4713"/>
                  <a:pt x="268941" y="12755"/>
                  <a:pt x="260207" y="44780"/>
                </a:cubicBezTo>
                <a:cubicBezTo>
                  <a:pt x="248561" y="91363"/>
                  <a:pt x="251473" y="140857"/>
                  <a:pt x="266030" y="187439"/>
                </a:cubicBezTo>
                <a:lnTo>
                  <a:pt x="30206" y="333009"/>
                </a:lnTo>
                <a:cubicBezTo>
                  <a:pt x="1092" y="347566"/>
                  <a:pt x="-7642" y="385414"/>
                  <a:pt x="6915" y="411617"/>
                </a:cubicBezTo>
                <a:cubicBezTo>
                  <a:pt x="21472" y="440731"/>
                  <a:pt x="59320" y="449465"/>
                  <a:pt x="85523" y="434908"/>
                </a:cubicBezTo>
                <a:cubicBezTo>
                  <a:pt x="88434" y="434908"/>
                  <a:pt x="88434" y="431997"/>
                  <a:pt x="88434" y="431997"/>
                </a:cubicBezTo>
                <a:lnTo>
                  <a:pt x="324258" y="286427"/>
                </a:lnTo>
                <a:cubicBezTo>
                  <a:pt x="359195" y="321363"/>
                  <a:pt x="402866" y="344655"/>
                  <a:pt x="449448" y="356300"/>
                </a:cubicBezTo>
                <a:cubicBezTo>
                  <a:pt x="481473" y="365034"/>
                  <a:pt x="513499" y="347566"/>
                  <a:pt x="522233" y="315541"/>
                </a:cubicBezTo>
                <a:cubicBezTo>
                  <a:pt x="530967" y="283515"/>
                  <a:pt x="513499" y="251490"/>
                  <a:pt x="481473" y="242756"/>
                </a:cubicBezTo>
                <a:cubicBezTo>
                  <a:pt x="481473" y="245667"/>
                  <a:pt x="481473" y="245667"/>
                  <a:pt x="478562" y="245667"/>
                </a:cubicBezTo>
                <a:close/>
              </a:path>
            </a:pathLst>
          </a:custGeom>
          <a:solidFill>
            <a:schemeClr val="bg1"/>
          </a:solidFill>
          <a:ln w="2907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C7DD216-8EB2-AD12-1A47-B2DE4E9A03B0}"/>
              </a:ext>
            </a:extLst>
          </p:cNvPr>
          <p:cNvSpPr/>
          <p:nvPr/>
        </p:nvSpPr>
        <p:spPr>
          <a:xfrm rot="16200000">
            <a:off x="1595137" y="-2726803"/>
            <a:ext cx="401773" cy="564811"/>
          </a:xfrm>
          <a:custGeom>
            <a:avLst/>
            <a:gdLst>
              <a:gd name="connsiteX0" fmla="*/ 142659 w 401773"/>
              <a:gd name="connsiteY0" fmla="*/ 209621 h 564811"/>
              <a:gd name="connsiteX1" fmla="*/ 142659 w 401773"/>
              <a:gd name="connsiteY1" fmla="*/ 506584 h 564811"/>
              <a:gd name="connsiteX2" fmla="*/ 200887 w 401773"/>
              <a:gd name="connsiteY2" fmla="*/ 564812 h 564811"/>
              <a:gd name="connsiteX3" fmla="*/ 259115 w 401773"/>
              <a:gd name="connsiteY3" fmla="*/ 506584 h 564811"/>
              <a:gd name="connsiteX4" fmla="*/ 259115 w 401773"/>
              <a:gd name="connsiteY4" fmla="*/ 209621 h 564811"/>
              <a:gd name="connsiteX5" fmla="*/ 384305 w 401773"/>
              <a:gd name="connsiteY5" fmla="*/ 139747 h 564811"/>
              <a:gd name="connsiteX6" fmla="*/ 384305 w 401773"/>
              <a:gd name="connsiteY6" fmla="*/ 58228 h 564811"/>
              <a:gd name="connsiteX7" fmla="*/ 302786 w 401773"/>
              <a:gd name="connsiteY7" fmla="*/ 58228 h 564811"/>
              <a:gd name="connsiteX8" fmla="*/ 302786 w 401773"/>
              <a:gd name="connsiteY8" fmla="*/ 58228 h 564811"/>
              <a:gd name="connsiteX9" fmla="*/ 259115 w 401773"/>
              <a:gd name="connsiteY9" fmla="*/ 87342 h 564811"/>
              <a:gd name="connsiteX10" fmla="*/ 259115 w 401773"/>
              <a:gd name="connsiteY10" fmla="*/ 58228 h 564811"/>
              <a:gd name="connsiteX11" fmla="*/ 200887 w 401773"/>
              <a:gd name="connsiteY11" fmla="*/ 0 h 564811"/>
              <a:gd name="connsiteX12" fmla="*/ 142659 w 401773"/>
              <a:gd name="connsiteY12" fmla="*/ 58228 h 564811"/>
              <a:gd name="connsiteX13" fmla="*/ 142659 w 401773"/>
              <a:gd name="connsiteY13" fmla="*/ 87342 h 564811"/>
              <a:gd name="connsiteX14" fmla="*/ 98988 w 401773"/>
              <a:gd name="connsiteY14" fmla="*/ 58228 h 564811"/>
              <a:gd name="connsiteX15" fmla="*/ 17468 w 401773"/>
              <a:gd name="connsiteY15" fmla="*/ 58228 h 564811"/>
              <a:gd name="connsiteX16" fmla="*/ 17468 w 401773"/>
              <a:gd name="connsiteY16" fmla="*/ 139747 h 564811"/>
              <a:gd name="connsiteX17" fmla="*/ 142659 w 401773"/>
              <a:gd name="connsiteY17" fmla="*/ 209621 h 564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1773" h="564811">
                <a:moveTo>
                  <a:pt x="142659" y="209621"/>
                </a:moveTo>
                <a:lnTo>
                  <a:pt x="142659" y="506584"/>
                </a:lnTo>
                <a:cubicBezTo>
                  <a:pt x="142659" y="538609"/>
                  <a:pt x="168861" y="564812"/>
                  <a:pt x="200887" y="564812"/>
                </a:cubicBezTo>
                <a:cubicBezTo>
                  <a:pt x="232912" y="564812"/>
                  <a:pt x="259115" y="538609"/>
                  <a:pt x="259115" y="506584"/>
                </a:cubicBezTo>
                <a:lnTo>
                  <a:pt x="259115" y="209621"/>
                </a:lnTo>
                <a:cubicBezTo>
                  <a:pt x="305697" y="197975"/>
                  <a:pt x="349368" y="174684"/>
                  <a:pt x="384305" y="139747"/>
                </a:cubicBezTo>
                <a:cubicBezTo>
                  <a:pt x="407596" y="116456"/>
                  <a:pt x="407596" y="81519"/>
                  <a:pt x="384305" y="58228"/>
                </a:cubicBezTo>
                <a:cubicBezTo>
                  <a:pt x="361014" y="34937"/>
                  <a:pt x="326077" y="34937"/>
                  <a:pt x="302786" y="58228"/>
                </a:cubicBezTo>
                <a:lnTo>
                  <a:pt x="302786" y="58228"/>
                </a:lnTo>
                <a:cubicBezTo>
                  <a:pt x="291140" y="69874"/>
                  <a:pt x="276583" y="81519"/>
                  <a:pt x="259115" y="87342"/>
                </a:cubicBezTo>
                <a:lnTo>
                  <a:pt x="259115" y="58228"/>
                </a:lnTo>
                <a:cubicBezTo>
                  <a:pt x="259115" y="26203"/>
                  <a:pt x="232912" y="0"/>
                  <a:pt x="200887" y="0"/>
                </a:cubicBezTo>
                <a:cubicBezTo>
                  <a:pt x="168861" y="0"/>
                  <a:pt x="142659" y="26203"/>
                  <a:pt x="142659" y="58228"/>
                </a:cubicBezTo>
                <a:lnTo>
                  <a:pt x="142659" y="87342"/>
                </a:lnTo>
                <a:cubicBezTo>
                  <a:pt x="125190" y="81519"/>
                  <a:pt x="110633" y="69874"/>
                  <a:pt x="98988" y="58228"/>
                </a:cubicBezTo>
                <a:cubicBezTo>
                  <a:pt x="75696" y="34937"/>
                  <a:pt x="40760" y="34937"/>
                  <a:pt x="17468" y="58228"/>
                </a:cubicBezTo>
                <a:cubicBezTo>
                  <a:pt x="-5823" y="81519"/>
                  <a:pt x="-5823" y="116456"/>
                  <a:pt x="17468" y="139747"/>
                </a:cubicBezTo>
                <a:cubicBezTo>
                  <a:pt x="52405" y="174684"/>
                  <a:pt x="96076" y="200887"/>
                  <a:pt x="142659" y="209621"/>
                </a:cubicBezTo>
                <a:close/>
              </a:path>
            </a:pathLst>
          </a:custGeom>
          <a:solidFill>
            <a:schemeClr val="bg1"/>
          </a:solidFill>
          <a:ln w="2907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641058A-AF58-E804-181A-16E76369F7B5}"/>
              </a:ext>
            </a:extLst>
          </p:cNvPr>
          <p:cNvSpPr/>
          <p:nvPr/>
        </p:nvSpPr>
        <p:spPr>
          <a:xfrm rot="18321465">
            <a:off x="3690933" y="-2347524"/>
            <a:ext cx="417510" cy="545056"/>
          </a:xfrm>
          <a:custGeom>
            <a:avLst/>
            <a:gdLst>
              <a:gd name="connsiteX0" fmla="*/ 32470 w 417510"/>
              <a:gd name="connsiteY0" fmla="*/ 539345 h 545056"/>
              <a:gd name="connsiteX1" fmla="*/ 111077 w 417510"/>
              <a:gd name="connsiteY1" fmla="*/ 510231 h 545056"/>
              <a:gd name="connsiteX2" fmla="*/ 236268 w 417510"/>
              <a:gd name="connsiteY2" fmla="*/ 239471 h 545056"/>
              <a:gd name="connsiteX3" fmla="*/ 288673 w 417510"/>
              <a:gd name="connsiteY3" fmla="*/ 245294 h 545056"/>
              <a:gd name="connsiteX4" fmla="*/ 378926 w 417510"/>
              <a:gd name="connsiteY4" fmla="*/ 230737 h 545056"/>
              <a:gd name="connsiteX5" fmla="*/ 413863 w 417510"/>
              <a:gd name="connsiteY5" fmla="*/ 155041 h 545056"/>
              <a:gd name="connsiteX6" fmla="*/ 341078 w 417510"/>
              <a:gd name="connsiteY6" fmla="*/ 120104 h 545056"/>
              <a:gd name="connsiteX7" fmla="*/ 288673 w 417510"/>
              <a:gd name="connsiteY7" fmla="*/ 128838 h 545056"/>
              <a:gd name="connsiteX8" fmla="*/ 300318 w 417510"/>
              <a:gd name="connsiteY8" fmla="*/ 102635 h 545056"/>
              <a:gd name="connsiteX9" fmla="*/ 271204 w 417510"/>
              <a:gd name="connsiteY9" fmla="*/ 26939 h 545056"/>
              <a:gd name="connsiteX10" fmla="*/ 195508 w 417510"/>
              <a:gd name="connsiteY10" fmla="*/ 56053 h 545056"/>
              <a:gd name="connsiteX11" fmla="*/ 183862 w 417510"/>
              <a:gd name="connsiteY11" fmla="*/ 82256 h 545056"/>
              <a:gd name="connsiteX12" fmla="*/ 157660 w 417510"/>
              <a:gd name="connsiteY12" fmla="*/ 38585 h 545056"/>
              <a:gd name="connsiteX13" fmla="*/ 81963 w 417510"/>
              <a:gd name="connsiteY13" fmla="*/ 3648 h 545056"/>
              <a:gd name="connsiteX14" fmla="*/ 47027 w 417510"/>
              <a:gd name="connsiteY14" fmla="*/ 79344 h 545056"/>
              <a:gd name="connsiteX15" fmla="*/ 47027 w 417510"/>
              <a:gd name="connsiteY15" fmla="*/ 79344 h 545056"/>
              <a:gd name="connsiteX16" fmla="*/ 131457 w 417510"/>
              <a:gd name="connsiteY16" fmla="*/ 195800 h 545056"/>
              <a:gd name="connsiteX17" fmla="*/ 6267 w 417510"/>
              <a:gd name="connsiteY17" fmla="*/ 466560 h 545056"/>
              <a:gd name="connsiteX18" fmla="*/ 32470 w 417510"/>
              <a:gd name="connsiteY18" fmla="*/ 539345 h 54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7510" h="545056">
                <a:moveTo>
                  <a:pt x="32470" y="539345"/>
                </a:moveTo>
                <a:cubicBezTo>
                  <a:pt x="61584" y="553902"/>
                  <a:pt x="96520" y="539345"/>
                  <a:pt x="111077" y="510231"/>
                </a:cubicBezTo>
                <a:lnTo>
                  <a:pt x="236268" y="239471"/>
                </a:lnTo>
                <a:cubicBezTo>
                  <a:pt x="253736" y="242383"/>
                  <a:pt x="271204" y="245294"/>
                  <a:pt x="288673" y="245294"/>
                </a:cubicBezTo>
                <a:cubicBezTo>
                  <a:pt x="317787" y="245294"/>
                  <a:pt x="349812" y="239471"/>
                  <a:pt x="378926" y="230737"/>
                </a:cubicBezTo>
                <a:cubicBezTo>
                  <a:pt x="408040" y="219091"/>
                  <a:pt x="425509" y="187066"/>
                  <a:pt x="413863" y="155041"/>
                </a:cubicBezTo>
                <a:cubicBezTo>
                  <a:pt x="402217" y="125927"/>
                  <a:pt x="370192" y="111370"/>
                  <a:pt x="341078" y="120104"/>
                </a:cubicBezTo>
                <a:cubicBezTo>
                  <a:pt x="323610" y="125927"/>
                  <a:pt x="306141" y="128838"/>
                  <a:pt x="288673" y="128838"/>
                </a:cubicBezTo>
                <a:lnTo>
                  <a:pt x="300318" y="102635"/>
                </a:lnTo>
                <a:cubicBezTo>
                  <a:pt x="314875" y="73521"/>
                  <a:pt x="300318" y="38585"/>
                  <a:pt x="271204" y="26939"/>
                </a:cubicBezTo>
                <a:cubicBezTo>
                  <a:pt x="242090" y="15293"/>
                  <a:pt x="207154" y="26939"/>
                  <a:pt x="195508" y="56053"/>
                </a:cubicBezTo>
                <a:lnTo>
                  <a:pt x="183862" y="82256"/>
                </a:lnTo>
                <a:cubicBezTo>
                  <a:pt x="172217" y="67699"/>
                  <a:pt x="163483" y="53142"/>
                  <a:pt x="157660" y="38585"/>
                </a:cubicBezTo>
                <a:cubicBezTo>
                  <a:pt x="146014" y="9471"/>
                  <a:pt x="113989" y="-7998"/>
                  <a:pt x="81963" y="3648"/>
                </a:cubicBezTo>
                <a:cubicBezTo>
                  <a:pt x="52849" y="15293"/>
                  <a:pt x="35381" y="47319"/>
                  <a:pt x="47027" y="79344"/>
                </a:cubicBezTo>
                <a:lnTo>
                  <a:pt x="47027" y="79344"/>
                </a:lnTo>
                <a:cubicBezTo>
                  <a:pt x="64495" y="125927"/>
                  <a:pt x="93609" y="166686"/>
                  <a:pt x="131457" y="195800"/>
                </a:cubicBezTo>
                <a:lnTo>
                  <a:pt x="6267" y="466560"/>
                </a:lnTo>
                <a:cubicBezTo>
                  <a:pt x="-8290" y="489852"/>
                  <a:pt x="3356" y="524788"/>
                  <a:pt x="32470" y="539345"/>
                </a:cubicBezTo>
                <a:close/>
              </a:path>
            </a:pathLst>
          </a:custGeom>
          <a:solidFill>
            <a:schemeClr val="bg1"/>
          </a:solidFill>
          <a:ln w="29071"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7CAF1F6-1BE0-B696-5464-ADF04D658E54}"/>
              </a:ext>
            </a:extLst>
          </p:cNvPr>
          <p:cNvSpPr/>
          <p:nvPr/>
        </p:nvSpPr>
        <p:spPr>
          <a:xfrm rot="17748735">
            <a:off x="2104894" y="9178172"/>
            <a:ext cx="502598" cy="505509"/>
          </a:xfrm>
          <a:custGeom>
            <a:avLst/>
            <a:gdLst>
              <a:gd name="connsiteX0" fmla="*/ 87342 w 502598"/>
              <a:gd name="connsiteY0" fmla="*/ 333737 h 505509"/>
              <a:gd name="connsiteX1" fmla="*/ 90253 w 502598"/>
              <a:gd name="connsiteY1" fmla="*/ 415257 h 505509"/>
              <a:gd name="connsiteX2" fmla="*/ 171773 w 502598"/>
              <a:gd name="connsiteY2" fmla="*/ 415257 h 505509"/>
              <a:gd name="connsiteX3" fmla="*/ 192152 w 502598"/>
              <a:gd name="connsiteY3" fmla="*/ 394877 h 505509"/>
              <a:gd name="connsiteX4" fmla="*/ 203798 w 502598"/>
              <a:gd name="connsiteY4" fmla="*/ 447282 h 505509"/>
              <a:gd name="connsiteX5" fmla="*/ 262026 w 502598"/>
              <a:gd name="connsiteY5" fmla="*/ 505510 h 505509"/>
              <a:gd name="connsiteX6" fmla="*/ 262026 w 502598"/>
              <a:gd name="connsiteY6" fmla="*/ 505510 h 505509"/>
              <a:gd name="connsiteX7" fmla="*/ 320254 w 502598"/>
              <a:gd name="connsiteY7" fmla="*/ 447282 h 505509"/>
              <a:gd name="connsiteX8" fmla="*/ 320254 w 502598"/>
              <a:gd name="connsiteY8" fmla="*/ 447282 h 505509"/>
              <a:gd name="connsiteX9" fmla="*/ 279494 w 502598"/>
              <a:gd name="connsiteY9" fmla="*/ 310446 h 505509"/>
              <a:gd name="connsiteX10" fmla="*/ 486204 w 502598"/>
              <a:gd name="connsiteY10" fmla="*/ 97914 h 505509"/>
              <a:gd name="connsiteX11" fmla="*/ 486204 w 502598"/>
              <a:gd name="connsiteY11" fmla="*/ 16395 h 505509"/>
              <a:gd name="connsiteX12" fmla="*/ 404685 w 502598"/>
              <a:gd name="connsiteY12" fmla="*/ 16395 h 505509"/>
              <a:gd name="connsiteX13" fmla="*/ 197975 w 502598"/>
              <a:gd name="connsiteY13" fmla="*/ 228927 h 505509"/>
              <a:gd name="connsiteX14" fmla="*/ 58228 w 502598"/>
              <a:gd name="connsiteY14" fmla="*/ 191079 h 505509"/>
              <a:gd name="connsiteX15" fmla="*/ 0 w 502598"/>
              <a:gd name="connsiteY15" fmla="*/ 249307 h 505509"/>
              <a:gd name="connsiteX16" fmla="*/ 58228 w 502598"/>
              <a:gd name="connsiteY16" fmla="*/ 307535 h 505509"/>
              <a:gd name="connsiteX17" fmla="*/ 110633 w 502598"/>
              <a:gd name="connsiteY17" fmla="*/ 316269 h 505509"/>
              <a:gd name="connsiteX18" fmla="*/ 87342 w 502598"/>
              <a:gd name="connsiteY18" fmla="*/ 333737 h 50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598" h="505509">
                <a:moveTo>
                  <a:pt x="87342" y="333737"/>
                </a:moveTo>
                <a:cubicBezTo>
                  <a:pt x="64051" y="357029"/>
                  <a:pt x="66962" y="394877"/>
                  <a:pt x="90253" y="415257"/>
                </a:cubicBezTo>
                <a:cubicBezTo>
                  <a:pt x="113545" y="438548"/>
                  <a:pt x="148481" y="435636"/>
                  <a:pt x="171773" y="415257"/>
                </a:cubicBezTo>
                <a:lnTo>
                  <a:pt x="192152" y="394877"/>
                </a:lnTo>
                <a:cubicBezTo>
                  <a:pt x="197975" y="412345"/>
                  <a:pt x="203798" y="429814"/>
                  <a:pt x="203798" y="447282"/>
                </a:cubicBezTo>
                <a:cubicBezTo>
                  <a:pt x="203798" y="479307"/>
                  <a:pt x="230001" y="505510"/>
                  <a:pt x="262026" y="505510"/>
                </a:cubicBezTo>
                <a:lnTo>
                  <a:pt x="262026" y="505510"/>
                </a:lnTo>
                <a:cubicBezTo>
                  <a:pt x="294051" y="505510"/>
                  <a:pt x="320254" y="479307"/>
                  <a:pt x="320254" y="447282"/>
                </a:cubicBezTo>
                <a:cubicBezTo>
                  <a:pt x="320254" y="447282"/>
                  <a:pt x="320254" y="447282"/>
                  <a:pt x="320254" y="447282"/>
                </a:cubicBezTo>
                <a:cubicBezTo>
                  <a:pt x="320254" y="397788"/>
                  <a:pt x="305697" y="351206"/>
                  <a:pt x="279494" y="310446"/>
                </a:cubicBezTo>
                <a:lnTo>
                  <a:pt x="486204" y="97914"/>
                </a:lnTo>
                <a:cubicBezTo>
                  <a:pt x="509495" y="74623"/>
                  <a:pt x="506584" y="36775"/>
                  <a:pt x="486204" y="16395"/>
                </a:cubicBezTo>
                <a:cubicBezTo>
                  <a:pt x="462913" y="-6896"/>
                  <a:pt x="425064" y="-3985"/>
                  <a:pt x="404685" y="16395"/>
                </a:cubicBezTo>
                <a:lnTo>
                  <a:pt x="197975" y="228927"/>
                </a:lnTo>
                <a:cubicBezTo>
                  <a:pt x="157216" y="202724"/>
                  <a:pt x="107722" y="191079"/>
                  <a:pt x="58228" y="191079"/>
                </a:cubicBezTo>
                <a:cubicBezTo>
                  <a:pt x="26203" y="191079"/>
                  <a:pt x="0" y="217281"/>
                  <a:pt x="0" y="249307"/>
                </a:cubicBezTo>
                <a:cubicBezTo>
                  <a:pt x="0" y="281332"/>
                  <a:pt x="26203" y="307535"/>
                  <a:pt x="58228" y="307535"/>
                </a:cubicBezTo>
                <a:cubicBezTo>
                  <a:pt x="75696" y="307535"/>
                  <a:pt x="93165" y="310446"/>
                  <a:pt x="110633" y="316269"/>
                </a:cubicBezTo>
                <a:lnTo>
                  <a:pt x="87342" y="333737"/>
                </a:lnTo>
                <a:close/>
              </a:path>
            </a:pathLst>
          </a:custGeom>
          <a:solidFill>
            <a:schemeClr val="bg1"/>
          </a:solidFill>
          <a:ln w="29071"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05E5B30-A549-547F-831B-E6917A732CC3}"/>
              </a:ext>
            </a:extLst>
          </p:cNvPr>
          <p:cNvSpPr/>
          <p:nvPr/>
        </p:nvSpPr>
        <p:spPr>
          <a:xfrm rot="17799232">
            <a:off x="-2146532" y="8123209"/>
            <a:ext cx="559215" cy="395240"/>
          </a:xfrm>
          <a:custGeom>
            <a:avLst/>
            <a:gdLst>
              <a:gd name="connsiteX0" fmla="*/ 182535 w 559215"/>
              <a:gd name="connsiteY0" fmla="*/ 367190 h 395240"/>
              <a:gd name="connsiteX1" fmla="*/ 223295 w 559215"/>
              <a:gd name="connsiteY1" fmla="*/ 230354 h 395240"/>
              <a:gd name="connsiteX2" fmla="*/ 514435 w 559215"/>
              <a:gd name="connsiteY2" fmla="*/ 163392 h 395240"/>
              <a:gd name="connsiteX3" fmla="*/ 558106 w 559215"/>
              <a:gd name="connsiteY3" fmla="*/ 93519 h 395240"/>
              <a:gd name="connsiteX4" fmla="*/ 488232 w 559215"/>
              <a:gd name="connsiteY4" fmla="*/ 49848 h 395240"/>
              <a:gd name="connsiteX5" fmla="*/ 197092 w 559215"/>
              <a:gd name="connsiteY5" fmla="*/ 116810 h 395240"/>
              <a:gd name="connsiteX6" fmla="*/ 101016 w 559215"/>
              <a:gd name="connsiteY6" fmla="*/ 9088 h 395240"/>
              <a:gd name="connsiteX7" fmla="*/ 19497 w 559215"/>
              <a:gd name="connsiteY7" fmla="*/ 26556 h 395240"/>
              <a:gd name="connsiteX8" fmla="*/ 36965 w 559215"/>
              <a:gd name="connsiteY8" fmla="*/ 108076 h 395240"/>
              <a:gd name="connsiteX9" fmla="*/ 36965 w 559215"/>
              <a:gd name="connsiteY9" fmla="*/ 108076 h 395240"/>
              <a:gd name="connsiteX10" fmla="*/ 74814 w 559215"/>
              <a:gd name="connsiteY10" fmla="*/ 143012 h 395240"/>
              <a:gd name="connsiteX11" fmla="*/ 45700 w 559215"/>
              <a:gd name="connsiteY11" fmla="*/ 148835 h 395240"/>
              <a:gd name="connsiteX12" fmla="*/ 2029 w 559215"/>
              <a:gd name="connsiteY12" fmla="*/ 218709 h 395240"/>
              <a:gd name="connsiteX13" fmla="*/ 60257 w 559215"/>
              <a:gd name="connsiteY13" fmla="*/ 265291 h 395240"/>
              <a:gd name="connsiteX14" fmla="*/ 71902 w 559215"/>
              <a:gd name="connsiteY14" fmla="*/ 262380 h 395240"/>
              <a:gd name="connsiteX15" fmla="*/ 103928 w 559215"/>
              <a:gd name="connsiteY15" fmla="*/ 256557 h 395240"/>
              <a:gd name="connsiteX16" fmla="*/ 83548 w 559215"/>
              <a:gd name="connsiteY16" fmla="*/ 306051 h 395240"/>
              <a:gd name="connsiteX17" fmla="*/ 101016 w 559215"/>
              <a:gd name="connsiteY17" fmla="*/ 387570 h 395240"/>
              <a:gd name="connsiteX18" fmla="*/ 182535 w 559215"/>
              <a:gd name="connsiteY18" fmla="*/ 367190 h 395240"/>
              <a:gd name="connsiteX19" fmla="*/ 182535 w 559215"/>
              <a:gd name="connsiteY19" fmla="*/ 367190 h 395240"/>
              <a:gd name="connsiteX20" fmla="*/ 182535 w 559215"/>
              <a:gd name="connsiteY20" fmla="*/ 367190 h 395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9215" h="395240">
                <a:moveTo>
                  <a:pt x="182535" y="367190"/>
                </a:moveTo>
                <a:cubicBezTo>
                  <a:pt x="208738" y="326431"/>
                  <a:pt x="223295" y="276937"/>
                  <a:pt x="223295" y="230354"/>
                </a:cubicBezTo>
                <a:lnTo>
                  <a:pt x="514435" y="163392"/>
                </a:lnTo>
                <a:cubicBezTo>
                  <a:pt x="546460" y="157569"/>
                  <a:pt x="563929" y="125544"/>
                  <a:pt x="558106" y="93519"/>
                </a:cubicBezTo>
                <a:cubicBezTo>
                  <a:pt x="552283" y="61493"/>
                  <a:pt x="520258" y="44025"/>
                  <a:pt x="488232" y="49848"/>
                </a:cubicBezTo>
                <a:lnTo>
                  <a:pt x="197092" y="116810"/>
                </a:lnTo>
                <a:cubicBezTo>
                  <a:pt x="176713" y="73139"/>
                  <a:pt x="141776" y="35291"/>
                  <a:pt x="101016" y="9088"/>
                </a:cubicBezTo>
                <a:cubicBezTo>
                  <a:pt x="74814" y="-8380"/>
                  <a:pt x="36965" y="354"/>
                  <a:pt x="19497" y="26556"/>
                </a:cubicBezTo>
                <a:cubicBezTo>
                  <a:pt x="2029" y="52759"/>
                  <a:pt x="10763" y="90607"/>
                  <a:pt x="36965" y="108076"/>
                </a:cubicBezTo>
                <a:lnTo>
                  <a:pt x="36965" y="108076"/>
                </a:lnTo>
                <a:cubicBezTo>
                  <a:pt x="51522" y="116810"/>
                  <a:pt x="66079" y="128455"/>
                  <a:pt x="74814" y="143012"/>
                </a:cubicBezTo>
                <a:lnTo>
                  <a:pt x="45700" y="148835"/>
                </a:lnTo>
                <a:cubicBezTo>
                  <a:pt x="13674" y="154658"/>
                  <a:pt x="-6706" y="186683"/>
                  <a:pt x="2029" y="218709"/>
                </a:cubicBezTo>
                <a:cubicBezTo>
                  <a:pt x="7851" y="244911"/>
                  <a:pt x="31143" y="265291"/>
                  <a:pt x="60257" y="265291"/>
                </a:cubicBezTo>
                <a:cubicBezTo>
                  <a:pt x="66079" y="265291"/>
                  <a:pt x="68991" y="265291"/>
                  <a:pt x="71902" y="262380"/>
                </a:cubicBezTo>
                <a:lnTo>
                  <a:pt x="103928" y="256557"/>
                </a:lnTo>
                <a:cubicBezTo>
                  <a:pt x="101016" y="274025"/>
                  <a:pt x="95193" y="291494"/>
                  <a:pt x="83548" y="306051"/>
                </a:cubicBezTo>
                <a:cubicBezTo>
                  <a:pt x="66079" y="332253"/>
                  <a:pt x="74814" y="370102"/>
                  <a:pt x="101016" y="387570"/>
                </a:cubicBezTo>
                <a:cubicBezTo>
                  <a:pt x="130130" y="402127"/>
                  <a:pt x="165067" y="396304"/>
                  <a:pt x="182535" y="367190"/>
                </a:cubicBezTo>
                <a:cubicBezTo>
                  <a:pt x="182535" y="367190"/>
                  <a:pt x="182535" y="367190"/>
                  <a:pt x="182535" y="367190"/>
                </a:cubicBezTo>
                <a:lnTo>
                  <a:pt x="182535" y="367190"/>
                </a:lnTo>
                <a:close/>
              </a:path>
            </a:pathLst>
          </a:custGeom>
          <a:solidFill>
            <a:schemeClr val="bg1"/>
          </a:solidFill>
          <a:ln w="29071"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0DA91A4-0844-2E5F-1E37-141AC6CC0B85}"/>
              </a:ext>
            </a:extLst>
          </p:cNvPr>
          <p:cNvSpPr/>
          <p:nvPr/>
        </p:nvSpPr>
        <p:spPr>
          <a:xfrm rot="19976942">
            <a:off x="-2279067" y="2829161"/>
            <a:ext cx="550234" cy="382281"/>
          </a:xfrm>
          <a:custGeom>
            <a:avLst/>
            <a:gdLst>
              <a:gd name="connsiteX0" fmla="*/ 6196 w 550234"/>
              <a:gd name="connsiteY0" fmla="*/ 349812 h 382281"/>
              <a:gd name="connsiteX1" fmla="*/ 84804 w 550234"/>
              <a:gd name="connsiteY1" fmla="*/ 376015 h 382281"/>
              <a:gd name="connsiteX2" fmla="*/ 84804 w 550234"/>
              <a:gd name="connsiteY2" fmla="*/ 376015 h 382281"/>
              <a:gd name="connsiteX3" fmla="*/ 192526 w 550234"/>
              <a:gd name="connsiteY3" fmla="*/ 279939 h 382281"/>
              <a:gd name="connsiteX4" fmla="*/ 474932 w 550234"/>
              <a:gd name="connsiteY4" fmla="*/ 376015 h 382281"/>
              <a:gd name="connsiteX5" fmla="*/ 547717 w 550234"/>
              <a:gd name="connsiteY5" fmla="*/ 341078 h 382281"/>
              <a:gd name="connsiteX6" fmla="*/ 512780 w 550234"/>
              <a:gd name="connsiteY6" fmla="*/ 268293 h 382281"/>
              <a:gd name="connsiteX7" fmla="*/ 230374 w 550234"/>
              <a:gd name="connsiteY7" fmla="*/ 172217 h 382281"/>
              <a:gd name="connsiteX8" fmla="*/ 204172 w 550234"/>
              <a:gd name="connsiteY8" fmla="*/ 32470 h 382281"/>
              <a:gd name="connsiteX9" fmla="*/ 125564 w 550234"/>
              <a:gd name="connsiteY9" fmla="*/ 6267 h 382281"/>
              <a:gd name="connsiteX10" fmla="*/ 99361 w 550234"/>
              <a:gd name="connsiteY10" fmla="*/ 84875 h 382281"/>
              <a:gd name="connsiteX11" fmla="*/ 113918 w 550234"/>
              <a:gd name="connsiteY11" fmla="*/ 134369 h 382281"/>
              <a:gd name="connsiteX12" fmla="*/ 84804 w 550234"/>
              <a:gd name="connsiteY12" fmla="*/ 125634 h 382281"/>
              <a:gd name="connsiteX13" fmla="*/ 12019 w 550234"/>
              <a:gd name="connsiteY13" fmla="*/ 160571 h 382281"/>
              <a:gd name="connsiteX14" fmla="*/ 46956 w 550234"/>
              <a:gd name="connsiteY14" fmla="*/ 233356 h 382281"/>
              <a:gd name="connsiteX15" fmla="*/ 76070 w 550234"/>
              <a:gd name="connsiteY15" fmla="*/ 242090 h 382281"/>
              <a:gd name="connsiteX16" fmla="*/ 35310 w 550234"/>
              <a:gd name="connsiteY16" fmla="*/ 274116 h 382281"/>
              <a:gd name="connsiteX17" fmla="*/ 6196 w 550234"/>
              <a:gd name="connsiteY17" fmla="*/ 349812 h 38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0234" h="382281">
                <a:moveTo>
                  <a:pt x="6196" y="349812"/>
                </a:moveTo>
                <a:cubicBezTo>
                  <a:pt x="20753" y="378926"/>
                  <a:pt x="55690" y="390572"/>
                  <a:pt x="84804" y="376015"/>
                </a:cubicBezTo>
                <a:cubicBezTo>
                  <a:pt x="84804" y="376015"/>
                  <a:pt x="84804" y="376015"/>
                  <a:pt x="84804" y="376015"/>
                </a:cubicBezTo>
                <a:cubicBezTo>
                  <a:pt x="128475" y="355635"/>
                  <a:pt x="166323" y="320698"/>
                  <a:pt x="192526" y="279939"/>
                </a:cubicBezTo>
                <a:lnTo>
                  <a:pt x="474932" y="376015"/>
                </a:lnTo>
                <a:cubicBezTo>
                  <a:pt x="504046" y="387660"/>
                  <a:pt x="538983" y="370192"/>
                  <a:pt x="547717" y="341078"/>
                </a:cubicBezTo>
                <a:cubicBezTo>
                  <a:pt x="556451" y="311964"/>
                  <a:pt x="541894" y="277027"/>
                  <a:pt x="512780" y="268293"/>
                </a:cubicBezTo>
                <a:lnTo>
                  <a:pt x="230374" y="172217"/>
                </a:lnTo>
                <a:cubicBezTo>
                  <a:pt x="236197" y="122723"/>
                  <a:pt x="227463" y="76141"/>
                  <a:pt x="204172" y="32470"/>
                </a:cubicBezTo>
                <a:cubicBezTo>
                  <a:pt x="189615" y="3356"/>
                  <a:pt x="154678" y="-8290"/>
                  <a:pt x="125564" y="6267"/>
                </a:cubicBezTo>
                <a:cubicBezTo>
                  <a:pt x="96450" y="20824"/>
                  <a:pt x="84804" y="55761"/>
                  <a:pt x="99361" y="84875"/>
                </a:cubicBezTo>
                <a:cubicBezTo>
                  <a:pt x="108095" y="99432"/>
                  <a:pt x="111007" y="116900"/>
                  <a:pt x="113918" y="134369"/>
                </a:cubicBezTo>
                <a:lnTo>
                  <a:pt x="84804" y="125634"/>
                </a:lnTo>
                <a:cubicBezTo>
                  <a:pt x="55690" y="113989"/>
                  <a:pt x="20753" y="131457"/>
                  <a:pt x="12019" y="160571"/>
                </a:cubicBezTo>
                <a:cubicBezTo>
                  <a:pt x="374" y="189685"/>
                  <a:pt x="17842" y="224622"/>
                  <a:pt x="46956" y="233356"/>
                </a:cubicBezTo>
                <a:lnTo>
                  <a:pt x="76070" y="242090"/>
                </a:lnTo>
                <a:cubicBezTo>
                  <a:pt x="64424" y="253736"/>
                  <a:pt x="49867" y="265382"/>
                  <a:pt x="35310" y="274116"/>
                </a:cubicBezTo>
                <a:cubicBezTo>
                  <a:pt x="3285" y="285761"/>
                  <a:pt x="-8361" y="320698"/>
                  <a:pt x="6196" y="349812"/>
                </a:cubicBezTo>
                <a:close/>
              </a:path>
            </a:pathLst>
          </a:custGeom>
          <a:solidFill>
            <a:schemeClr val="bg1"/>
          </a:solidFill>
          <a:ln w="29071"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F681F1B-70B7-7E25-6C5C-8072BB078AFD}"/>
              </a:ext>
            </a:extLst>
          </p:cNvPr>
          <p:cNvSpPr/>
          <p:nvPr/>
        </p:nvSpPr>
        <p:spPr>
          <a:xfrm rot="18005930">
            <a:off x="5793351" y="9750309"/>
            <a:ext cx="396714" cy="562145"/>
          </a:xfrm>
          <a:custGeom>
            <a:avLst/>
            <a:gdLst>
              <a:gd name="connsiteX0" fmla="*/ 253674 w 396714"/>
              <a:gd name="connsiteY0" fmla="*/ 349614 h 562145"/>
              <a:gd name="connsiteX1" fmla="*/ 239117 w 396714"/>
              <a:gd name="connsiteY1" fmla="*/ 52651 h 562145"/>
              <a:gd name="connsiteX2" fmla="*/ 177978 w 396714"/>
              <a:gd name="connsiteY2" fmla="*/ 246 h 562145"/>
              <a:gd name="connsiteX3" fmla="*/ 122661 w 396714"/>
              <a:gd name="connsiteY3" fmla="*/ 58474 h 562145"/>
              <a:gd name="connsiteX4" fmla="*/ 137218 w 396714"/>
              <a:gd name="connsiteY4" fmla="*/ 355437 h 562145"/>
              <a:gd name="connsiteX5" fmla="*/ 14939 w 396714"/>
              <a:gd name="connsiteY5" fmla="*/ 431133 h 562145"/>
              <a:gd name="connsiteX6" fmla="*/ 17851 w 396714"/>
              <a:gd name="connsiteY6" fmla="*/ 512652 h 562145"/>
              <a:gd name="connsiteX7" fmla="*/ 99370 w 396714"/>
              <a:gd name="connsiteY7" fmla="*/ 509741 h 562145"/>
              <a:gd name="connsiteX8" fmla="*/ 140129 w 396714"/>
              <a:gd name="connsiteY8" fmla="*/ 477715 h 562145"/>
              <a:gd name="connsiteX9" fmla="*/ 143041 w 396714"/>
              <a:gd name="connsiteY9" fmla="*/ 506829 h 562145"/>
              <a:gd name="connsiteX10" fmla="*/ 201269 w 396714"/>
              <a:gd name="connsiteY10" fmla="*/ 562146 h 562145"/>
              <a:gd name="connsiteX11" fmla="*/ 204180 w 396714"/>
              <a:gd name="connsiteY11" fmla="*/ 562146 h 562145"/>
              <a:gd name="connsiteX12" fmla="*/ 259497 w 396714"/>
              <a:gd name="connsiteY12" fmla="*/ 501006 h 562145"/>
              <a:gd name="connsiteX13" fmla="*/ 256585 w 396714"/>
              <a:gd name="connsiteY13" fmla="*/ 471892 h 562145"/>
              <a:gd name="connsiteX14" fmla="*/ 300256 w 396714"/>
              <a:gd name="connsiteY14" fmla="*/ 498095 h 562145"/>
              <a:gd name="connsiteX15" fmla="*/ 381776 w 396714"/>
              <a:gd name="connsiteY15" fmla="*/ 495184 h 562145"/>
              <a:gd name="connsiteX16" fmla="*/ 378864 w 396714"/>
              <a:gd name="connsiteY16" fmla="*/ 413665 h 562145"/>
              <a:gd name="connsiteX17" fmla="*/ 253674 w 396714"/>
              <a:gd name="connsiteY17" fmla="*/ 349614 h 562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6714" h="562145">
                <a:moveTo>
                  <a:pt x="253674" y="349614"/>
                </a:moveTo>
                <a:lnTo>
                  <a:pt x="239117" y="52651"/>
                </a:lnTo>
                <a:cubicBezTo>
                  <a:pt x="236206" y="20626"/>
                  <a:pt x="210003" y="-2666"/>
                  <a:pt x="177978" y="246"/>
                </a:cubicBezTo>
                <a:cubicBezTo>
                  <a:pt x="145952" y="3157"/>
                  <a:pt x="122661" y="29360"/>
                  <a:pt x="122661" y="58474"/>
                </a:cubicBezTo>
                <a:lnTo>
                  <a:pt x="137218" y="355437"/>
                </a:lnTo>
                <a:cubicBezTo>
                  <a:pt x="90636" y="367082"/>
                  <a:pt x="46965" y="393285"/>
                  <a:pt x="14939" y="431133"/>
                </a:cubicBezTo>
                <a:cubicBezTo>
                  <a:pt x="-5441" y="454424"/>
                  <a:pt x="-5441" y="492272"/>
                  <a:pt x="17851" y="512652"/>
                </a:cubicBezTo>
                <a:cubicBezTo>
                  <a:pt x="41142" y="533032"/>
                  <a:pt x="78990" y="533032"/>
                  <a:pt x="99370" y="509741"/>
                </a:cubicBezTo>
                <a:cubicBezTo>
                  <a:pt x="111015" y="498095"/>
                  <a:pt x="125572" y="486449"/>
                  <a:pt x="140129" y="477715"/>
                </a:cubicBezTo>
                <a:lnTo>
                  <a:pt x="143041" y="506829"/>
                </a:lnTo>
                <a:cubicBezTo>
                  <a:pt x="145952" y="538855"/>
                  <a:pt x="169243" y="562146"/>
                  <a:pt x="201269" y="562146"/>
                </a:cubicBezTo>
                <a:lnTo>
                  <a:pt x="204180" y="562146"/>
                </a:lnTo>
                <a:cubicBezTo>
                  <a:pt x="236206" y="559234"/>
                  <a:pt x="262408" y="533032"/>
                  <a:pt x="259497" y="501006"/>
                </a:cubicBezTo>
                <a:lnTo>
                  <a:pt x="256585" y="471892"/>
                </a:lnTo>
                <a:cubicBezTo>
                  <a:pt x="274054" y="477715"/>
                  <a:pt x="288611" y="486449"/>
                  <a:pt x="300256" y="498095"/>
                </a:cubicBezTo>
                <a:cubicBezTo>
                  <a:pt x="323548" y="518475"/>
                  <a:pt x="361396" y="518475"/>
                  <a:pt x="381776" y="495184"/>
                </a:cubicBezTo>
                <a:cubicBezTo>
                  <a:pt x="402155" y="471892"/>
                  <a:pt x="402155" y="434044"/>
                  <a:pt x="378864" y="413665"/>
                </a:cubicBezTo>
                <a:cubicBezTo>
                  <a:pt x="346839" y="381639"/>
                  <a:pt x="300256" y="358348"/>
                  <a:pt x="253674" y="349614"/>
                </a:cubicBezTo>
                <a:close/>
              </a:path>
            </a:pathLst>
          </a:custGeom>
          <a:solidFill>
            <a:schemeClr val="bg1"/>
          </a:solidFill>
          <a:ln w="29071"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B411712-6422-A6EB-3BD9-2D28D6342017}"/>
              </a:ext>
            </a:extLst>
          </p:cNvPr>
          <p:cNvSpPr/>
          <p:nvPr/>
        </p:nvSpPr>
        <p:spPr>
          <a:xfrm rot="19216777">
            <a:off x="8261754" y="9177635"/>
            <a:ext cx="503672" cy="506583"/>
          </a:xfrm>
          <a:custGeom>
            <a:avLst/>
            <a:gdLst>
              <a:gd name="connsiteX0" fmla="*/ 445444 w 503672"/>
              <a:gd name="connsiteY0" fmla="*/ 192152 h 506583"/>
              <a:gd name="connsiteX1" fmla="*/ 305697 w 503672"/>
              <a:gd name="connsiteY1" fmla="*/ 230001 h 506583"/>
              <a:gd name="connsiteX2" fmla="*/ 98988 w 503672"/>
              <a:gd name="connsiteY2" fmla="*/ 17468 h 506583"/>
              <a:gd name="connsiteX3" fmla="*/ 17468 w 503672"/>
              <a:gd name="connsiteY3" fmla="*/ 17468 h 506583"/>
              <a:gd name="connsiteX4" fmla="*/ 17468 w 503672"/>
              <a:gd name="connsiteY4" fmla="*/ 98988 h 506583"/>
              <a:gd name="connsiteX5" fmla="*/ 17468 w 503672"/>
              <a:gd name="connsiteY5" fmla="*/ 98988 h 506583"/>
              <a:gd name="connsiteX6" fmla="*/ 224178 w 503672"/>
              <a:gd name="connsiteY6" fmla="*/ 311520 h 506583"/>
              <a:gd name="connsiteX7" fmla="*/ 183418 w 503672"/>
              <a:gd name="connsiteY7" fmla="*/ 448356 h 506583"/>
              <a:gd name="connsiteX8" fmla="*/ 241646 w 503672"/>
              <a:gd name="connsiteY8" fmla="*/ 506584 h 506583"/>
              <a:gd name="connsiteX9" fmla="*/ 241646 w 503672"/>
              <a:gd name="connsiteY9" fmla="*/ 506584 h 506583"/>
              <a:gd name="connsiteX10" fmla="*/ 241646 w 503672"/>
              <a:gd name="connsiteY10" fmla="*/ 506584 h 506583"/>
              <a:gd name="connsiteX11" fmla="*/ 299874 w 503672"/>
              <a:gd name="connsiteY11" fmla="*/ 448356 h 506583"/>
              <a:gd name="connsiteX12" fmla="*/ 311520 w 503672"/>
              <a:gd name="connsiteY12" fmla="*/ 395950 h 506583"/>
              <a:gd name="connsiteX13" fmla="*/ 331900 w 503672"/>
              <a:gd name="connsiteY13" fmla="*/ 416330 h 506583"/>
              <a:gd name="connsiteX14" fmla="*/ 413419 w 503672"/>
              <a:gd name="connsiteY14" fmla="*/ 416330 h 506583"/>
              <a:gd name="connsiteX15" fmla="*/ 413419 w 503672"/>
              <a:gd name="connsiteY15" fmla="*/ 334811 h 506583"/>
              <a:gd name="connsiteX16" fmla="*/ 393039 w 503672"/>
              <a:gd name="connsiteY16" fmla="*/ 314431 h 506583"/>
              <a:gd name="connsiteX17" fmla="*/ 445444 w 503672"/>
              <a:gd name="connsiteY17" fmla="*/ 305697 h 506583"/>
              <a:gd name="connsiteX18" fmla="*/ 503672 w 503672"/>
              <a:gd name="connsiteY18" fmla="*/ 247469 h 506583"/>
              <a:gd name="connsiteX19" fmla="*/ 445444 w 503672"/>
              <a:gd name="connsiteY19" fmla="*/ 192152 h 50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3672" h="506583">
                <a:moveTo>
                  <a:pt x="445444" y="192152"/>
                </a:moveTo>
                <a:cubicBezTo>
                  <a:pt x="395950" y="192152"/>
                  <a:pt x="349368" y="203798"/>
                  <a:pt x="305697" y="230001"/>
                </a:cubicBezTo>
                <a:lnTo>
                  <a:pt x="98988" y="17468"/>
                </a:lnTo>
                <a:cubicBezTo>
                  <a:pt x="75696" y="-5823"/>
                  <a:pt x="40760" y="-5823"/>
                  <a:pt x="17468" y="17468"/>
                </a:cubicBezTo>
                <a:cubicBezTo>
                  <a:pt x="-5823" y="40760"/>
                  <a:pt x="-5823" y="75696"/>
                  <a:pt x="17468" y="98988"/>
                </a:cubicBezTo>
                <a:lnTo>
                  <a:pt x="17468" y="98988"/>
                </a:lnTo>
                <a:lnTo>
                  <a:pt x="224178" y="311520"/>
                </a:lnTo>
                <a:cubicBezTo>
                  <a:pt x="197975" y="352279"/>
                  <a:pt x="183418" y="398862"/>
                  <a:pt x="183418" y="448356"/>
                </a:cubicBezTo>
                <a:cubicBezTo>
                  <a:pt x="183418" y="480381"/>
                  <a:pt x="209621" y="506584"/>
                  <a:pt x="241646" y="506584"/>
                </a:cubicBezTo>
                <a:cubicBezTo>
                  <a:pt x="241646" y="506584"/>
                  <a:pt x="241646" y="506584"/>
                  <a:pt x="241646" y="506584"/>
                </a:cubicBezTo>
                <a:lnTo>
                  <a:pt x="241646" y="506584"/>
                </a:lnTo>
                <a:cubicBezTo>
                  <a:pt x="273672" y="506584"/>
                  <a:pt x="299874" y="480381"/>
                  <a:pt x="299874" y="448356"/>
                </a:cubicBezTo>
                <a:cubicBezTo>
                  <a:pt x="299874" y="430887"/>
                  <a:pt x="302786" y="413419"/>
                  <a:pt x="311520" y="395950"/>
                </a:cubicBezTo>
                <a:lnTo>
                  <a:pt x="331900" y="416330"/>
                </a:lnTo>
                <a:cubicBezTo>
                  <a:pt x="355191" y="439621"/>
                  <a:pt x="390128" y="439621"/>
                  <a:pt x="413419" y="416330"/>
                </a:cubicBezTo>
                <a:cubicBezTo>
                  <a:pt x="436710" y="393039"/>
                  <a:pt x="436710" y="358102"/>
                  <a:pt x="413419" y="334811"/>
                </a:cubicBezTo>
                <a:lnTo>
                  <a:pt x="393039" y="314431"/>
                </a:lnTo>
                <a:cubicBezTo>
                  <a:pt x="410507" y="308608"/>
                  <a:pt x="427976" y="305697"/>
                  <a:pt x="445444" y="305697"/>
                </a:cubicBezTo>
                <a:cubicBezTo>
                  <a:pt x="477470" y="305697"/>
                  <a:pt x="503672" y="279494"/>
                  <a:pt x="503672" y="247469"/>
                </a:cubicBezTo>
                <a:cubicBezTo>
                  <a:pt x="500761" y="218355"/>
                  <a:pt x="477470" y="192152"/>
                  <a:pt x="445444" y="192152"/>
                </a:cubicBezTo>
                <a:close/>
              </a:path>
            </a:pathLst>
          </a:custGeom>
          <a:solidFill>
            <a:schemeClr val="bg1"/>
          </a:solidFill>
          <a:ln w="2907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2DD16F6-0107-E154-8440-73A68A0A2746}"/>
              </a:ext>
            </a:extLst>
          </p:cNvPr>
          <p:cNvSpPr/>
          <p:nvPr/>
        </p:nvSpPr>
        <p:spPr>
          <a:xfrm rot="18252033">
            <a:off x="11921629" y="7788227"/>
            <a:ext cx="560839" cy="380899"/>
          </a:xfrm>
          <a:custGeom>
            <a:avLst/>
            <a:gdLst>
              <a:gd name="connsiteX0" fmla="*/ 514257 w 560839"/>
              <a:gd name="connsiteY0" fmla="*/ 151747 h 399569"/>
              <a:gd name="connsiteX1" fmla="*/ 485143 w 560839"/>
              <a:gd name="connsiteY1" fmla="*/ 145924 h 399569"/>
              <a:gd name="connsiteX2" fmla="*/ 522991 w 560839"/>
              <a:gd name="connsiteY2" fmla="*/ 108076 h 399569"/>
              <a:gd name="connsiteX3" fmla="*/ 537548 w 560839"/>
              <a:gd name="connsiteY3" fmla="*/ 26556 h 399569"/>
              <a:gd name="connsiteX4" fmla="*/ 456029 w 560839"/>
              <a:gd name="connsiteY4" fmla="*/ 9088 h 399569"/>
              <a:gd name="connsiteX5" fmla="*/ 362864 w 560839"/>
              <a:gd name="connsiteY5" fmla="*/ 119721 h 399569"/>
              <a:gd name="connsiteX6" fmla="*/ 71724 w 560839"/>
              <a:gd name="connsiteY6" fmla="*/ 61493 h 399569"/>
              <a:gd name="connsiteX7" fmla="*/ 1850 w 560839"/>
              <a:gd name="connsiteY7" fmla="*/ 108076 h 399569"/>
              <a:gd name="connsiteX8" fmla="*/ 48433 w 560839"/>
              <a:gd name="connsiteY8" fmla="*/ 177949 h 399569"/>
              <a:gd name="connsiteX9" fmla="*/ 339573 w 560839"/>
              <a:gd name="connsiteY9" fmla="*/ 236177 h 399569"/>
              <a:gd name="connsiteX10" fmla="*/ 383244 w 560839"/>
              <a:gd name="connsiteY10" fmla="*/ 373013 h 399569"/>
              <a:gd name="connsiteX11" fmla="*/ 464763 w 560839"/>
              <a:gd name="connsiteY11" fmla="*/ 390481 h 399569"/>
              <a:gd name="connsiteX12" fmla="*/ 482231 w 560839"/>
              <a:gd name="connsiteY12" fmla="*/ 308962 h 399569"/>
              <a:gd name="connsiteX13" fmla="*/ 482231 w 560839"/>
              <a:gd name="connsiteY13" fmla="*/ 306051 h 399569"/>
              <a:gd name="connsiteX14" fmla="*/ 461852 w 560839"/>
              <a:gd name="connsiteY14" fmla="*/ 256557 h 399569"/>
              <a:gd name="connsiteX15" fmla="*/ 490966 w 560839"/>
              <a:gd name="connsiteY15" fmla="*/ 262380 h 399569"/>
              <a:gd name="connsiteX16" fmla="*/ 502611 w 560839"/>
              <a:gd name="connsiteY16" fmla="*/ 262380 h 399569"/>
              <a:gd name="connsiteX17" fmla="*/ 560839 w 560839"/>
              <a:gd name="connsiteY17" fmla="*/ 204152 h 399569"/>
              <a:gd name="connsiteX18" fmla="*/ 514257 w 560839"/>
              <a:gd name="connsiteY18" fmla="*/ 151747 h 39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0839" h="399569">
                <a:moveTo>
                  <a:pt x="514257" y="151747"/>
                </a:moveTo>
                <a:lnTo>
                  <a:pt x="485143" y="145924"/>
                </a:lnTo>
                <a:cubicBezTo>
                  <a:pt x="493877" y="131367"/>
                  <a:pt x="508434" y="119721"/>
                  <a:pt x="522991" y="108076"/>
                </a:cubicBezTo>
                <a:cubicBezTo>
                  <a:pt x="549194" y="90607"/>
                  <a:pt x="557928" y="52759"/>
                  <a:pt x="537548" y="26556"/>
                </a:cubicBezTo>
                <a:cubicBezTo>
                  <a:pt x="520080" y="354"/>
                  <a:pt x="485143" y="-8380"/>
                  <a:pt x="456029" y="9088"/>
                </a:cubicBezTo>
                <a:cubicBezTo>
                  <a:pt x="415269" y="35291"/>
                  <a:pt x="383244" y="73139"/>
                  <a:pt x="362864" y="119721"/>
                </a:cubicBezTo>
                <a:lnTo>
                  <a:pt x="71724" y="61493"/>
                </a:lnTo>
                <a:cubicBezTo>
                  <a:pt x="39699" y="55670"/>
                  <a:pt x="10585" y="76050"/>
                  <a:pt x="1850" y="108076"/>
                </a:cubicBezTo>
                <a:cubicBezTo>
                  <a:pt x="-6884" y="140101"/>
                  <a:pt x="16407" y="169215"/>
                  <a:pt x="48433" y="177949"/>
                </a:cubicBezTo>
                <a:lnTo>
                  <a:pt x="339573" y="236177"/>
                </a:lnTo>
                <a:cubicBezTo>
                  <a:pt x="339573" y="285671"/>
                  <a:pt x="357041" y="332253"/>
                  <a:pt x="383244" y="373013"/>
                </a:cubicBezTo>
                <a:cubicBezTo>
                  <a:pt x="400712" y="399216"/>
                  <a:pt x="435649" y="407950"/>
                  <a:pt x="464763" y="390481"/>
                </a:cubicBezTo>
                <a:cubicBezTo>
                  <a:pt x="490966" y="373013"/>
                  <a:pt x="499700" y="338076"/>
                  <a:pt x="482231" y="308962"/>
                </a:cubicBezTo>
                <a:cubicBezTo>
                  <a:pt x="482231" y="308962"/>
                  <a:pt x="482231" y="308962"/>
                  <a:pt x="482231" y="306051"/>
                </a:cubicBezTo>
                <a:cubicBezTo>
                  <a:pt x="473497" y="291494"/>
                  <a:pt x="464763" y="274025"/>
                  <a:pt x="461852" y="256557"/>
                </a:cubicBezTo>
                <a:lnTo>
                  <a:pt x="490966" y="262380"/>
                </a:lnTo>
                <a:cubicBezTo>
                  <a:pt x="493877" y="262380"/>
                  <a:pt x="499700" y="262380"/>
                  <a:pt x="502611" y="262380"/>
                </a:cubicBezTo>
                <a:cubicBezTo>
                  <a:pt x="534637" y="262380"/>
                  <a:pt x="560839" y="236177"/>
                  <a:pt x="560839" y="204152"/>
                </a:cubicBezTo>
                <a:cubicBezTo>
                  <a:pt x="560839" y="180861"/>
                  <a:pt x="543371" y="157569"/>
                  <a:pt x="514257" y="151747"/>
                </a:cubicBezTo>
                <a:close/>
              </a:path>
            </a:pathLst>
          </a:custGeom>
          <a:solidFill>
            <a:schemeClr val="bg1"/>
          </a:solidFill>
          <a:ln w="29071"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DB2DAB7-1B97-6670-3837-0E93449B7D17}"/>
              </a:ext>
            </a:extLst>
          </p:cNvPr>
          <p:cNvSpPr/>
          <p:nvPr/>
        </p:nvSpPr>
        <p:spPr>
          <a:xfrm rot="14816826">
            <a:off x="-1459457" y="-1847888"/>
            <a:ext cx="464555" cy="536303"/>
          </a:xfrm>
          <a:custGeom>
            <a:avLst/>
            <a:gdLst>
              <a:gd name="connsiteX0" fmla="*/ 45700 w 464555"/>
              <a:gd name="connsiteY0" fmla="*/ 274663 h 536303"/>
              <a:gd name="connsiteX1" fmla="*/ 95193 w 464555"/>
              <a:gd name="connsiteY1" fmla="*/ 280486 h 536303"/>
              <a:gd name="connsiteX2" fmla="*/ 188358 w 464555"/>
              <a:gd name="connsiteY2" fmla="*/ 263017 h 536303"/>
              <a:gd name="connsiteX3" fmla="*/ 357219 w 464555"/>
              <a:gd name="connsiteY3" fmla="*/ 510486 h 536303"/>
              <a:gd name="connsiteX4" fmla="*/ 438739 w 464555"/>
              <a:gd name="connsiteY4" fmla="*/ 525043 h 536303"/>
              <a:gd name="connsiteX5" fmla="*/ 453296 w 464555"/>
              <a:gd name="connsiteY5" fmla="*/ 443524 h 536303"/>
              <a:gd name="connsiteX6" fmla="*/ 287346 w 464555"/>
              <a:gd name="connsiteY6" fmla="*/ 196055 h 536303"/>
              <a:gd name="connsiteX7" fmla="*/ 351397 w 464555"/>
              <a:gd name="connsiteY7" fmla="*/ 67954 h 536303"/>
              <a:gd name="connsiteX8" fmla="*/ 304814 w 464555"/>
              <a:gd name="connsiteY8" fmla="*/ 991 h 536303"/>
              <a:gd name="connsiteX9" fmla="*/ 237852 w 464555"/>
              <a:gd name="connsiteY9" fmla="*/ 47574 h 536303"/>
              <a:gd name="connsiteX10" fmla="*/ 217472 w 464555"/>
              <a:gd name="connsiteY10" fmla="*/ 97068 h 536303"/>
              <a:gd name="connsiteX11" fmla="*/ 200004 w 464555"/>
              <a:gd name="connsiteY11" fmla="*/ 70865 h 536303"/>
              <a:gd name="connsiteX12" fmla="*/ 118485 w 464555"/>
              <a:gd name="connsiteY12" fmla="*/ 56308 h 536303"/>
              <a:gd name="connsiteX13" fmla="*/ 103928 w 464555"/>
              <a:gd name="connsiteY13" fmla="*/ 137827 h 536303"/>
              <a:gd name="connsiteX14" fmla="*/ 121396 w 464555"/>
              <a:gd name="connsiteY14" fmla="*/ 164030 h 536303"/>
              <a:gd name="connsiteX15" fmla="*/ 68991 w 464555"/>
              <a:gd name="connsiteY15" fmla="*/ 164030 h 536303"/>
              <a:gd name="connsiteX16" fmla="*/ 2029 w 464555"/>
              <a:gd name="connsiteY16" fmla="*/ 210612 h 536303"/>
              <a:gd name="connsiteX17" fmla="*/ 45700 w 464555"/>
              <a:gd name="connsiteY17" fmla="*/ 274663 h 536303"/>
              <a:gd name="connsiteX18" fmla="*/ 45700 w 464555"/>
              <a:gd name="connsiteY18" fmla="*/ 274663 h 53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4555" h="536303">
                <a:moveTo>
                  <a:pt x="45700" y="274663"/>
                </a:moveTo>
                <a:cubicBezTo>
                  <a:pt x="63168" y="277574"/>
                  <a:pt x="77725" y="280486"/>
                  <a:pt x="95193" y="280486"/>
                </a:cubicBezTo>
                <a:cubicBezTo>
                  <a:pt x="127219" y="280486"/>
                  <a:pt x="159244" y="274663"/>
                  <a:pt x="188358" y="263017"/>
                </a:cubicBezTo>
                <a:lnTo>
                  <a:pt x="357219" y="510486"/>
                </a:lnTo>
                <a:cubicBezTo>
                  <a:pt x="374688" y="536689"/>
                  <a:pt x="412536" y="545423"/>
                  <a:pt x="438739" y="525043"/>
                </a:cubicBezTo>
                <a:cubicBezTo>
                  <a:pt x="464941" y="504664"/>
                  <a:pt x="473675" y="469727"/>
                  <a:pt x="453296" y="443524"/>
                </a:cubicBezTo>
                <a:lnTo>
                  <a:pt x="287346" y="196055"/>
                </a:lnTo>
                <a:cubicBezTo>
                  <a:pt x="319371" y="161118"/>
                  <a:pt x="342662" y="117447"/>
                  <a:pt x="351397" y="67954"/>
                </a:cubicBezTo>
                <a:cubicBezTo>
                  <a:pt x="357219" y="35928"/>
                  <a:pt x="336840" y="6814"/>
                  <a:pt x="304814" y="991"/>
                </a:cubicBezTo>
                <a:cubicBezTo>
                  <a:pt x="272789" y="-4831"/>
                  <a:pt x="243675" y="15548"/>
                  <a:pt x="237852" y="47574"/>
                </a:cubicBezTo>
                <a:cubicBezTo>
                  <a:pt x="234941" y="65042"/>
                  <a:pt x="229118" y="82511"/>
                  <a:pt x="217472" y="97068"/>
                </a:cubicBezTo>
                <a:lnTo>
                  <a:pt x="200004" y="70865"/>
                </a:lnTo>
                <a:cubicBezTo>
                  <a:pt x="182535" y="44662"/>
                  <a:pt x="144687" y="35928"/>
                  <a:pt x="118485" y="56308"/>
                </a:cubicBezTo>
                <a:cubicBezTo>
                  <a:pt x="92282" y="73776"/>
                  <a:pt x="83548" y="111625"/>
                  <a:pt x="103928" y="137827"/>
                </a:cubicBezTo>
                <a:lnTo>
                  <a:pt x="121396" y="164030"/>
                </a:lnTo>
                <a:cubicBezTo>
                  <a:pt x="103928" y="166941"/>
                  <a:pt x="86459" y="166941"/>
                  <a:pt x="68991" y="164030"/>
                </a:cubicBezTo>
                <a:cubicBezTo>
                  <a:pt x="36965" y="158207"/>
                  <a:pt x="7851" y="178587"/>
                  <a:pt x="2029" y="210612"/>
                </a:cubicBezTo>
                <a:cubicBezTo>
                  <a:pt x="-6706" y="236815"/>
                  <a:pt x="13674" y="265929"/>
                  <a:pt x="45700" y="274663"/>
                </a:cubicBezTo>
                <a:lnTo>
                  <a:pt x="45700" y="274663"/>
                </a:lnTo>
                <a:close/>
              </a:path>
            </a:pathLst>
          </a:custGeom>
          <a:solidFill>
            <a:schemeClr val="bg1"/>
          </a:solidFill>
          <a:ln w="29071" cap="flat">
            <a:noFill/>
            <a:prstDash val="solid"/>
            <a:miter/>
          </a:ln>
        </p:spPr>
        <p:txBody>
          <a:bodyPr rtlCol="0" anchor="ctr"/>
          <a:lstStyle/>
          <a:p>
            <a:endParaRPr lang="en-US"/>
          </a:p>
        </p:txBody>
      </p:sp>
    </p:spTree>
    <p:extLst>
      <p:ext uri="{BB962C8B-B14F-4D97-AF65-F5344CB8AC3E}">
        <p14:creationId xmlns:p14="http://schemas.microsoft.com/office/powerpoint/2010/main" val="346124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search detail">
            <a:extLst>
              <a:ext uri="{FF2B5EF4-FFF2-40B4-BE49-F238E27FC236}">
                <a16:creationId xmlns:a16="http://schemas.microsoft.com/office/drawing/2014/main" id="{53DBCFCF-FF9C-E859-73AC-C78496434F37}"/>
              </a:ext>
            </a:extLst>
          </p:cNvPr>
          <p:cNvSpPr/>
          <p:nvPr/>
        </p:nvSpPr>
        <p:spPr>
          <a:xfrm>
            <a:off x="3917788" y="2336731"/>
            <a:ext cx="3885091" cy="1648633"/>
          </a:xfrm>
          <a:prstGeom prst="roundRect">
            <a:avLst>
              <a:gd name="adj" fmla="val 1713"/>
            </a:avLst>
          </a:prstGeom>
          <a:solidFill>
            <a:schemeClr val="accent4">
              <a:lumMod val="75000"/>
            </a:schemeClr>
          </a:solid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588"/>
            <a:endParaRPr lang="en-US" sz="1400" dirty="0">
              <a:solidFill>
                <a:schemeClr val="accent4">
                  <a:lumMod val="20000"/>
                  <a:lumOff val="80000"/>
                </a:schemeClr>
              </a:solidFill>
            </a:endParaRPr>
          </a:p>
        </p:txBody>
      </p:sp>
      <p:cxnSp>
        <p:nvCxnSpPr>
          <p:cNvPr id="18" name="data arrow" hidden="1">
            <a:extLst>
              <a:ext uri="{FF2B5EF4-FFF2-40B4-BE49-F238E27FC236}">
                <a16:creationId xmlns:a16="http://schemas.microsoft.com/office/drawing/2014/main" id="{ADCD5E1A-08F0-718A-9015-92ABC124E22B}"/>
              </a:ext>
            </a:extLst>
          </p:cNvPr>
          <p:cNvCxnSpPr>
            <a:cxnSpLocks/>
            <a:stCxn id="2" idx="0"/>
            <a:endCxn id="4" idx="3"/>
          </p:cNvCxnSpPr>
          <p:nvPr/>
        </p:nvCxnSpPr>
        <p:spPr>
          <a:xfrm rot="5400000" flipH="1" flipV="1">
            <a:off x="5239194" y="3524536"/>
            <a:ext cx="5279774" cy="3566163"/>
          </a:xfrm>
          <a:prstGeom prst="bentConnector4">
            <a:avLst>
              <a:gd name="adj1" fmla="val 29399"/>
              <a:gd name="adj2" fmla="val 106410"/>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research arrow" hidden="1">
            <a:extLst>
              <a:ext uri="{FF2B5EF4-FFF2-40B4-BE49-F238E27FC236}">
                <a16:creationId xmlns:a16="http://schemas.microsoft.com/office/drawing/2014/main" id="{6E585316-EB50-9C85-C0A5-2C5C43164FC0}"/>
              </a:ext>
            </a:extLst>
          </p:cNvPr>
          <p:cNvCxnSpPr>
            <a:cxnSpLocks/>
            <a:stCxn id="3" idx="0"/>
            <a:endCxn id="4" idx="1"/>
          </p:cNvCxnSpPr>
          <p:nvPr/>
        </p:nvCxnSpPr>
        <p:spPr>
          <a:xfrm rot="16200000" flipH="1">
            <a:off x="1050858" y="1188749"/>
            <a:ext cx="2428143" cy="529818"/>
          </a:xfrm>
          <a:prstGeom prst="bentConnector4">
            <a:avLst>
              <a:gd name="adj1" fmla="val -9415"/>
              <a:gd name="adj2" fmla="val -18600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useBgFill="1">
        <p:nvSpPr>
          <p:cNvPr id="4" name="dashboard frame" hidden="1">
            <a:extLst>
              <a:ext uri="{FF2B5EF4-FFF2-40B4-BE49-F238E27FC236}">
                <a16:creationId xmlns:a16="http://schemas.microsoft.com/office/drawing/2014/main" id="{8A98F4E0-BB00-7160-DC38-BBE086F83AEA}"/>
              </a:ext>
            </a:extLst>
          </p:cNvPr>
          <p:cNvSpPr/>
          <p:nvPr/>
        </p:nvSpPr>
        <p:spPr>
          <a:xfrm>
            <a:off x="2529839" y="492368"/>
            <a:ext cx="7132324" cy="4350723"/>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Dashboard</a:t>
            </a:r>
          </a:p>
        </p:txBody>
      </p:sp>
      <p:sp>
        <p:nvSpPr>
          <p:cNvPr id="12" name="dashboard detail" hidden="1">
            <a:extLst>
              <a:ext uri="{FF2B5EF4-FFF2-40B4-BE49-F238E27FC236}">
                <a16:creationId xmlns:a16="http://schemas.microsoft.com/office/drawing/2014/main" id="{4C3DEACC-9F51-D56B-1413-837F69AC3118}"/>
              </a:ext>
            </a:extLst>
          </p:cNvPr>
          <p:cNvSpPr/>
          <p:nvPr/>
        </p:nvSpPr>
        <p:spPr>
          <a:xfrm>
            <a:off x="8185636" y="8164390"/>
            <a:ext cx="3197474" cy="1854543"/>
          </a:xfrm>
          <a:prstGeom prst="roundRect">
            <a:avLst>
              <a:gd name="adj" fmla="val 2800"/>
            </a:avLst>
          </a:prstGeom>
          <a:noFill/>
          <a:ln w="1905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5">
                    <a:lumMod val="20000"/>
                    <a:lumOff val="80000"/>
                  </a:schemeClr>
                </a:solidFill>
              </a:rPr>
              <a:t>INFORMATION ARCHITECTURE</a:t>
            </a:r>
          </a:p>
          <a:p>
            <a:pPr marL="747713"/>
            <a:endParaRPr lang="en-US" sz="1400" dirty="0">
              <a:solidFill>
                <a:schemeClr val="accent5">
                  <a:lumMod val="20000"/>
                  <a:lumOff val="80000"/>
                </a:schemeClr>
              </a:solidFill>
            </a:endParaRPr>
          </a:p>
          <a:p>
            <a:pPr marL="747713"/>
            <a:endParaRPr lang="en-US" sz="1400" dirty="0">
              <a:solidFill>
                <a:schemeClr val="accent5">
                  <a:lumMod val="20000"/>
                  <a:lumOff val="80000"/>
                </a:schemeClr>
              </a:solidFill>
            </a:endParaRPr>
          </a:p>
          <a:p>
            <a:pPr marL="747713"/>
            <a:r>
              <a:rPr lang="en-US" sz="1400" dirty="0">
                <a:solidFill>
                  <a:schemeClr val="accent5">
                    <a:lumMod val="20000"/>
                    <a:lumOff val="80000"/>
                  </a:schemeClr>
                </a:solidFill>
              </a:rPr>
              <a:t>DEMONSTRATION</a:t>
            </a:r>
          </a:p>
        </p:txBody>
      </p:sp>
      <p:sp>
        <p:nvSpPr>
          <p:cNvPr id="41" name="data detail" hidden="1">
            <a:extLst>
              <a:ext uri="{FF2B5EF4-FFF2-40B4-BE49-F238E27FC236}">
                <a16:creationId xmlns:a16="http://schemas.microsoft.com/office/drawing/2014/main" id="{69A7E53C-29A0-4B23-F327-EF914D036B0A}"/>
              </a:ext>
            </a:extLst>
          </p:cNvPr>
          <p:cNvSpPr/>
          <p:nvPr/>
        </p:nvSpPr>
        <p:spPr>
          <a:xfrm>
            <a:off x="4485851" y="8164382"/>
            <a:ext cx="3220298" cy="2848708"/>
          </a:xfrm>
          <a:prstGeom prst="roundRect">
            <a:avLst>
              <a:gd name="adj" fmla="val 1621"/>
            </a:avLst>
          </a:prstGeom>
          <a:noFill/>
          <a:ln w="190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3">
                    <a:lumMod val="20000"/>
                    <a:lumOff val="80000"/>
                  </a:schemeClr>
                </a:solidFill>
              </a:rPr>
              <a:t>CASES AT-A-GLANCE</a:t>
            </a:r>
          </a:p>
          <a:p>
            <a:pPr marL="747713"/>
            <a:endParaRPr lang="en-US" sz="1400" dirty="0">
              <a:solidFill>
                <a:schemeClr val="accent3">
                  <a:lumMod val="20000"/>
                  <a:lumOff val="80000"/>
                </a:schemeClr>
              </a:solidFill>
            </a:endParaRPr>
          </a:p>
          <a:p>
            <a:pPr marL="747713"/>
            <a:endParaRPr lang="en-US" sz="1400" dirty="0">
              <a:solidFill>
                <a:schemeClr val="accent3">
                  <a:lumMod val="20000"/>
                  <a:lumOff val="80000"/>
                </a:schemeClr>
              </a:solidFill>
            </a:endParaRPr>
          </a:p>
          <a:p>
            <a:pPr marL="747713"/>
            <a:r>
              <a:rPr lang="en-US" sz="1400" dirty="0">
                <a:solidFill>
                  <a:schemeClr val="accent3">
                    <a:lumMod val="20000"/>
                    <a:lumOff val="80000"/>
                  </a:schemeClr>
                </a:solidFill>
              </a:rPr>
              <a:t>CALCULATING ECONOMIC MOBILITY INDICES (EMIs)</a:t>
            </a:r>
          </a:p>
          <a:p>
            <a:pPr marL="747713"/>
            <a:endParaRPr lang="en-US" sz="1400" dirty="0">
              <a:solidFill>
                <a:schemeClr val="accent3">
                  <a:lumMod val="20000"/>
                  <a:lumOff val="80000"/>
                </a:schemeClr>
              </a:solidFill>
            </a:endParaRPr>
          </a:p>
          <a:p>
            <a:pPr marL="747713"/>
            <a:endParaRPr lang="en-US" sz="1400" dirty="0">
              <a:solidFill>
                <a:schemeClr val="accent3">
                  <a:lumMod val="20000"/>
                  <a:lumOff val="80000"/>
                </a:schemeClr>
              </a:solidFill>
            </a:endParaRPr>
          </a:p>
          <a:p>
            <a:pPr marL="747713"/>
            <a:r>
              <a:rPr lang="en-US" sz="1400" dirty="0">
                <a:solidFill>
                  <a:schemeClr val="accent3">
                    <a:lumMod val="20000"/>
                    <a:lumOff val="80000"/>
                  </a:schemeClr>
                </a:solidFill>
              </a:rPr>
              <a:t>GEOGRAPHY-BASED IMPLICATIONS</a:t>
            </a:r>
          </a:p>
        </p:txBody>
      </p:sp>
      <p:sp>
        <p:nvSpPr>
          <p:cNvPr id="10" name="research detail">
            <a:extLst>
              <a:ext uri="{FF2B5EF4-FFF2-40B4-BE49-F238E27FC236}">
                <a16:creationId xmlns:a16="http://schemas.microsoft.com/office/drawing/2014/main" id="{50BDFD19-EF59-684A-2C95-9FCE94A342CE}"/>
              </a:ext>
            </a:extLst>
          </p:cNvPr>
          <p:cNvSpPr/>
          <p:nvPr/>
        </p:nvSpPr>
        <p:spPr>
          <a:xfrm>
            <a:off x="397619" y="456457"/>
            <a:ext cx="3197474" cy="2866293"/>
          </a:xfrm>
          <a:prstGeom prst="roundRect">
            <a:avLst>
              <a:gd name="adj" fmla="val 1713"/>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4">
                    <a:lumMod val="20000"/>
                    <a:lumOff val="80000"/>
                  </a:schemeClr>
                </a:solidFill>
              </a:rPr>
              <a:t>PROJECT RATIONALE &amp; PROBLEM SCOPE</a:t>
            </a:r>
          </a:p>
          <a:p>
            <a:pPr marL="747713"/>
            <a:endParaRPr lang="en-US" sz="1400" dirty="0">
              <a:solidFill>
                <a:schemeClr val="accent4">
                  <a:lumMod val="20000"/>
                  <a:lumOff val="80000"/>
                </a:schemeClr>
              </a:solidFill>
            </a:endParaRPr>
          </a:p>
          <a:p>
            <a:pPr marL="747713"/>
            <a:endParaRPr lang="en-US" sz="1400" dirty="0">
              <a:solidFill>
                <a:schemeClr val="accent4">
                  <a:lumMod val="20000"/>
                  <a:lumOff val="80000"/>
                </a:schemeClr>
              </a:solidFill>
            </a:endParaRPr>
          </a:p>
          <a:p>
            <a:pPr marL="747713"/>
            <a:r>
              <a:rPr lang="en-US" sz="1400" dirty="0">
                <a:solidFill>
                  <a:schemeClr val="accent4">
                    <a:lumMod val="20000"/>
                    <a:lumOff val="80000"/>
                  </a:schemeClr>
                </a:solidFill>
              </a:rPr>
              <a:t>DATA SOURCES</a:t>
            </a:r>
          </a:p>
          <a:p>
            <a:pPr marL="747713"/>
            <a:endParaRPr lang="en-US" sz="1400" dirty="0">
              <a:solidFill>
                <a:schemeClr val="accent4">
                  <a:lumMod val="20000"/>
                  <a:lumOff val="80000"/>
                </a:schemeClr>
              </a:solidFill>
            </a:endParaRPr>
          </a:p>
          <a:p>
            <a:pPr marL="747713"/>
            <a:endParaRPr lang="en-US" sz="1400" dirty="0">
              <a:solidFill>
                <a:schemeClr val="accent4">
                  <a:lumMod val="20000"/>
                  <a:lumOff val="80000"/>
                </a:schemeClr>
              </a:solidFill>
            </a:endParaRPr>
          </a:p>
          <a:p>
            <a:pPr marL="747713"/>
            <a:r>
              <a:rPr lang="en-US" sz="1400" dirty="0">
                <a:solidFill>
                  <a:schemeClr val="accent4">
                    <a:lumMod val="20000"/>
                    <a:lumOff val="80000"/>
                  </a:schemeClr>
                </a:solidFill>
              </a:rPr>
              <a:t>KEY THEMES IN AID POLICIES &amp; PRACTICES</a:t>
            </a:r>
          </a:p>
        </p:txBody>
      </p:sp>
      <p:sp useBgFill="1">
        <p:nvSpPr>
          <p:cNvPr id="44" name="dashboard" hidden="1">
            <a:extLst>
              <a:ext uri="{FF2B5EF4-FFF2-40B4-BE49-F238E27FC236}">
                <a16:creationId xmlns:a16="http://schemas.microsoft.com/office/drawing/2014/main" id="{AA43BE87-83A8-3E7C-A8C0-8A4BEBA04784}"/>
              </a:ext>
            </a:extLst>
          </p:cNvPr>
          <p:cNvSpPr/>
          <p:nvPr/>
        </p:nvSpPr>
        <p:spPr>
          <a:xfrm>
            <a:off x="8982426" y="7947512"/>
            <a:ext cx="1603894"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5">
                    <a:lumMod val="75000"/>
                  </a:schemeClr>
                </a:solidFill>
                <a:effectLst>
                  <a:outerShdw blurRad="152400" dist="38100" dir="2700000" sx="103000" sy="103000" algn="tl" rotWithShape="0">
                    <a:prstClr val="black">
                      <a:alpha val="40000"/>
                    </a:prstClr>
                  </a:outerShdw>
                </a:effectLst>
                <a:latin typeface="+mj-lt"/>
              </a:rPr>
              <a:t>dashboard</a:t>
            </a:r>
          </a:p>
        </p:txBody>
      </p:sp>
      <p:sp useBgFill="1">
        <p:nvSpPr>
          <p:cNvPr id="2" name="data" hidden="1">
            <a:extLst>
              <a:ext uri="{FF2B5EF4-FFF2-40B4-BE49-F238E27FC236}">
                <a16:creationId xmlns:a16="http://schemas.microsoft.com/office/drawing/2014/main" id="{A8411218-CDC3-648E-5647-E3EBEE5AF8B6}"/>
              </a:ext>
            </a:extLst>
          </p:cNvPr>
          <p:cNvSpPr/>
          <p:nvPr/>
        </p:nvSpPr>
        <p:spPr>
          <a:xfrm>
            <a:off x="5649060" y="7947504"/>
            <a:ext cx="893880"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75000"/>
                  </a:schemeClr>
                </a:solidFill>
                <a:effectLst>
                  <a:outerShdw blurRad="152400" dist="38100" dir="2700000" sx="103000" sy="103000" algn="tl" rotWithShape="0">
                    <a:prstClr val="black">
                      <a:alpha val="40000"/>
                    </a:prstClr>
                  </a:outerShdw>
                </a:effectLst>
                <a:latin typeface="+mj-lt"/>
              </a:rPr>
              <a:t>data</a:t>
            </a:r>
          </a:p>
        </p:txBody>
      </p:sp>
      <p:sp useBgFill="1">
        <p:nvSpPr>
          <p:cNvPr id="3" name="research">
            <a:extLst>
              <a:ext uri="{FF2B5EF4-FFF2-40B4-BE49-F238E27FC236}">
                <a16:creationId xmlns:a16="http://schemas.microsoft.com/office/drawing/2014/main" id="{F2CF2CCC-6722-3F44-5A94-B5A53674AEFC}"/>
              </a:ext>
            </a:extLst>
          </p:cNvPr>
          <p:cNvSpPr/>
          <p:nvPr/>
        </p:nvSpPr>
        <p:spPr>
          <a:xfrm>
            <a:off x="1243149" y="239587"/>
            <a:ext cx="1513743"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75000"/>
                  </a:schemeClr>
                </a:solidFill>
                <a:effectLst>
                  <a:outerShdw blurRad="152400" dist="38100" dir="2700000" sx="103000" sy="103000" algn="tl" rotWithShape="0">
                    <a:prstClr val="black">
                      <a:alpha val="40000"/>
                    </a:prstClr>
                  </a:outerShdw>
                </a:effectLst>
                <a:latin typeface="+mj-lt"/>
              </a:rPr>
              <a:t>research</a:t>
            </a:r>
          </a:p>
        </p:txBody>
      </p:sp>
      <p:sp>
        <p:nvSpPr>
          <p:cNvPr id="25" name="heading" hidden="1">
            <a:extLst>
              <a:ext uri="{FF2B5EF4-FFF2-40B4-BE49-F238E27FC236}">
                <a16:creationId xmlns:a16="http://schemas.microsoft.com/office/drawing/2014/main" id="{E8992FD2-A258-DA21-DA07-7E52F9F51A83}"/>
              </a:ext>
            </a:extLst>
          </p:cNvPr>
          <p:cNvSpPr txBox="1"/>
          <p:nvPr/>
        </p:nvSpPr>
        <p:spPr>
          <a:xfrm>
            <a:off x="4588126" y="983580"/>
            <a:ext cx="3015748" cy="523220"/>
          </a:xfrm>
          <a:prstGeom prst="rect">
            <a:avLst/>
          </a:prstGeom>
          <a:pattFill prst="wdDnDiag">
            <a:fgClr>
              <a:schemeClr val="tx2">
                <a:lumMod val="75000"/>
              </a:schemeClr>
            </a:fgClr>
            <a:bgClr>
              <a:schemeClr val="bg2">
                <a:lumMod val="50000"/>
              </a:schemeClr>
            </a:bgClr>
          </a:patt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800">
                <a:solidFill>
                  <a:schemeClr val="accent3">
                    <a:lumMod val="75000"/>
                  </a:schemeClr>
                </a:solidFill>
                <a:effectLst>
                  <a:outerShdw blurRad="152400" dist="38100" dir="2700000" sx="103000" sy="103000" algn="tl" rotWithShape="0">
                    <a:prstClr val="black">
                      <a:alpha val="40000"/>
                    </a:prstClr>
                  </a:outerShdw>
                </a:effectLst>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6000" dirty="0">
                <a:solidFill>
                  <a:schemeClr val="bg1"/>
                </a:solidFill>
              </a:rPr>
              <a:t>AGENDA</a:t>
            </a:r>
          </a:p>
        </p:txBody>
      </p:sp>
      <p:grpSp>
        <p:nvGrpSpPr>
          <p:cNvPr id="45" name="iceberg img">
            <a:extLst>
              <a:ext uri="{FF2B5EF4-FFF2-40B4-BE49-F238E27FC236}">
                <a16:creationId xmlns:a16="http://schemas.microsoft.com/office/drawing/2014/main" id="{E37E124A-0BA6-8C1D-A42F-2FB1502EC6D4}"/>
              </a:ext>
            </a:extLst>
          </p:cNvPr>
          <p:cNvGrpSpPr/>
          <p:nvPr/>
        </p:nvGrpSpPr>
        <p:grpSpPr>
          <a:xfrm>
            <a:off x="510195" y="787200"/>
            <a:ext cx="628528" cy="628528"/>
            <a:chOff x="808890" y="3894321"/>
            <a:chExt cx="628528" cy="628528"/>
          </a:xfrm>
          <a:effectLst>
            <a:outerShdw blurRad="50800" dist="38100" dir="2700000" algn="tl" rotWithShape="0">
              <a:prstClr val="black">
                <a:alpha val="40000"/>
              </a:prstClr>
            </a:outerShdw>
          </a:effectLst>
        </p:grpSpPr>
        <p:pic>
          <p:nvPicPr>
            <p:cNvPr id="46" name="Graphic 45" descr="Iceberg with solid fill">
              <a:extLst>
                <a:ext uri="{FF2B5EF4-FFF2-40B4-BE49-F238E27FC236}">
                  <a16:creationId xmlns:a16="http://schemas.microsoft.com/office/drawing/2014/main" id="{264D6936-B15E-EB65-1B1E-C0DF5F5443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8890" y="3894321"/>
              <a:ext cx="628528" cy="628528"/>
            </a:xfrm>
            <a:prstGeom prst="rect">
              <a:avLst/>
            </a:prstGeom>
          </p:spPr>
        </p:pic>
        <p:pic>
          <p:nvPicPr>
            <p:cNvPr id="47" name="Graphic 46" descr="Iceberg outline">
              <a:extLst>
                <a:ext uri="{FF2B5EF4-FFF2-40B4-BE49-F238E27FC236}">
                  <a16:creationId xmlns:a16="http://schemas.microsoft.com/office/drawing/2014/main" id="{849EDD85-E0EB-E1A5-3A4D-D615EB5F56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8890" y="3894321"/>
              <a:ext cx="628528" cy="628528"/>
            </a:xfrm>
            <a:prstGeom prst="rect">
              <a:avLst/>
            </a:prstGeom>
            <a:effectLst>
              <a:outerShdw blurRad="50800" dist="38100" dir="2700000" algn="tl" rotWithShape="0">
                <a:prstClr val="black">
                  <a:alpha val="40000"/>
                </a:prstClr>
              </a:outerShdw>
            </a:effectLst>
          </p:spPr>
        </p:pic>
      </p:grpSp>
      <p:grpSp>
        <p:nvGrpSpPr>
          <p:cNvPr id="48" name="database img" hidden="1">
            <a:extLst>
              <a:ext uri="{FF2B5EF4-FFF2-40B4-BE49-F238E27FC236}">
                <a16:creationId xmlns:a16="http://schemas.microsoft.com/office/drawing/2014/main" id="{CEA0540A-732C-00EC-BAAC-45F2530B72B5}"/>
              </a:ext>
            </a:extLst>
          </p:cNvPr>
          <p:cNvGrpSpPr/>
          <p:nvPr/>
        </p:nvGrpSpPr>
        <p:grpSpPr>
          <a:xfrm>
            <a:off x="4588126" y="8365353"/>
            <a:ext cx="628528" cy="628528"/>
            <a:chOff x="5059993" y="3866981"/>
            <a:chExt cx="628528" cy="628528"/>
          </a:xfrm>
          <a:effectLst>
            <a:outerShdw blurRad="50800" dist="38100" dir="2700000" algn="tl" rotWithShape="0">
              <a:prstClr val="black">
                <a:alpha val="40000"/>
              </a:prstClr>
            </a:outerShdw>
          </a:effectLst>
        </p:grpSpPr>
        <p:pic>
          <p:nvPicPr>
            <p:cNvPr id="49" name="Graphic 48" descr="Database with solid fill">
              <a:extLst>
                <a:ext uri="{FF2B5EF4-FFF2-40B4-BE49-F238E27FC236}">
                  <a16:creationId xmlns:a16="http://schemas.microsoft.com/office/drawing/2014/main" id="{4F9DCBAF-3765-CC09-2FFA-4791448378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59993" y="3866981"/>
              <a:ext cx="628528" cy="628528"/>
            </a:xfrm>
            <a:prstGeom prst="rect">
              <a:avLst/>
            </a:prstGeom>
          </p:spPr>
        </p:pic>
        <p:pic>
          <p:nvPicPr>
            <p:cNvPr id="50" name="Graphic 49" descr="Database outline">
              <a:extLst>
                <a:ext uri="{FF2B5EF4-FFF2-40B4-BE49-F238E27FC236}">
                  <a16:creationId xmlns:a16="http://schemas.microsoft.com/office/drawing/2014/main" id="{9D2F3A13-6F98-CA4F-959E-E95C2DD424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59993" y="3866981"/>
              <a:ext cx="628528" cy="628528"/>
            </a:xfrm>
            <a:prstGeom prst="rect">
              <a:avLst/>
            </a:prstGeom>
          </p:spPr>
        </p:pic>
      </p:grpSp>
      <p:grpSp>
        <p:nvGrpSpPr>
          <p:cNvPr id="51" name="cash img">
            <a:extLst>
              <a:ext uri="{FF2B5EF4-FFF2-40B4-BE49-F238E27FC236}">
                <a16:creationId xmlns:a16="http://schemas.microsoft.com/office/drawing/2014/main" id="{1F0FD634-DE25-4413-C96B-AC4D329BD7B1}"/>
              </a:ext>
            </a:extLst>
          </p:cNvPr>
          <p:cNvGrpSpPr/>
          <p:nvPr/>
        </p:nvGrpSpPr>
        <p:grpSpPr>
          <a:xfrm rot="16200000">
            <a:off x="473817" y="2358490"/>
            <a:ext cx="628528" cy="628528"/>
            <a:chOff x="3649795" y="2993264"/>
            <a:chExt cx="628528" cy="628528"/>
          </a:xfrm>
          <a:effectLst>
            <a:outerShdw blurRad="50800" dist="38100" dir="2700000" algn="tl" rotWithShape="0">
              <a:prstClr val="black">
                <a:alpha val="40000"/>
              </a:prstClr>
            </a:outerShdw>
          </a:effectLst>
        </p:grpSpPr>
        <p:pic>
          <p:nvPicPr>
            <p:cNvPr id="52" name="Graphic 51" descr="Money with solid fill">
              <a:extLst>
                <a:ext uri="{FF2B5EF4-FFF2-40B4-BE49-F238E27FC236}">
                  <a16:creationId xmlns:a16="http://schemas.microsoft.com/office/drawing/2014/main" id="{05B9A16F-32D7-18A7-A83D-6AA44C05EA4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49795" y="2993264"/>
              <a:ext cx="628528" cy="628528"/>
            </a:xfrm>
            <a:prstGeom prst="rect">
              <a:avLst/>
            </a:prstGeom>
          </p:spPr>
        </p:pic>
        <p:pic>
          <p:nvPicPr>
            <p:cNvPr id="53" name="Graphic 52" descr="Money outline">
              <a:extLst>
                <a:ext uri="{FF2B5EF4-FFF2-40B4-BE49-F238E27FC236}">
                  <a16:creationId xmlns:a16="http://schemas.microsoft.com/office/drawing/2014/main" id="{2BC0AD31-99FD-2E09-1673-9CBBDC053E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49795" y="2993264"/>
              <a:ext cx="628528" cy="628528"/>
            </a:xfrm>
            <a:prstGeom prst="rect">
              <a:avLst/>
            </a:prstGeom>
          </p:spPr>
        </p:pic>
      </p:grpSp>
      <p:grpSp>
        <p:nvGrpSpPr>
          <p:cNvPr id="54" name="calculator img" hidden="1">
            <a:extLst>
              <a:ext uri="{FF2B5EF4-FFF2-40B4-BE49-F238E27FC236}">
                <a16:creationId xmlns:a16="http://schemas.microsoft.com/office/drawing/2014/main" id="{A24238DB-08FE-6E89-C53E-5BAEA222E89D}"/>
              </a:ext>
            </a:extLst>
          </p:cNvPr>
          <p:cNvGrpSpPr/>
          <p:nvPr/>
        </p:nvGrpSpPr>
        <p:grpSpPr>
          <a:xfrm>
            <a:off x="4591735" y="9190328"/>
            <a:ext cx="628528" cy="628528"/>
            <a:chOff x="6998018" y="2514736"/>
            <a:chExt cx="628528" cy="628528"/>
          </a:xfrm>
          <a:effectLst>
            <a:outerShdw blurRad="50800" dist="38100" dir="2700000" algn="tl" rotWithShape="0">
              <a:prstClr val="black">
                <a:alpha val="40000"/>
              </a:prstClr>
            </a:outerShdw>
          </a:effectLst>
        </p:grpSpPr>
        <p:pic>
          <p:nvPicPr>
            <p:cNvPr id="55" name="Graphic 54" descr="Calculator with solid fill">
              <a:extLst>
                <a:ext uri="{FF2B5EF4-FFF2-40B4-BE49-F238E27FC236}">
                  <a16:creationId xmlns:a16="http://schemas.microsoft.com/office/drawing/2014/main" id="{F8F7B4CC-4176-B7CE-43E0-1456BA994EA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98018" y="2514736"/>
              <a:ext cx="628528" cy="628528"/>
            </a:xfrm>
            <a:prstGeom prst="rect">
              <a:avLst/>
            </a:prstGeom>
          </p:spPr>
        </p:pic>
        <p:pic>
          <p:nvPicPr>
            <p:cNvPr id="56" name="Graphic 55" descr="Calculator outline">
              <a:extLst>
                <a:ext uri="{FF2B5EF4-FFF2-40B4-BE49-F238E27FC236}">
                  <a16:creationId xmlns:a16="http://schemas.microsoft.com/office/drawing/2014/main" id="{A274523D-8009-7A49-4C64-4DE87D33BF4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998018" y="2514736"/>
              <a:ext cx="628528" cy="628528"/>
            </a:xfrm>
            <a:prstGeom prst="rect">
              <a:avLst/>
            </a:prstGeom>
          </p:spPr>
        </p:pic>
      </p:grpSp>
      <p:grpSp>
        <p:nvGrpSpPr>
          <p:cNvPr id="75" name="map img" hidden="1">
            <a:extLst>
              <a:ext uri="{FF2B5EF4-FFF2-40B4-BE49-F238E27FC236}">
                <a16:creationId xmlns:a16="http://schemas.microsoft.com/office/drawing/2014/main" id="{A36A348B-D790-98D8-0DF0-C355B77779E7}"/>
              </a:ext>
            </a:extLst>
          </p:cNvPr>
          <p:cNvGrpSpPr/>
          <p:nvPr/>
        </p:nvGrpSpPr>
        <p:grpSpPr>
          <a:xfrm>
            <a:off x="4591735" y="10018933"/>
            <a:ext cx="628528" cy="633477"/>
            <a:chOff x="5638800" y="2964600"/>
            <a:chExt cx="914400" cy="921600"/>
          </a:xfrm>
          <a:effectLst>
            <a:outerShdw blurRad="50800" dist="38100" dir="2700000" algn="tl" rotWithShape="0">
              <a:prstClr val="black">
                <a:alpha val="40000"/>
              </a:prstClr>
            </a:outerShdw>
          </a:effectLst>
        </p:grpSpPr>
        <p:pic>
          <p:nvPicPr>
            <p:cNvPr id="76" name="Graphic 75" descr="Map with pin with solid fill">
              <a:extLst>
                <a:ext uri="{FF2B5EF4-FFF2-40B4-BE49-F238E27FC236}">
                  <a16:creationId xmlns:a16="http://schemas.microsoft.com/office/drawing/2014/main" id="{142FF980-5AB8-6211-6CA4-006F98C4A50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38800" y="2971800"/>
              <a:ext cx="914400" cy="914400"/>
            </a:xfrm>
            <a:prstGeom prst="rect">
              <a:avLst/>
            </a:prstGeom>
          </p:spPr>
        </p:pic>
        <p:pic>
          <p:nvPicPr>
            <p:cNvPr id="77" name="Graphic 76" descr="Map with pin outline">
              <a:extLst>
                <a:ext uri="{FF2B5EF4-FFF2-40B4-BE49-F238E27FC236}">
                  <a16:creationId xmlns:a16="http://schemas.microsoft.com/office/drawing/2014/main" id="{FBDA8477-2765-0B99-586E-7C54211546C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638800" y="2964600"/>
              <a:ext cx="914400" cy="914400"/>
            </a:xfrm>
            <a:prstGeom prst="rect">
              <a:avLst/>
            </a:prstGeom>
          </p:spPr>
        </p:pic>
      </p:grpSp>
      <p:grpSp>
        <p:nvGrpSpPr>
          <p:cNvPr id="78" name="flowchart img" hidden="1">
            <a:extLst>
              <a:ext uri="{FF2B5EF4-FFF2-40B4-BE49-F238E27FC236}">
                <a16:creationId xmlns:a16="http://schemas.microsoft.com/office/drawing/2014/main" id="{F6E0CB36-354A-A8B0-F06D-1AE4B11B012E}"/>
              </a:ext>
            </a:extLst>
          </p:cNvPr>
          <p:cNvGrpSpPr/>
          <p:nvPr/>
        </p:nvGrpSpPr>
        <p:grpSpPr>
          <a:xfrm>
            <a:off x="8289061" y="8464796"/>
            <a:ext cx="628528" cy="633477"/>
            <a:chOff x="8217825" y="3421800"/>
            <a:chExt cx="914400" cy="921600"/>
          </a:xfrm>
          <a:effectLst>
            <a:outerShdw blurRad="50800" dist="38100" dir="2700000" algn="tl" rotWithShape="0">
              <a:prstClr val="black">
                <a:alpha val="40000"/>
              </a:prstClr>
            </a:outerShdw>
          </a:effectLst>
        </p:grpSpPr>
        <p:pic>
          <p:nvPicPr>
            <p:cNvPr id="79" name="Graphic 78" descr="Flowchart with solid fill">
              <a:extLst>
                <a:ext uri="{FF2B5EF4-FFF2-40B4-BE49-F238E27FC236}">
                  <a16:creationId xmlns:a16="http://schemas.microsoft.com/office/drawing/2014/main" id="{F6215403-AB2A-14D5-0084-601C29F8EC9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217825" y="3421800"/>
              <a:ext cx="914400" cy="914400"/>
            </a:xfrm>
            <a:prstGeom prst="rect">
              <a:avLst/>
            </a:prstGeom>
          </p:spPr>
        </p:pic>
        <p:pic>
          <p:nvPicPr>
            <p:cNvPr id="80" name="Graphic 79" descr="Flowchart outline">
              <a:extLst>
                <a:ext uri="{FF2B5EF4-FFF2-40B4-BE49-F238E27FC236}">
                  <a16:creationId xmlns:a16="http://schemas.microsoft.com/office/drawing/2014/main" id="{A600C407-0DF8-7067-7A1D-48F83E8470C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217825" y="3429000"/>
              <a:ext cx="914400" cy="914400"/>
            </a:xfrm>
            <a:prstGeom prst="rect">
              <a:avLst/>
            </a:prstGeom>
          </p:spPr>
        </p:pic>
      </p:grpSp>
      <p:grpSp>
        <p:nvGrpSpPr>
          <p:cNvPr id="81" name="person chart img" hidden="1">
            <a:extLst>
              <a:ext uri="{FF2B5EF4-FFF2-40B4-BE49-F238E27FC236}">
                <a16:creationId xmlns:a16="http://schemas.microsoft.com/office/drawing/2014/main" id="{FB002F80-6698-CAA1-622A-5D82F1CBB89B}"/>
              </a:ext>
            </a:extLst>
          </p:cNvPr>
          <p:cNvGrpSpPr/>
          <p:nvPr/>
        </p:nvGrpSpPr>
        <p:grpSpPr>
          <a:xfrm>
            <a:off x="8289061" y="9126200"/>
            <a:ext cx="628528" cy="628528"/>
            <a:chOff x="3059775" y="2507400"/>
            <a:chExt cx="914400" cy="914400"/>
          </a:xfrm>
          <a:effectLst>
            <a:outerShdw blurRad="50800" dist="38100" dir="2700000" algn="tl" rotWithShape="0">
              <a:prstClr val="black">
                <a:alpha val="40000"/>
              </a:prstClr>
            </a:outerShdw>
          </a:effectLst>
        </p:grpSpPr>
        <p:pic>
          <p:nvPicPr>
            <p:cNvPr id="82" name="Graphic 81" descr="Business Growth with solid fill">
              <a:extLst>
                <a:ext uri="{FF2B5EF4-FFF2-40B4-BE49-F238E27FC236}">
                  <a16:creationId xmlns:a16="http://schemas.microsoft.com/office/drawing/2014/main" id="{72D6612B-41FE-9CB5-3EA4-9D4E8E88C22E}"/>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059775" y="2507400"/>
              <a:ext cx="914400" cy="914400"/>
            </a:xfrm>
            <a:prstGeom prst="rect">
              <a:avLst/>
            </a:prstGeom>
          </p:spPr>
        </p:pic>
        <p:pic>
          <p:nvPicPr>
            <p:cNvPr id="83" name="Graphic 82" descr="Business Growth outline">
              <a:extLst>
                <a:ext uri="{FF2B5EF4-FFF2-40B4-BE49-F238E27FC236}">
                  <a16:creationId xmlns:a16="http://schemas.microsoft.com/office/drawing/2014/main" id="{221308D7-DABA-AF31-0BCA-59F693DC85B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059775" y="2507400"/>
              <a:ext cx="914400" cy="914400"/>
            </a:xfrm>
            <a:prstGeom prst="rect">
              <a:avLst/>
            </a:prstGeom>
          </p:spPr>
        </p:pic>
      </p:grpSp>
      <p:grpSp>
        <p:nvGrpSpPr>
          <p:cNvPr id="84" name="magnifying glass img">
            <a:extLst>
              <a:ext uri="{FF2B5EF4-FFF2-40B4-BE49-F238E27FC236}">
                <a16:creationId xmlns:a16="http://schemas.microsoft.com/office/drawing/2014/main" id="{75FAD644-B8D1-2859-0B47-21CDC4CBAB6C}"/>
              </a:ext>
            </a:extLst>
          </p:cNvPr>
          <p:cNvGrpSpPr/>
          <p:nvPr/>
        </p:nvGrpSpPr>
        <p:grpSpPr>
          <a:xfrm>
            <a:off x="510195" y="1565548"/>
            <a:ext cx="628528" cy="628528"/>
            <a:chOff x="9008175" y="2657400"/>
            <a:chExt cx="914400" cy="914400"/>
          </a:xfrm>
          <a:effectLst>
            <a:outerShdw blurRad="50800" dist="38100" dir="2700000" algn="tl" rotWithShape="0">
              <a:prstClr val="black">
                <a:alpha val="40000"/>
              </a:prstClr>
            </a:outerShdw>
          </a:effectLst>
        </p:grpSpPr>
        <p:pic>
          <p:nvPicPr>
            <p:cNvPr id="85" name="Graphic 84" descr="Research with solid fill">
              <a:extLst>
                <a:ext uri="{FF2B5EF4-FFF2-40B4-BE49-F238E27FC236}">
                  <a16:creationId xmlns:a16="http://schemas.microsoft.com/office/drawing/2014/main" id="{151DEEA7-22E0-CF74-44B7-94D945AA6B22}"/>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9008175" y="2657400"/>
              <a:ext cx="914400" cy="914400"/>
            </a:xfrm>
            <a:prstGeom prst="rect">
              <a:avLst/>
            </a:prstGeom>
          </p:spPr>
        </p:pic>
        <p:pic>
          <p:nvPicPr>
            <p:cNvPr id="86" name="Graphic 85" descr="Research outline">
              <a:extLst>
                <a:ext uri="{FF2B5EF4-FFF2-40B4-BE49-F238E27FC236}">
                  <a16:creationId xmlns:a16="http://schemas.microsoft.com/office/drawing/2014/main" id="{6B6088FA-8434-28FD-A0A3-B1B5EB218E04}"/>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008175" y="2657400"/>
              <a:ext cx="914400" cy="914400"/>
            </a:xfrm>
            <a:prstGeom prst="rect">
              <a:avLst/>
            </a:prstGeom>
          </p:spPr>
        </p:pic>
      </p:grpSp>
      <p:sp>
        <p:nvSpPr>
          <p:cNvPr id="8" name="research chart">
            <a:extLst>
              <a:ext uri="{FF2B5EF4-FFF2-40B4-BE49-F238E27FC236}">
                <a16:creationId xmlns:a16="http://schemas.microsoft.com/office/drawing/2014/main" id="{3C2112FE-78EA-3C9B-5496-E8FFE2B6A644}"/>
              </a:ext>
            </a:extLst>
          </p:cNvPr>
          <p:cNvSpPr/>
          <p:nvPr/>
        </p:nvSpPr>
        <p:spPr>
          <a:xfrm>
            <a:off x="3917789" y="2341680"/>
            <a:ext cx="1644811" cy="1643684"/>
          </a:xfrm>
          <a:prstGeom prst="ellipse">
            <a:avLst/>
          </a:prstGeom>
          <a:no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effectLst/>
              </a:rPr>
              <a:t>Carnegie Classification of Institutions of Higher Education</a:t>
            </a:r>
            <a:endParaRPr lang="en-US" sz="1200" i="1" dirty="0">
              <a:solidFill>
                <a:schemeClr val="accent4">
                  <a:lumMod val="20000"/>
                  <a:lumOff val="80000"/>
                </a:schemeClr>
              </a:solidFill>
            </a:endParaRPr>
          </a:p>
        </p:txBody>
      </p:sp>
      <p:sp>
        <p:nvSpPr>
          <p:cNvPr id="14" name="TextBox 13">
            <a:extLst>
              <a:ext uri="{FF2B5EF4-FFF2-40B4-BE49-F238E27FC236}">
                <a16:creationId xmlns:a16="http://schemas.microsoft.com/office/drawing/2014/main" id="{2F81771B-AD17-FA4B-96CC-D5AE8756C979}"/>
              </a:ext>
            </a:extLst>
          </p:cNvPr>
          <p:cNvSpPr txBox="1"/>
          <p:nvPr/>
        </p:nvSpPr>
        <p:spPr>
          <a:xfrm>
            <a:off x="5425440" y="2566929"/>
            <a:ext cx="2118360" cy="1188236"/>
          </a:xfrm>
          <a:prstGeom prst="rect">
            <a:avLst/>
          </a:prstGeom>
          <a:solidFill>
            <a:schemeClr val="accent4">
              <a:lumMod val="20000"/>
              <a:lumOff val="80000"/>
            </a:schemeClr>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ysClr val="windowText" lastClr="000000"/>
                </a:solidFill>
              </a:rPr>
              <a:t>a framework for categorizing colleges and universities in the United States</a:t>
            </a:r>
          </a:p>
        </p:txBody>
      </p:sp>
      <p:sp>
        <p:nvSpPr>
          <p:cNvPr id="26" name="research detail">
            <a:extLst>
              <a:ext uri="{FF2B5EF4-FFF2-40B4-BE49-F238E27FC236}">
                <a16:creationId xmlns:a16="http://schemas.microsoft.com/office/drawing/2014/main" id="{B51AB961-AB6B-0BD0-012F-5771C6EBEEB5}"/>
              </a:ext>
            </a:extLst>
          </p:cNvPr>
          <p:cNvSpPr/>
          <p:nvPr/>
        </p:nvSpPr>
        <p:spPr>
          <a:xfrm>
            <a:off x="8075703" y="2336731"/>
            <a:ext cx="3885091" cy="1648633"/>
          </a:xfrm>
          <a:prstGeom prst="roundRect">
            <a:avLst>
              <a:gd name="adj" fmla="val 1713"/>
            </a:avLst>
          </a:prstGeom>
          <a:solidFill>
            <a:schemeClr val="accent4">
              <a:lumMod val="75000"/>
            </a:schemeClr>
          </a:solid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588"/>
            <a:endParaRPr lang="en-US" sz="1400" dirty="0">
              <a:solidFill>
                <a:schemeClr val="accent4">
                  <a:lumMod val="20000"/>
                  <a:lumOff val="80000"/>
                </a:schemeClr>
              </a:solidFill>
            </a:endParaRPr>
          </a:p>
        </p:txBody>
      </p:sp>
      <p:sp>
        <p:nvSpPr>
          <p:cNvPr id="27" name="research chart">
            <a:extLst>
              <a:ext uri="{FF2B5EF4-FFF2-40B4-BE49-F238E27FC236}">
                <a16:creationId xmlns:a16="http://schemas.microsoft.com/office/drawing/2014/main" id="{7B7ED53C-F015-757C-18A6-40DC30FBD9B8}"/>
              </a:ext>
            </a:extLst>
          </p:cNvPr>
          <p:cNvSpPr/>
          <p:nvPr/>
        </p:nvSpPr>
        <p:spPr>
          <a:xfrm>
            <a:off x="8075704" y="2341680"/>
            <a:ext cx="1644811" cy="1643684"/>
          </a:xfrm>
          <a:prstGeom prst="ellipse">
            <a:avLst/>
          </a:prstGeom>
          <a:no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effectLst/>
              </a:rPr>
              <a:t>Integrated Post Secondary Education Data System</a:t>
            </a:r>
            <a:endParaRPr lang="en-US" sz="1200" i="1" dirty="0">
              <a:solidFill>
                <a:schemeClr val="accent4">
                  <a:lumMod val="20000"/>
                  <a:lumOff val="80000"/>
                </a:schemeClr>
              </a:solidFill>
            </a:endParaRPr>
          </a:p>
        </p:txBody>
      </p:sp>
      <p:sp>
        <p:nvSpPr>
          <p:cNvPr id="28" name="TextBox 27">
            <a:extLst>
              <a:ext uri="{FF2B5EF4-FFF2-40B4-BE49-F238E27FC236}">
                <a16:creationId xmlns:a16="http://schemas.microsoft.com/office/drawing/2014/main" id="{F7AFC645-C780-03CE-112C-41C51013CAFE}"/>
              </a:ext>
            </a:extLst>
          </p:cNvPr>
          <p:cNvSpPr txBox="1"/>
          <p:nvPr/>
        </p:nvSpPr>
        <p:spPr>
          <a:xfrm>
            <a:off x="9583355" y="2566929"/>
            <a:ext cx="2118360" cy="1188236"/>
          </a:xfrm>
          <a:prstGeom prst="rect">
            <a:avLst/>
          </a:prstGeom>
          <a:solidFill>
            <a:schemeClr val="accent4">
              <a:lumMod val="20000"/>
              <a:lumOff val="80000"/>
            </a:schemeClr>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ysClr val="windowText" lastClr="000000"/>
                </a:solidFill>
              </a:rPr>
              <a:t>a system of interrelated surveys conducted annually by the National Center for Education Statistics (NCES)</a:t>
            </a:r>
          </a:p>
        </p:txBody>
      </p:sp>
      <p:sp>
        <p:nvSpPr>
          <p:cNvPr id="29" name="research detail">
            <a:extLst>
              <a:ext uri="{FF2B5EF4-FFF2-40B4-BE49-F238E27FC236}">
                <a16:creationId xmlns:a16="http://schemas.microsoft.com/office/drawing/2014/main" id="{791A9737-84C7-453A-7DF8-46B8F2F25C08}"/>
              </a:ext>
            </a:extLst>
          </p:cNvPr>
          <p:cNvSpPr/>
          <p:nvPr/>
        </p:nvSpPr>
        <p:spPr>
          <a:xfrm>
            <a:off x="3917788" y="4314215"/>
            <a:ext cx="3885091" cy="1648633"/>
          </a:xfrm>
          <a:prstGeom prst="roundRect">
            <a:avLst>
              <a:gd name="adj" fmla="val 1713"/>
            </a:avLst>
          </a:prstGeom>
          <a:solidFill>
            <a:schemeClr val="accent4">
              <a:lumMod val="75000"/>
            </a:schemeClr>
          </a:solid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588"/>
            <a:endParaRPr lang="en-US" sz="1400" dirty="0">
              <a:solidFill>
                <a:schemeClr val="accent4">
                  <a:lumMod val="20000"/>
                  <a:lumOff val="80000"/>
                </a:schemeClr>
              </a:solidFill>
            </a:endParaRPr>
          </a:p>
        </p:txBody>
      </p:sp>
      <p:sp>
        <p:nvSpPr>
          <p:cNvPr id="30" name="research chart">
            <a:extLst>
              <a:ext uri="{FF2B5EF4-FFF2-40B4-BE49-F238E27FC236}">
                <a16:creationId xmlns:a16="http://schemas.microsoft.com/office/drawing/2014/main" id="{150D6DB6-00CD-8407-1908-359FA094FEEA}"/>
              </a:ext>
            </a:extLst>
          </p:cNvPr>
          <p:cNvSpPr/>
          <p:nvPr/>
        </p:nvSpPr>
        <p:spPr>
          <a:xfrm>
            <a:off x="3917789" y="4319164"/>
            <a:ext cx="1644811" cy="1643684"/>
          </a:xfrm>
          <a:prstGeom prst="ellipse">
            <a:avLst/>
          </a:prstGeom>
          <a:no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effectLst/>
              </a:rPr>
              <a:t>Social Mobility Index</a:t>
            </a:r>
            <a:endParaRPr lang="en-US" sz="1400" i="1" dirty="0">
              <a:solidFill>
                <a:schemeClr val="accent4">
                  <a:lumMod val="20000"/>
                  <a:lumOff val="80000"/>
                </a:schemeClr>
              </a:solidFill>
            </a:endParaRPr>
          </a:p>
        </p:txBody>
      </p:sp>
      <p:sp>
        <p:nvSpPr>
          <p:cNvPr id="31" name="TextBox 30">
            <a:extLst>
              <a:ext uri="{FF2B5EF4-FFF2-40B4-BE49-F238E27FC236}">
                <a16:creationId xmlns:a16="http://schemas.microsoft.com/office/drawing/2014/main" id="{B7FA7534-888E-B0D7-4064-F75B180F70A2}"/>
              </a:ext>
            </a:extLst>
          </p:cNvPr>
          <p:cNvSpPr txBox="1"/>
          <p:nvPr/>
        </p:nvSpPr>
        <p:spPr>
          <a:xfrm>
            <a:off x="5425440" y="4544413"/>
            <a:ext cx="2118360" cy="1188236"/>
          </a:xfrm>
          <a:prstGeom prst="rect">
            <a:avLst/>
          </a:prstGeom>
          <a:solidFill>
            <a:schemeClr val="accent4">
              <a:lumMod val="20000"/>
              <a:lumOff val="80000"/>
            </a:schemeClr>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ysClr val="windowText" lastClr="000000"/>
                </a:solidFill>
              </a:rPr>
              <a:t>a college ranking system that measures the extent to which colleges and universities promote upward social mobility for their students</a:t>
            </a:r>
          </a:p>
        </p:txBody>
      </p:sp>
      <p:sp>
        <p:nvSpPr>
          <p:cNvPr id="32" name="research detail">
            <a:extLst>
              <a:ext uri="{FF2B5EF4-FFF2-40B4-BE49-F238E27FC236}">
                <a16:creationId xmlns:a16="http://schemas.microsoft.com/office/drawing/2014/main" id="{455B4767-1BD4-4091-A60E-8F8447DF2A3C}"/>
              </a:ext>
            </a:extLst>
          </p:cNvPr>
          <p:cNvSpPr/>
          <p:nvPr/>
        </p:nvSpPr>
        <p:spPr>
          <a:xfrm>
            <a:off x="8075703" y="4314215"/>
            <a:ext cx="3885091" cy="1648633"/>
          </a:xfrm>
          <a:prstGeom prst="roundRect">
            <a:avLst>
              <a:gd name="adj" fmla="val 1713"/>
            </a:avLst>
          </a:prstGeom>
          <a:solidFill>
            <a:schemeClr val="accent4">
              <a:lumMod val="75000"/>
            </a:schemeClr>
          </a:solid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588"/>
            <a:endParaRPr lang="en-US" sz="1400" dirty="0">
              <a:solidFill>
                <a:schemeClr val="accent4">
                  <a:lumMod val="20000"/>
                  <a:lumOff val="80000"/>
                </a:schemeClr>
              </a:solidFill>
            </a:endParaRPr>
          </a:p>
        </p:txBody>
      </p:sp>
      <p:sp>
        <p:nvSpPr>
          <p:cNvPr id="33" name="research chart">
            <a:extLst>
              <a:ext uri="{FF2B5EF4-FFF2-40B4-BE49-F238E27FC236}">
                <a16:creationId xmlns:a16="http://schemas.microsoft.com/office/drawing/2014/main" id="{328DC33E-884B-24B7-36E0-FCDA66818C76}"/>
              </a:ext>
            </a:extLst>
          </p:cNvPr>
          <p:cNvSpPr/>
          <p:nvPr/>
        </p:nvSpPr>
        <p:spPr>
          <a:xfrm>
            <a:off x="8075704" y="4319164"/>
            <a:ext cx="1644811" cy="1643684"/>
          </a:xfrm>
          <a:prstGeom prst="ellipse">
            <a:avLst/>
          </a:prstGeom>
          <a:no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effectLst/>
              </a:rPr>
              <a:t>Economic Mobility Index</a:t>
            </a:r>
            <a:endParaRPr lang="en-US" sz="1400" i="1" dirty="0">
              <a:solidFill>
                <a:schemeClr val="accent4">
                  <a:lumMod val="20000"/>
                  <a:lumOff val="80000"/>
                </a:schemeClr>
              </a:solidFill>
            </a:endParaRPr>
          </a:p>
        </p:txBody>
      </p:sp>
      <p:sp>
        <p:nvSpPr>
          <p:cNvPr id="34" name="TextBox 33">
            <a:extLst>
              <a:ext uri="{FF2B5EF4-FFF2-40B4-BE49-F238E27FC236}">
                <a16:creationId xmlns:a16="http://schemas.microsoft.com/office/drawing/2014/main" id="{CFF4642B-370A-EE68-0DA1-6F39BBACD84F}"/>
              </a:ext>
            </a:extLst>
          </p:cNvPr>
          <p:cNvSpPr txBox="1"/>
          <p:nvPr/>
        </p:nvSpPr>
        <p:spPr>
          <a:xfrm>
            <a:off x="9583355" y="4544413"/>
            <a:ext cx="2118360" cy="1188236"/>
          </a:xfrm>
          <a:prstGeom prst="rect">
            <a:avLst/>
          </a:prstGeom>
          <a:solidFill>
            <a:schemeClr val="accent4">
              <a:lumMod val="20000"/>
              <a:lumOff val="80000"/>
            </a:schemeClr>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lt1"/>
                </a:solidFill>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ysClr val="windowText" lastClr="000000"/>
                </a:solidFill>
              </a:rPr>
              <a:t>a rating system for institutions of higher education based on their ability to promote economic mobility for their graduates</a:t>
            </a:r>
          </a:p>
        </p:txBody>
      </p:sp>
      <p:sp>
        <p:nvSpPr>
          <p:cNvPr id="35" name="research chart">
            <a:extLst>
              <a:ext uri="{FF2B5EF4-FFF2-40B4-BE49-F238E27FC236}">
                <a16:creationId xmlns:a16="http://schemas.microsoft.com/office/drawing/2014/main" id="{CD4CA097-260C-DD0F-E07E-E87DD4CEB504}"/>
              </a:ext>
            </a:extLst>
          </p:cNvPr>
          <p:cNvSpPr/>
          <p:nvPr/>
        </p:nvSpPr>
        <p:spPr>
          <a:xfrm>
            <a:off x="3917788" y="172298"/>
            <a:ext cx="8043006" cy="2238291"/>
          </a:xfrm>
          <a:prstGeom prst="ellipse">
            <a:avLst/>
          </a:prstGeom>
          <a:no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accent4">
                    <a:lumMod val="20000"/>
                    <a:lumOff val="80000"/>
                  </a:schemeClr>
                </a:solidFill>
              </a:rPr>
              <a:t>The College Wish List offers families a more accessible and comprehensive tool for choosing the right college, considering not only the economic mobility of the institution but also other important factors such as cost of living, setting, retention rates, and research intensity.</a:t>
            </a:r>
          </a:p>
        </p:txBody>
      </p:sp>
    </p:spTree>
    <p:extLst>
      <p:ext uri="{BB962C8B-B14F-4D97-AF65-F5344CB8AC3E}">
        <p14:creationId xmlns:p14="http://schemas.microsoft.com/office/powerpoint/2010/main" val="271327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data arrow" hidden="1">
            <a:extLst>
              <a:ext uri="{FF2B5EF4-FFF2-40B4-BE49-F238E27FC236}">
                <a16:creationId xmlns:a16="http://schemas.microsoft.com/office/drawing/2014/main" id="{ADCD5E1A-08F0-718A-9015-92ABC124E22B}"/>
              </a:ext>
            </a:extLst>
          </p:cNvPr>
          <p:cNvCxnSpPr>
            <a:cxnSpLocks/>
            <a:stCxn id="2" idx="0"/>
            <a:endCxn id="4" idx="3"/>
          </p:cNvCxnSpPr>
          <p:nvPr/>
        </p:nvCxnSpPr>
        <p:spPr>
          <a:xfrm rot="5400000" flipH="1" flipV="1">
            <a:off x="5239194" y="3524536"/>
            <a:ext cx="5279774" cy="3566163"/>
          </a:xfrm>
          <a:prstGeom prst="bentConnector4">
            <a:avLst>
              <a:gd name="adj1" fmla="val 29399"/>
              <a:gd name="adj2" fmla="val 106410"/>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research arrow" hidden="1">
            <a:extLst>
              <a:ext uri="{FF2B5EF4-FFF2-40B4-BE49-F238E27FC236}">
                <a16:creationId xmlns:a16="http://schemas.microsoft.com/office/drawing/2014/main" id="{6E585316-EB50-9C85-C0A5-2C5C43164FC0}"/>
              </a:ext>
            </a:extLst>
          </p:cNvPr>
          <p:cNvCxnSpPr>
            <a:cxnSpLocks/>
            <a:stCxn id="3" idx="0"/>
            <a:endCxn id="4" idx="1"/>
          </p:cNvCxnSpPr>
          <p:nvPr/>
        </p:nvCxnSpPr>
        <p:spPr>
          <a:xfrm rot="16200000" flipH="1">
            <a:off x="1050858" y="1188749"/>
            <a:ext cx="2428143" cy="529818"/>
          </a:xfrm>
          <a:prstGeom prst="bentConnector4">
            <a:avLst>
              <a:gd name="adj1" fmla="val -9415"/>
              <a:gd name="adj2" fmla="val -18600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useBgFill="1">
        <p:nvSpPr>
          <p:cNvPr id="4" name="dashboard frame" hidden="1">
            <a:extLst>
              <a:ext uri="{FF2B5EF4-FFF2-40B4-BE49-F238E27FC236}">
                <a16:creationId xmlns:a16="http://schemas.microsoft.com/office/drawing/2014/main" id="{8A98F4E0-BB00-7160-DC38-BBE086F83AEA}"/>
              </a:ext>
            </a:extLst>
          </p:cNvPr>
          <p:cNvSpPr/>
          <p:nvPr/>
        </p:nvSpPr>
        <p:spPr>
          <a:xfrm>
            <a:off x="2529839" y="492368"/>
            <a:ext cx="7132324" cy="4350723"/>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Dashboard</a:t>
            </a:r>
          </a:p>
        </p:txBody>
      </p:sp>
      <p:sp>
        <p:nvSpPr>
          <p:cNvPr id="12" name="dashboard detail" hidden="1">
            <a:extLst>
              <a:ext uri="{FF2B5EF4-FFF2-40B4-BE49-F238E27FC236}">
                <a16:creationId xmlns:a16="http://schemas.microsoft.com/office/drawing/2014/main" id="{4C3DEACC-9F51-D56B-1413-837F69AC3118}"/>
              </a:ext>
            </a:extLst>
          </p:cNvPr>
          <p:cNvSpPr/>
          <p:nvPr/>
        </p:nvSpPr>
        <p:spPr>
          <a:xfrm>
            <a:off x="8185636" y="8164390"/>
            <a:ext cx="3197474" cy="1854543"/>
          </a:xfrm>
          <a:prstGeom prst="roundRect">
            <a:avLst>
              <a:gd name="adj" fmla="val 2800"/>
            </a:avLst>
          </a:prstGeom>
          <a:noFill/>
          <a:ln w="1905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5">
                    <a:lumMod val="20000"/>
                    <a:lumOff val="80000"/>
                  </a:schemeClr>
                </a:solidFill>
              </a:rPr>
              <a:t>INFORMATION ARCHITECTURE</a:t>
            </a:r>
          </a:p>
          <a:p>
            <a:pPr marL="747713"/>
            <a:endParaRPr lang="en-US" sz="1400" dirty="0">
              <a:solidFill>
                <a:schemeClr val="accent5">
                  <a:lumMod val="20000"/>
                  <a:lumOff val="80000"/>
                </a:schemeClr>
              </a:solidFill>
            </a:endParaRPr>
          </a:p>
          <a:p>
            <a:pPr marL="747713"/>
            <a:endParaRPr lang="en-US" sz="1400" dirty="0">
              <a:solidFill>
                <a:schemeClr val="accent5">
                  <a:lumMod val="20000"/>
                  <a:lumOff val="80000"/>
                </a:schemeClr>
              </a:solidFill>
            </a:endParaRPr>
          </a:p>
          <a:p>
            <a:pPr marL="747713"/>
            <a:r>
              <a:rPr lang="en-US" sz="1400" dirty="0">
                <a:solidFill>
                  <a:schemeClr val="accent5">
                    <a:lumMod val="20000"/>
                    <a:lumOff val="80000"/>
                  </a:schemeClr>
                </a:solidFill>
              </a:rPr>
              <a:t>DEMONSTRATION</a:t>
            </a:r>
          </a:p>
        </p:txBody>
      </p:sp>
      <p:sp>
        <p:nvSpPr>
          <p:cNvPr id="41" name="data detail" hidden="1">
            <a:extLst>
              <a:ext uri="{FF2B5EF4-FFF2-40B4-BE49-F238E27FC236}">
                <a16:creationId xmlns:a16="http://schemas.microsoft.com/office/drawing/2014/main" id="{69A7E53C-29A0-4B23-F327-EF914D036B0A}"/>
              </a:ext>
            </a:extLst>
          </p:cNvPr>
          <p:cNvSpPr/>
          <p:nvPr/>
        </p:nvSpPr>
        <p:spPr>
          <a:xfrm>
            <a:off x="4485851" y="8164382"/>
            <a:ext cx="3220298" cy="2848708"/>
          </a:xfrm>
          <a:prstGeom prst="roundRect">
            <a:avLst>
              <a:gd name="adj" fmla="val 1621"/>
            </a:avLst>
          </a:prstGeom>
          <a:noFill/>
          <a:ln w="190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3">
                    <a:lumMod val="20000"/>
                    <a:lumOff val="80000"/>
                  </a:schemeClr>
                </a:solidFill>
              </a:rPr>
              <a:t>CASES AT-A-GLANCE</a:t>
            </a:r>
          </a:p>
          <a:p>
            <a:pPr marL="747713"/>
            <a:endParaRPr lang="en-US" sz="1400" dirty="0">
              <a:solidFill>
                <a:schemeClr val="accent3">
                  <a:lumMod val="20000"/>
                  <a:lumOff val="80000"/>
                </a:schemeClr>
              </a:solidFill>
            </a:endParaRPr>
          </a:p>
          <a:p>
            <a:pPr marL="747713"/>
            <a:endParaRPr lang="en-US" sz="1400" dirty="0">
              <a:solidFill>
                <a:schemeClr val="accent3">
                  <a:lumMod val="20000"/>
                  <a:lumOff val="80000"/>
                </a:schemeClr>
              </a:solidFill>
            </a:endParaRPr>
          </a:p>
          <a:p>
            <a:pPr marL="747713"/>
            <a:r>
              <a:rPr lang="en-US" sz="1400" dirty="0">
                <a:solidFill>
                  <a:schemeClr val="accent3">
                    <a:lumMod val="20000"/>
                    <a:lumOff val="80000"/>
                  </a:schemeClr>
                </a:solidFill>
              </a:rPr>
              <a:t>CALCULATING ECONOMIC MOBILITY INDICES (EMIs)</a:t>
            </a:r>
          </a:p>
          <a:p>
            <a:pPr marL="747713"/>
            <a:endParaRPr lang="en-US" sz="1400" dirty="0">
              <a:solidFill>
                <a:schemeClr val="accent3">
                  <a:lumMod val="20000"/>
                  <a:lumOff val="80000"/>
                </a:schemeClr>
              </a:solidFill>
            </a:endParaRPr>
          </a:p>
          <a:p>
            <a:pPr marL="747713"/>
            <a:endParaRPr lang="en-US" sz="1400" dirty="0">
              <a:solidFill>
                <a:schemeClr val="accent3">
                  <a:lumMod val="20000"/>
                  <a:lumOff val="80000"/>
                </a:schemeClr>
              </a:solidFill>
            </a:endParaRPr>
          </a:p>
          <a:p>
            <a:pPr marL="747713"/>
            <a:r>
              <a:rPr lang="en-US" sz="1400" dirty="0">
                <a:solidFill>
                  <a:schemeClr val="accent3">
                    <a:lumMod val="20000"/>
                    <a:lumOff val="80000"/>
                  </a:schemeClr>
                </a:solidFill>
              </a:rPr>
              <a:t>GEOGRAPHY-BASED IMPLICATIONS</a:t>
            </a:r>
          </a:p>
        </p:txBody>
      </p:sp>
      <p:sp>
        <p:nvSpPr>
          <p:cNvPr id="10" name="research detail">
            <a:extLst>
              <a:ext uri="{FF2B5EF4-FFF2-40B4-BE49-F238E27FC236}">
                <a16:creationId xmlns:a16="http://schemas.microsoft.com/office/drawing/2014/main" id="{50BDFD19-EF59-684A-2C95-9FCE94A342CE}"/>
              </a:ext>
            </a:extLst>
          </p:cNvPr>
          <p:cNvSpPr/>
          <p:nvPr/>
        </p:nvSpPr>
        <p:spPr>
          <a:xfrm>
            <a:off x="397619" y="456457"/>
            <a:ext cx="3197474" cy="2866293"/>
          </a:xfrm>
          <a:prstGeom prst="roundRect">
            <a:avLst>
              <a:gd name="adj" fmla="val 1713"/>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4">
                    <a:lumMod val="20000"/>
                    <a:lumOff val="80000"/>
                  </a:schemeClr>
                </a:solidFill>
              </a:rPr>
              <a:t>PROJECT RATIONALE &amp; PROBLEM SCOPE</a:t>
            </a:r>
          </a:p>
          <a:p>
            <a:pPr marL="747713"/>
            <a:endParaRPr lang="en-US" sz="1400" dirty="0">
              <a:solidFill>
                <a:schemeClr val="accent4">
                  <a:lumMod val="20000"/>
                  <a:lumOff val="80000"/>
                </a:schemeClr>
              </a:solidFill>
            </a:endParaRPr>
          </a:p>
          <a:p>
            <a:pPr marL="747713"/>
            <a:endParaRPr lang="en-US" sz="1400" dirty="0">
              <a:solidFill>
                <a:schemeClr val="accent4">
                  <a:lumMod val="20000"/>
                  <a:lumOff val="80000"/>
                </a:schemeClr>
              </a:solidFill>
            </a:endParaRPr>
          </a:p>
          <a:p>
            <a:pPr marL="747713"/>
            <a:r>
              <a:rPr lang="en-US" sz="1400" dirty="0">
                <a:solidFill>
                  <a:schemeClr val="accent4">
                    <a:lumMod val="20000"/>
                    <a:lumOff val="80000"/>
                  </a:schemeClr>
                </a:solidFill>
              </a:rPr>
              <a:t>DATA SOURCES</a:t>
            </a:r>
          </a:p>
          <a:p>
            <a:pPr marL="747713"/>
            <a:endParaRPr lang="en-US" sz="1400" dirty="0">
              <a:solidFill>
                <a:schemeClr val="accent4">
                  <a:lumMod val="20000"/>
                  <a:lumOff val="80000"/>
                </a:schemeClr>
              </a:solidFill>
            </a:endParaRPr>
          </a:p>
          <a:p>
            <a:pPr marL="747713"/>
            <a:endParaRPr lang="en-US" sz="1400" dirty="0">
              <a:solidFill>
                <a:schemeClr val="accent4">
                  <a:lumMod val="20000"/>
                  <a:lumOff val="80000"/>
                </a:schemeClr>
              </a:solidFill>
            </a:endParaRPr>
          </a:p>
          <a:p>
            <a:pPr marL="747713"/>
            <a:r>
              <a:rPr lang="en-US" sz="1400" dirty="0">
                <a:solidFill>
                  <a:schemeClr val="accent4">
                    <a:lumMod val="20000"/>
                    <a:lumOff val="80000"/>
                  </a:schemeClr>
                </a:solidFill>
              </a:rPr>
              <a:t>KEY THEMES IN AID POLICIES &amp; PRACTICES</a:t>
            </a:r>
          </a:p>
        </p:txBody>
      </p:sp>
      <p:sp useBgFill="1">
        <p:nvSpPr>
          <p:cNvPr id="44" name="dashboard" hidden="1">
            <a:extLst>
              <a:ext uri="{FF2B5EF4-FFF2-40B4-BE49-F238E27FC236}">
                <a16:creationId xmlns:a16="http://schemas.microsoft.com/office/drawing/2014/main" id="{AA43BE87-83A8-3E7C-A8C0-8A4BEBA04784}"/>
              </a:ext>
            </a:extLst>
          </p:cNvPr>
          <p:cNvSpPr/>
          <p:nvPr/>
        </p:nvSpPr>
        <p:spPr>
          <a:xfrm>
            <a:off x="8982426" y="7947512"/>
            <a:ext cx="1603894"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5">
                    <a:lumMod val="75000"/>
                  </a:schemeClr>
                </a:solidFill>
                <a:effectLst>
                  <a:outerShdw blurRad="152400" dist="38100" dir="2700000" sx="103000" sy="103000" algn="tl" rotWithShape="0">
                    <a:prstClr val="black">
                      <a:alpha val="40000"/>
                    </a:prstClr>
                  </a:outerShdw>
                </a:effectLst>
                <a:latin typeface="+mj-lt"/>
              </a:rPr>
              <a:t>dashboard</a:t>
            </a:r>
          </a:p>
        </p:txBody>
      </p:sp>
      <p:sp useBgFill="1">
        <p:nvSpPr>
          <p:cNvPr id="2" name="data" hidden="1">
            <a:extLst>
              <a:ext uri="{FF2B5EF4-FFF2-40B4-BE49-F238E27FC236}">
                <a16:creationId xmlns:a16="http://schemas.microsoft.com/office/drawing/2014/main" id="{A8411218-CDC3-648E-5647-E3EBEE5AF8B6}"/>
              </a:ext>
            </a:extLst>
          </p:cNvPr>
          <p:cNvSpPr/>
          <p:nvPr/>
        </p:nvSpPr>
        <p:spPr>
          <a:xfrm>
            <a:off x="5649060" y="7947504"/>
            <a:ext cx="893880"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75000"/>
                  </a:schemeClr>
                </a:solidFill>
                <a:effectLst>
                  <a:outerShdw blurRad="152400" dist="38100" dir="2700000" sx="103000" sy="103000" algn="tl" rotWithShape="0">
                    <a:prstClr val="black">
                      <a:alpha val="40000"/>
                    </a:prstClr>
                  </a:outerShdw>
                </a:effectLst>
                <a:latin typeface="+mj-lt"/>
              </a:rPr>
              <a:t>data</a:t>
            </a:r>
          </a:p>
        </p:txBody>
      </p:sp>
      <p:sp useBgFill="1">
        <p:nvSpPr>
          <p:cNvPr id="3" name="research">
            <a:extLst>
              <a:ext uri="{FF2B5EF4-FFF2-40B4-BE49-F238E27FC236}">
                <a16:creationId xmlns:a16="http://schemas.microsoft.com/office/drawing/2014/main" id="{F2CF2CCC-6722-3F44-5A94-B5A53674AEFC}"/>
              </a:ext>
            </a:extLst>
          </p:cNvPr>
          <p:cNvSpPr/>
          <p:nvPr/>
        </p:nvSpPr>
        <p:spPr>
          <a:xfrm>
            <a:off x="1243149" y="239587"/>
            <a:ext cx="1513743"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75000"/>
                  </a:schemeClr>
                </a:solidFill>
                <a:effectLst>
                  <a:outerShdw blurRad="152400" dist="38100" dir="2700000" sx="103000" sy="103000" algn="tl" rotWithShape="0">
                    <a:prstClr val="black">
                      <a:alpha val="40000"/>
                    </a:prstClr>
                  </a:outerShdw>
                </a:effectLst>
                <a:latin typeface="+mj-lt"/>
              </a:rPr>
              <a:t>research</a:t>
            </a:r>
          </a:p>
        </p:txBody>
      </p:sp>
      <p:sp>
        <p:nvSpPr>
          <p:cNvPr id="25" name="heading" hidden="1">
            <a:extLst>
              <a:ext uri="{FF2B5EF4-FFF2-40B4-BE49-F238E27FC236}">
                <a16:creationId xmlns:a16="http://schemas.microsoft.com/office/drawing/2014/main" id="{E8992FD2-A258-DA21-DA07-7E52F9F51A83}"/>
              </a:ext>
            </a:extLst>
          </p:cNvPr>
          <p:cNvSpPr txBox="1"/>
          <p:nvPr/>
        </p:nvSpPr>
        <p:spPr>
          <a:xfrm>
            <a:off x="4588126" y="983580"/>
            <a:ext cx="3015748" cy="523220"/>
          </a:xfrm>
          <a:prstGeom prst="rect">
            <a:avLst/>
          </a:prstGeom>
          <a:pattFill prst="wdDnDiag">
            <a:fgClr>
              <a:schemeClr val="tx2">
                <a:lumMod val="75000"/>
              </a:schemeClr>
            </a:fgClr>
            <a:bgClr>
              <a:schemeClr val="bg2">
                <a:lumMod val="50000"/>
              </a:schemeClr>
            </a:bgClr>
          </a:patt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800">
                <a:solidFill>
                  <a:schemeClr val="accent3">
                    <a:lumMod val="75000"/>
                  </a:schemeClr>
                </a:solidFill>
                <a:effectLst>
                  <a:outerShdw blurRad="152400" dist="38100" dir="2700000" sx="103000" sy="103000" algn="tl" rotWithShape="0">
                    <a:prstClr val="black">
                      <a:alpha val="40000"/>
                    </a:prstClr>
                  </a:outerShdw>
                </a:effectLst>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6000" dirty="0">
                <a:solidFill>
                  <a:schemeClr val="bg1"/>
                </a:solidFill>
              </a:rPr>
              <a:t>AGENDA</a:t>
            </a:r>
          </a:p>
        </p:txBody>
      </p:sp>
      <p:grpSp>
        <p:nvGrpSpPr>
          <p:cNvPr id="45" name="iceberg img">
            <a:extLst>
              <a:ext uri="{FF2B5EF4-FFF2-40B4-BE49-F238E27FC236}">
                <a16:creationId xmlns:a16="http://schemas.microsoft.com/office/drawing/2014/main" id="{E37E124A-0BA6-8C1D-A42F-2FB1502EC6D4}"/>
              </a:ext>
            </a:extLst>
          </p:cNvPr>
          <p:cNvGrpSpPr/>
          <p:nvPr/>
        </p:nvGrpSpPr>
        <p:grpSpPr>
          <a:xfrm>
            <a:off x="510195" y="787200"/>
            <a:ext cx="628528" cy="628528"/>
            <a:chOff x="808890" y="3894321"/>
            <a:chExt cx="628528" cy="628528"/>
          </a:xfrm>
          <a:effectLst>
            <a:outerShdw blurRad="50800" dist="38100" dir="2700000" algn="tl" rotWithShape="0">
              <a:prstClr val="black">
                <a:alpha val="40000"/>
              </a:prstClr>
            </a:outerShdw>
          </a:effectLst>
        </p:grpSpPr>
        <p:pic>
          <p:nvPicPr>
            <p:cNvPr id="46" name="Graphic 45" descr="Iceberg with solid fill">
              <a:extLst>
                <a:ext uri="{FF2B5EF4-FFF2-40B4-BE49-F238E27FC236}">
                  <a16:creationId xmlns:a16="http://schemas.microsoft.com/office/drawing/2014/main" id="{264D6936-B15E-EB65-1B1E-C0DF5F5443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8890" y="3894321"/>
              <a:ext cx="628528" cy="628528"/>
            </a:xfrm>
            <a:prstGeom prst="rect">
              <a:avLst/>
            </a:prstGeom>
          </p:spPr>
        </p:pic>
        <p:pic>
          <p:nvPicPr>
            <p:cNvPr id="47" name="Graphic 46" descr="Iceberg outline">
              <a:extLst>
                <a:ext uri="{FF2B5EF4-FFF2-40B4-BE49-F238E27FC236}">
                  <a16:creationId xmlns:a16="http://schemas.microsoft.com/office/drawing/2014/main" id="{849EDD85-E0EB-E1A5-3A4D-D615EB5F56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8890" y="3894321"/>
              <a:ext cx="628528" cy="628528"/>
            </a:xfrm>
            <a:prstGeom prst="rect">
              <a:avLst/>
            </a:prstGeom>
            <a:effectLst>
              <a:outerShdw blurRad="50800" dist="38100" dir="2700000" algn="tl" rotWithShape="0">
                <a:prstClr val="black">
                  <a:alpha val="40000"/>
                </a:prstClr>
              </a:outerShdw>
            </a:effectLst>
          </p:spPr>
        </p:pic>
      </p:grpSp>
      <p:grpSp>
        <p:nvGrpSpPr>
          <p:cNvPr id="48" name="database img" hidden="1">
            <a:extLst>
              <a:ext uri="{FF2B5EF4-FFF2-40B4-BE49-F238E27FC236}">
                <a16:creationId xmlns:a16="http://schemas.microsoft.com/office/drawing/2014/main" id="{CEA0540A-732C-00EC-BAAC-45F2530B72B5}"/>
              </a:ext>
            </a:extLst>
          </p:cNvPr>
          <p:cNvGrpSpPr/>
          <p:nvPr/>
        </p:nvGrpSpPr>
        <p:grpSpPr>
          <a:xfrm>
            <a:off x="4588126" y="8365353"/>
            <a:ext cx="628528" cy="628528"/>
            <a:chOff x="5059993" y="3866981"/>
            <a:chExt cx="628528" cy="628528"/>
          </a:xfrm>
          <a:effectLst>
            <a:outerShdw blurRad="50800" dist="38100" dir="2700000" algn="tl" rotWithShape="0">
              <a:prstClr val="black">
                <a:alpha val="40000"/>
              </a:prstClr>
            </a:outerShdw>
          </a:effectLst>
        </p:grpSpPr>
        <p:pic>
          <p:nvPicPr>
            <p:cNvPr id="49" name="Graphic 48" descr="Database with solid fill">
              <a:extLst>
                <a:ext uri="{FF2B5EF4-FFF2-40B4-BE49-F238E27FC236}">
                  <a16:creationId xmlns:a16="http://schemas.microsoft.com/office/drawing/2014/main" id="{4F9DCBAF-3765-CC09-2FFA-4791448378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59993" y="3866981"/>
              <a:ext cx="628528" cy="628528"/>
            </a:xfrm>
            <a:prstGeom prst="rect">
              <a:avLst/>
            </a:prstGeom>
          </p:spPr>
        </p:pic>
        <p:pic>
          <p:nvPicPr>
            <p:cNvPr id="50" name="Graphic 49" descr="Database outline">
              <a:extLst>
                <a:ext uri="{FF2B5EF4-FFF2-40B4-BE49-F238E27FC236}">
                  <a16:creationId xmlns:a16="http://schemas.microsoft.com/office/drawing/2014/main" id="{9D2F3A13-6F98-CA4F-959E-E95C2DD424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59993" y="3866981"/>
              <a:ext cx="628528" cy="628528"/>
            </a:xfrm>
            <a:prstGeom prst="rect">
              <a:avLst/>
            </a:prstGeom>
          </p:spPr>
        </p:pic>
      </p:grpSp>
      <p:grpSp>
        <p:nvGrpSpPr>
          <p:cNvPr id="51" name="cash img">
            <a:extLst>
              <a:ext uri="{FF2B5EF4-FFF2-40B4-BE49-F238E27FC236}">
                <a16:creationId xmlns:a16="http://schemas.microsoft.com/office/drawing/2014/main" id="{1F0FD634-DE25-4413-C96B-AC4D329BD7B1}"/>
              </a:ext>
            </a:extLst>
          </p:cNvPr>
          <p:cNvGrpSpPr/>
          <p:nvPr/>
        </p:nvGrpSpPr>
        <p:grpSpPr>
          <a:xfrm rot="16200000">
            <a:off x="473817" y="2358490"/>
            <a:ext cx="628528" cy="628528"/>
            <a:chOff x="3649795" y="2993264"/>
            <a:chExt cx="628528" cy="628528"/>
          </a:xfrm>
          <a:effectLst>
            <a:outerShdw blurRad="50800" dist="38100" dir="2700000" algn="tl" rotWithShape="0">
              <a:prstClr val="black">
                <a:alpha val="40000"/>
              </a:prstClr>
            </a:outerShdw>
          </a:effectLst>
        </p:grpSpPr>
        <p:pic>
          <p:nvPicPr>
            <p:cNvPr id="52" name="Graphic 51" descr="Money with solid fill">
              <a:extLst>
                <a:ext uri="{FF2B5EF4-FFF2-40B4-BE49-F238E27FC236}">
                  <a16:creationId xmlns:a16="http://schemas.microsoft.com/office/drawing/2014/main" id="{05B9A16F-32D7-18A7-A83D-6AA44C05EA4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49795" y="2993264"/>
              <a:ext cx="628528" cy="628528"/>
            </a:xfrm>
            <a:prstGeom prst="rect">
              <a:avLst/>
            </a:prstGeom>
          </p:spPr>
        </p:pic>
        <p:pic>
          <p:nvPicPr>
            <p:cNvPr id="53" name="Graphic 52" descr="Money outline">
              <a:extLst>
                <a:ext uri="{FF2B5EF4-FFF2-40B4-BE49-F238E27FC236}">
                  <a16:creationId xmlns:a16="http://schemas.microsoft.com/office/drawing/2014/main" id="{2BC0AD31-99FD-2E09-1673-9CBBDC053E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49795" y="2993264"/>
              <a:ext cx="628528" cy="628528"/>
            </a:xfrm>
            <a:prstGeom prst="rect">
              <a:avLst/>
            </a:prstGeom>
          </p:spPr>
        </p:pic>
      </p:grpSp>
      <p:grpSp>
        <p:nvGrpSpPr>
          <p:cNvPr id="54" name="calculator img" hidden="1">
            <a:extLst>
              <a:ext uri="{FF2B5EF4-FFF2-40B4-BE49-F238E27FC236}">
                <a16:creationId xmlns:a16="http://schemas.microsoft.com/office/drawing/2014/main" id="{A24238DB-08FE-6E89-C53E-5BAEA222E89D}"/>
              </a:ext>
            </a:extLst>
          </p:cNvPr>
          <p:cNvGrpSpPr/>
          <p:nvPr/>
        </p:nvGrpSpPr>
        <p:grpSpPr>
          <a:xfrm>
            <a:off x="4591735" y="9190328"/>
            <a:ext cx="628528" cy="628528"/>
            <a:chOff x="6998018" y="2514736"/>
            <a:chExt cx="628528" cy="628528"/>
          </a:xfrm>
          <a:effectLst>
            <a:outerShdw blurRad="50800" dist="38100" dir="2700000" algn="tl" rotWithShape="0">
              <a:prstClr val="black">
                <a:alpha val="40000"/>
              </a:prstClr>
            </a:outerShdw>
          </a:effectLst>
        </p:grpSpPr>
        <p:pic>
          <p:nvPicPr>
            <p:cNvPr id="55" name="Graphic 54" descr="Calculator with solid fill">
              <a:extLst>
                <a:ext uri="{FF2B5EF4-FFF2-40B4-BE49-F238E27FC236}">
                  <a16:creationId xmlns:a16="http://schemas.microsoft.com/office/drawing/2014/main" id="{F8F7B4CC-4176-B7CE-43E0-1456BA994EA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98018" y="2514736"/>
              <a:ext cx="628528" cy="628528"/>
            </a:xfrm>
            <a:prstGeom prst="rect">
              <a:avLst/>
            </a:prstGeom>
          </p:spPr>
        </p:pic>
        <p:pic>
          <p:nvPicPr>
            <p:cNvPr id="56" name="Graphic 55" descr="Calculator outline">
              <a:extLst>
                <a:ext uri="{FF2B5EF4-FFF2-40B4-BE49-F238E27FC236}">
                  <a16:creationId xmlns:a16="http://schemas.microsoft.com/office/drawing/2014/main" id="{A274523D-8009-7A49-4C64-4DE87D33BF4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998018" y="2514736"/>
              <a:ext cx="628528" cy="628528"/>
            </a:xfrm>
            <a:prstGeom prst="rect">
              <a:avLst/>
            </a:prstGeom>
          </p:spPr>
        </p:pic>
      </p:grpSp>
      <p:grpSp>
        <p:nvGrpSpPr>
          <p:cNvPr id="75" name="map img" hidden="1">
            <a:extLst>
              <a:ext uri="{FF2B5EF4-FFF2-40B4-BE49-F238E27FC236}">
                <a16:creationId xmlns:a16="http://schemas.microsoft.com/office/drawing/2014/main" id="{A36A348B-D790-98D8-0DF0-C355B77779E7}"/>
              </a:ext>
            </a:extLst>
          </p:cNvPr>
          <p:cNvGrpSpPr/>
          <p:nvPr/>
        </p:nvGrpSpPr>
        <p:grpSpPr>
          <a:xfrm>
            <a:off x="4591735" y="10018933"/>
            <a:ext cx="628528" cy="633477"/>
            <a:chOff x="5638800" y="2964600"/>
            <a:chExt cx="914400" cy="921600"/>
          </a:xfrm>
          <a:effectLst>
            <a:outerShdw blurRad="50800" dist="38100" dir="2700000" algn="tl" rotWithShape="0">
              <a:prstClr val="black">
                <a:alpha val="40000"/>
              </a:prstClr>
            </a:outerShdw>
          </a:effectLst>
        </p:grpSpPr>
        <p:pic>
          <p:nvPicPr>
            <p:cNvPr id="76" name="Graphic 75" descr="Map with pin with solid fill">
              <a:extLst>
                <a:ext uri="{FF2B5EF4-FFF2-40B4-BE49-F238E27FC236}">
                  <a16:creationId xmlns:a16="http://schemas.microsoft.com/office/drawing/2014/main" id="{142FF980-5AB8-6211-6CA4-006F98C4A50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38800" y="2971800"/>
              <a:ext cx="914400" cy="914400"/>
            </a:xfrm>
            <a:prstGeom prst="rect">
              <a:avLst/>
            </a:prstGeom>
          </p:spPr>
        </p:pic>
        <p:pic>
          <p:nvPicPr>
            <p:cNvPr id="77" name="Graphic 76" descr="Map with pin outline">
              <a:extLst>
                <a:ext uri="{FF2B5EF4-FFF2-40B4-BE49-F238E27FC236}">
                  <a16:creationId xmlns:a16="http://schemas.microsoft.com/office/drawing/2014/main" id="{FBDA8477-2765-0B99-586E-7C54211546C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638800" y="2964600"/>
              <a:ext cx="914400" cy="914400"/>
            </a:xfrm>
            <a:prstGeom prst="rect">
              <a:avLst/>
            </a:prstGeom>
          </p:spPr>
        </p:pic>
      </p:grpSp>
      <p:grpSp>
        <p:nvGrpSpPr>
          <p:cNvPr id="78" name="flowchart img" hidden="1">
            <a:extLst>
              <a:ext uri="{FF2B5EF4-FFF2-40B4-BE49-F238E27FC236}">
                <a16:creationId xmlns:a16="http://schemas.microsoft.com/office/drawing/2014/main" id="{F6E0CB36-354A-A8B0-F06D-1AE4B11B012E}"/>
              </a:ext>
            </a:extLst>
          </p:cNvPr>
          <p:cNvGrpSpPr/>
          <p:nvPr/>
        </p:nvGrpSpPr>
        <p:grpSpPr>
          <a:xfrm>
            <a:off x="8289061" y="8464796"/>
            <a:ext cx="628528" cy="633477"/>
            <a:chOff x="8217825" y="3421800"/>
            <a:chExt cx="914400" cy="921600"/>
          </a:xfrm>
          <a:effectLst>
            <a:outerShdw blurRad="50800" dist="38100" dir="2700000" algn="tl" rotWithShape="0">
              <a:prstClr val="black">
                <a:alpha val="40000"/>
              </a:prstClr>
            </a:outerShdw>
          </a:effectLst>
        </p:grpSpPr>
        <p:pic>
          <p:nvPicPr>
            <p:cNvPr id="79" name="Graphic 78" descr="Flowchart with solid fill">
              <a:extLst>
                <a:ext uri="{FF2B5EF4-FFF2-40B4-BE49-F238E27FC236}">
                  <a16:creationId xmlns:a16="http://schemas.microsoft.com/office/drawing/2014/main" id="{F6215403-AB2A-14D5-0084-601C29F8EC9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217825" y="3421800"/>
              <a:ext cx="914400" cy="914400"/>
            </a:xfrm>
            <a:prstGeom prst="rect">
              <a:avLst/>
            </a:prstGeom>
          </p:spPr>
        </p:pic>
        <p:pic>
          <p:nvPicPr>
            <p:cNvPr id="80" name="Graphic 79" descr="Flowchart outline">
              <a:extLst>
                <a:ext uri="{FF2B5EF4-FFF2-40B4-BE49-F238E27FC236}">
                  <a16:creationId xmlns:a16="http://schemas.microsoft.com/office/drawing/2014/main" id="{A600C407-0DF8-7067-7A1D-48F83E8470C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217825" y="3429000"/>
              <a:ext cx="914400" cy="914400"/>
            </a:xfrm>
            <a:prstGeom prst="rect">
              <a:avLst/>
            </a:prstGeom>
          </p:spPr>
        </p:pic>
      </p:grpSp>
      <p:grpSp>
        <p:nvGrpSpPr>
          <p:cNvPr id="81" name="person chart img" hidden="1">
            <a:extLst>
              <a:ext uri="{FF2B5EF4-FFF2-40B4-BE49-F238E27FC236}">
                <a16:creationId xmlns:a16="http://schemas.microsoft.com/office/drawing/2014/main" id="{FB002F80-6698-CAA1-622A-5D82F1CBB89B}"/>
              </a:ext>
            </a:extLst>
          </p:cNvPr>
          <p:cNvGrpSpPr/>
          <p:nvPr/>
        </p:nvGrpSpPr>
        <p:grpSpPr>
          <a:xfrm>
            <a:off x="8289061" y="9126200"/>
            <a:ext cx="628528" cy="628528"/>
            <a:chOff x="3059775" y="2507400"/>
            <a:chExt cx="914400" cy="914400"/>
          </a:xfrm>
          <a:effectLst>
            <a:outerShdw blurRad="50800" dist="38100" dir="2700000" algn="tl" rotWithShape="0">
              <a:prstClr val="black">
                <a:alpha val="40000"/>
              </a:prstClr>
            </a:outerShdw>
          </a:effectLst>
        </p:grpSpPr>
        <p:pic>
          <p:nvPicPr>
            <p:cNvPr id="82" name="Graphic 81" descr="Business Growth with solid fill">
              <a:extLst>
                <a:ext uri="{FF2B5EF4-FFF2-40B4-BE49-F238E27FC236}">
                  <a16:creationId xmlns:a16="http://schemas.microsoft.com/office/drawing/2014/main" id="{72D6612B-41FE-9CB5-3EA4-9D4E8E88C22E}"/>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059775" y="2507400"/>
              <a:ext cx="914400" cy="914400"/>
            </a:xfrm>
            <a:prstGeom prst="rect">
              <a:avLst/>
            </a:prstGeom>
          </p:spPr>
        </p:pic>
        <p:pic>
          <p:nvPicPr>
            <p:cNvPr id="83" name="Graphic 82" descr="Business Growth outline">
              <a:extLst>
                <a:ext uri="{FF2B5EF4-FFF2-40B4-BE49-F238E27FC236}">
                  <a16:creationId xmlns:a16="http://schemas.microsoft.com/office/drawing/2014/main" id="{221308D7-DABA-AF31-0BCA-59F693DC85B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059775" y="2507400"/>
              <a:ext cx="914400" cy="914400"/>
            </a:xfrm>
            <a:prstGeom prst="rect">
              <a:avLst/>
            </a:prstGeom>
          </p:spPr>
        </p:pic>
      </p:grpSp>
      <p:grpSp>
        <p:nvGrpSpPr>
          <p:cNvPr id="84" name="magnifying glass img">
            <a:extLst>
              <a:ext uri="{FF2B5EF4-FFF2-40B4-BE49-F238E27FC236}">
                <a16:creationId xmlns:a16="http://schemas.microsoft.com/office/drawing/2014/main" id="{75FAD644-B8D1-2859-0B47-21CDC4CBAB6C}"/>
              </a:ext>
            </a:extLst>
          </p:cNvPr>
          <p:cNvGrpSpPr/>
          <p:nvPr/>
        </p:nvGrpSpPr>
        <p:grpSpPr>
          <a:xfrm>
            <a:off x="510195" y="1565548"/>
            <a:ext cx="628528" cy="628528"/>
            <a:chOff x="9008175" y="2657400"/>
            <a:chExt cx="914400" cy="914400"/>
          </a:xfrm>
          <a:effectLst>
            <a:outerShdw blurRad="50800" dist="38100" dir="2700000" algn="tl" rotWithShape="0">
              <a:prstClr val="black">
                <a:alpha val="40000"/>
              </a:prstClr>
            </a:outerShdw>
          </a:effectLst>
        </p:grpSpPr>
        <p:pic>
          <p:nvPicPr>
            <p:cNvPr id="85" name="Graphic 84" descr="Research with solid fill">
              <a:extLst>
                <a:ext uri="{FF2B5EF4-FFF2-40B4-BE49-F238E27FC236}">
                  <a16:creationId xmlns:a16="http://schemas.microsoft.com/office/drawing/2014/main" id="{151DEEA7-22E0-CF74-44B7-94D945AA6B22}"/>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9008175" y="2657400"/>
              <a:ext cx="914400" cy="914400"/>
            </a:xfrm>
            <a:prstGeom prst="rect">
              <a:avLst/>
            </a:prstGeom>
          </p:spPr>
        </p:pic>
        <p:pic>
          <p:nvPicPr>
            <p:cNvPr id="86" name="Graphic 85" descr="Research outline">
              <a:extLst>
                <a:ext uri="{FF2B5EF4-FFF2-40B4-BE49-F238E27FC236}">
                  <a16:creationId xmlns:a16="http://schemas.microsoft.com/office/drawing/2014/main" id="{6B6088FA-8434-28FD-A0A3-B1B5EB218E04}"/>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008175" y="2657400"/>
              <a:ext cx="914400" cy="914400"/>
            </a:xfrm>
            <a:prstGeom prst="rect">
              <a:avLst/>
            </a:prstGeom>
          </p:spPr>
        </p:pic>
      </p:grpSp>
      <p:sp>
        <p:nvSpPr>
          <p:cNvPr id="8" name="research chart">
            <a:extLst>
              <a:ext uri="{FF2B5EF4-FFF2-40B4-BE49-F238E27FC236}">
                <a16:creationId xmlns:a16="http://schemas.microsoft.com/office/drawing/2014/main" id="{3C2112FE-78EA-3C9B-5496-E8FFE2B6A644}"/>
              </a:ext>
            </a:extLst>
          </p:cNvPr>
          <p:cNvSpPr/>
          <p:nvPr/>
        </p:nvSpPr>
        <p:spPr>
          <a:xfrm>
            <a:off x="510195" y="4974729"/>
            <a:ext cx="1644811" cy="1643684"/>
          </a:xfrm>
          <a:prstGeom prst="ellipse">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effectLst/>
              </a:rPr>
              <a:t>Carnegie Classification of Institutions of Higher Education</a:t>
            </a:r>
            <a:endParaRPr lang="en-US" sz="1200" i="1" dirty="0">
              <a:solidFill>
                <a:schemeClr val="accent4">
                  <a:lumMod val="20000"/>
                  <a:lumOff val="80000"/>
                </a:schemeClr>
              </a:solidFill>
            </a:endParaRPr>
          </a:p>
        </p:txBody>
      </p:sp>
      <p:sp>
        <p:nvSpPr>
          <p:cNvPr id="27" name="research chart">
            <a:extLst>
              <a:ext uri="{FF2B5EF4-FFF2-40B4-BE49-F238E27FC236}">
                <a16:creationId xmlns:a16="http://schemas.microsoft.com/office/drawing/2014/main" id="{7B7ED53C-F015-757C-18A6-40DC30FBD9B8}"/>
              </a:ext>
            </a:extLst>
          </p:cNvPr>
          <p:cNvSpPr/>
          <p:nvPr/>
        </p:nvSpPr>
        <p:spPr>
          <a:xfrm>
            <a:off x="4251570" y="4974729"/>
            <a:ext cx="1644811" cy="1643684"/>
          </a:xfrm>
          <a:prstGeom prst="ellipse">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effectLst/>
              </a:rPr>
              <a:t>Integrated Post Secondary Education Data System</a:t>
            </a:r>
            <a:endParaRPr lang="en-US" sz="1200" i="1" dirty="0">
              <a:solidFill>
                <a:schemeClr val="accent4">
                  <a:lumMod val="20000"/>
                  <a:lumOff val="80000"/>
                </a:schemeClr>
              </a:solidFill>
            </a:endParaRPr>
          </a:p>
        </p:txBody>
      </p:sp>
      <p:sp>
        <p:nvSpPr>
          <p:cNvPr id="30" name="research chart">
            <a:extLst>
              <a:ext uri="{FF2B5EF4-FFF2-40B4-BE49-F238E27FC236}">
                <a16:creationId xmlns:a16="http://schemas.microsoft.com/office/drawing/2014/main" id="{150D6DB6-00CD-8407-1908-359FA094FEEA}"/>
              </a:ext>
            </a:extLst>
          </p:cNvPr>
          <p:cNvSpPr/>
          <p:nvPr/>
        </p:nvSpPr>
        <p:spPr>
          <a:xfrm>
            <a:off x="2380882" y="4974729"/>
            <a:ext cx="1644811" cy="1643684"/>
          </a:xfrm>
          <a:prstGeom prst="ellipse">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effectLst/>
              </a:rPr>
              <a:t>Social Mobility Index</a:t>
            </a:r>
            <a:endParaRPr lang="en-US" sz="1400" i="1" dirty="0">
              <a:solidFill>
                <a:schemeClr val="accent4">
                  <a:lumMod val="20000"/>
                  <a:lumOff val="80000"/>
                </a:schemeClr>
              </a:solidFill>
            </a:endParaRPr>
          </a:p>
        </p:txBody>
      </p:sp>
      <p:sp>
        <p:nvSpPr>
          <p:cNvPr id="33" name="research chart">
            <a:extLst>
              <a:ext uri="{FF2B5EF4-FFF2-40B4-BE49-F238E27FC236}">
                <a16:creationId xmlns:a16="http://schemas.microsoft.com/office/drawing/2014/main" id="{328DC33E-884B-24B7-36E0-FCDA66818C76}"/>
              </a:ext>
            </a:extLst>
          </p:cNvPr>
          <p:cNvSpPr/>
          <p:nvPr/>
        </p:nvSpPr>
        <p:spPr>
          <a:xfrm>
            <a:off x="6122258" y="4974729"/>
            <a:ext cx="1644811" cy="1643684"/>
          </a:xfrm>
          <a:prstGeom prst="ellipse">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effectLst/>
              </a:rPr>
              <a:t>Economic Mobility Index</a:t>
            </a:r>
            <a:endParaRPr lang="en-US" sz="1400" i="1" dirty="0">
              <a:solidFill>
                <a:schemeClr val="accent4">
                  <a:lumMod val="20000"/>
                  <a:lumOff val="80000"/>
                </a:schemeClr>
              </a:solidFill>
            </a:endParaRPr>
          </a:p>
        </p:txBody>
      </p:sp>
      <p:sp>
        <p:nvSpPr>
          <p:cNvPr id="35" name="research chart">
            <a:extLst>
              <a:ext uri="{FF2B5EF4-FFF2-40B4-BE49-F238E27FC236}">
                <a16:creationId xmlns:a16="http://schemas.microsoft.com/office/drawing/2014/main" id="{CD4CA097-260C-DD0F-E07E-E87DD4CEB504}"/>
              </a:ext>
            </a:extLst>
          </p:cNvPr>
          <p:cNvSpPr/>
          <p:nvPr/>
        </p:nvSpPr>
        <p:spPr>
          <a:xfrm>
            <a:off x="3917788" y="-2708062"/>
            <a:ext cx="8043006" cy="2238291"/>
          </a:xfrm>
          <a:prstGeom prst="ellipse">
            <a:avLst/>
          </a:prstGeom>
          <a:no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accent4">
                    <a:lumMod val="20000"/>
                    <a:lumOff val="80000"/>
                  </a:schemeClr>
                </a:solidFill>
              </a:rPr>
              <a:t>The College Wish List offers families a more accessible and comprehensive tool for choosing the right college, considering not only the economic mobility of the institution but also other important factors such as cost of living, setting, retention rates, and research intensity.</a:t>
            </a:r>
          </a:p>
        </p:txBody>
      </p:sp>
    </p:spTree>
    <p:extLst>
      <p:ext uri="{BB962C8B-B14F-4D97-AF65-F5344CB8AC3E}">
        <p14:creationId xmlns:p14="http://schemas.microsoft.com/office/powerpoint/2010/main" val="8339057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data arrow" hidden="1">
            <a:extLst>
              <a:ext uri="{FF2B5EF4-FFF2-40B4-BE49-F238E27FC236}">
                <a16:creationId xmlns:a16="http://schemas.microsoft.com/office/drawing/2014/main" id="{ADCD5E1A-08F0-718A-9015-92ABC124E22B}"/>
              </a:ext>
            </a:extLst>
          </p:cNvPr>
          <p:cNvCxnSpPr>
            <a:cxnSpLocks/>
            <a:stCxn id="2" idx="0"/>
            <a:endCxn id="4" idx="3"/>
          </p:cNvCxnSpPr>
          <p:nvPr/>
        </p:nvCxnSpPr>
        <p:spPr>
          <a:xfrm rot="5400000" flipH="1" flipV="1">
            <a:off x="5239194" y="3524536"/>
            <a:ext cx="5279774" cy="3566163"/>
          </a:xfrm>
          <a:prstGeom prst="bentConnector4">
            <a:avLst>
              <a:gd name="adj1" fmla="val 29399"/>
              <a:gd name="adj2" fmla="val 106410"/>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research arrow" hidden="1">
            <a:extLst>
              <a:ext uri="{FF2B5EF4-FFF2-40B4-BE49-F238E27FC236}">
                <a16:creationId xmlns:a16="http://schemas.microsoft.com/office/drawing/2014/main" id="{6E585316-EB50-9C85-C0A5-2C5C43164FC0}"/>
              </a:ext>
            </a:extLst>
          </p:cNvPr>
          <p:cNvCxnSpPr>
            <a:cxnSpLocks/>
            <a:stCxn id="3" idx="0"/>
            <a:endCxn id="4" idx="1"/>
          </p:cNvCxnSpPr>
          <p:nvPr/>
        </p:nvCxnSpPr>
        <p:spPr>
          <a:xfrm rot="16200000" flipH="1">
            <a:off x="1050858" y="1188749"/>
            <a:ext cx="2428143" cy="529818"/>
          </a:xfrm>
          <a:prstGeom prst="bentConnector4">
            <a:avLst>
              <a:gd name="adj1" fmla="val -9415"/>
              <a:gd name="adj2" fmla="val -18600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useBgFill="1">
        <p:nvSpPr>
          <p:cNvPr id="4" name="dashboard frame" hidden="1">
            <a:extLst>
              <a:ext uri="{FF2B5EF4-FFF2-40B4-BE49-F238E27FC236}">
                <a16:creationId xmlns:a16="http://schemas.microsoft.com/office/drawing/2014/main" id="{8A98F4E0-BB00-7160-DC38-BBE086F83AEA}"/>
              </a:ext>
            </a:extLst>
          </p:cNvPr>
          <p:cNvSpPr/>
          <p:nvPr/>
        </p:nvSpPr>
        <p:spPr>
          <a:xfrm>
            <a:off x="2529839" y="492368"/>
            <a:ext cx="7132324" cy="4350723"/>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Dashboard</a:t>
            </a:r>
          </a:p>
        </p:txBody>
      </p:sp>
      <p:sp>
        <p:nvSpPr>
          <p:cNvPr id="12" name="dashboard detail" hidden="1">
            <a:extLst>
              <a:ext uri="{FF2B5EF4-FFF2-40B4-BE49-F238E27FC236}">
                <a16:creationId xmlns:a16="http://schemas.microsoft.com/office/drawing/2014/main" id="{4C3DEACC-9F51-D56B-1413-837F69AC3118}"/>
              </a:ext>
            </a:extLst>
          </p:cNvPr>
          <p:cNvSpPr/>
          <p:nvPr/>
        </p:nvSpPr>
        <p:spPr>
          <a:xfrm>
            <a:off x="8185636" y="8164390"/>
            <a:ext cx="3197474" cy="1854543"/>
          </a:xfrm>
          <a:prstGeom prst="roundRect">
            <a:avLst>
              <a:gd name="adj" fmla="val 2800"/>
            </a:avLst>
          </a:prstGeom>
          <a:noFill/>
          <a:ln w="1905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5">
                    <a:lumMod val="20000"/>
                    <a:lumOff val="80000"/>
                  </a:schemeClr>
                </a:solidFill>
              </a:rPr>
              <a:t>INFORMATION ARCHITECTURE</a:t>
            </a:r>
          </a:p>
          <a:p>
            <a:pPr marL="747713"/>
            <a:endParaRPr lang="en-US" sz="1400" dirty="0">
              <a:solidFill>
                <a:schemeClr val="accent5">
                  <a:lumMod val="20000"/>
                  <a:lumOff val="80000"/>
                </a:schemeClr>
              </a:solidFill>
            </a:endParaRPr>
          </a:p>
          <a:p>
            <a:pPr marL="747713"/>
            <a:endParaRPr lang="en-US" sz="1400" dirty="0">
              <a:solidFill>
                <a:schemeClr val="accent5">
                  <a:lumMod val="20000"/>
                  <a:lumOff val="80000"/>
                </a:schemeClr>
              </a:solidFill>
            </a:endParaRPr>
          </a:p>
          <a:p>
            <a:pPr marL="747713"/>
            <a:r>
              <a:rPr lang="en-US" sz="1400" dirty="0">
                <a:solidFill>
                  <a:schemeClr val="accent5">
                    <a:lumMod val="20000"/>
                    <a:lumOff val="80000"/>
                  </a:schemeClr>
                </a:solidFill>
              </a:rPr>
              <a:t>DEMONSTRATION</a:t>
            </a:r>
          </a:p>
        </p:txBody>
      </p:sp>
      <p:sp>
        <p:nvSpPr>
          <p:cNvPr id="41" name="data detail" hidden="1">
            <a:extLst>
              <a:ext uri="{FF2B5EF4-FFF2-40B4-BE49-F238E27FC236}">
                <a16:creationId xmlns:a16="http://schemas.microsoft.com/office/drawing/2014/main" id="{69A7E53C-29A0-4B23-F327-EF914D036B0A}"/>
              </a:ext>
            </a:extLst>
          </p:cNvPr>
          <p:cNvSpPr/>
          <p:nvPr/>
        </p:nvSpPr>
        <p:spPr>
          <a:xfrm>
            <a:off x="4485851" y="8164382"/>
            <a:ext cx="3220298" cy="2848708"/>
          </a:xfrm>
          <a:prstGeom prst="roundRect">
            <a:avLst>
              <a:gd name="adj" fmla="val 1621"/>
            </a:avLst>
          </a:prstGeom>
          <a:noFill/>
          <a:ln w="190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3">
                    <a:lumMod val="20000"/>
                    <a:lumOff val="80000"/>
                  </a:schemeClr>
                </a:solidFill>
              </a:rPr>
              <a:t>CASES AT-A-GLANCE</a:t>
            </a:r>
          </a:p>
          <a:p>
            <a:pPr marL="747713"/>
            <a:endParaRPr lang="en-US" sz="1400" dirty="0">
              <a:solidFill>
                <a:schemeClr val="accent3">
                  <a:lumMod val="20000"/>
                  <a:lumOff val="80000"/>
                </a:schemeClr>
              </a:solidFill>
            </a:endParaRPr>
          </a:p>
          <a:p>
            <a:pPr marL="747713"/>
            <a:endParaRPr lang="en-US" sz="1400" dirty="0">
              <a:solidFill>
                <a:schemeClr val="accent3">
                  <a:lumMod val="20000"/>
                  <a:lumOff val="80000"/>
                </a:schemeClr>
              </a:solidFill>
            </a:endParaRPr>
          </a:p>
          <a:p>
            <a:pPr marL="747713"/>
            <a:r>
              <a:rPr lang="en-US" sz="1400" dirty="0">
                <a:solidFill>
                  <a:schemeClr val="accent3">
                    <a:lumMod val="20000"/>
                    <a:lumOff val="80000"/>
                  </a:schemeClr>
                </a:solidFill>
              </a:rPr>
              <a:t>CALCULATING ECONOMIC MOBILITY INDICES (EMIs)</a:t>
            </a:r>
          </a:p>
          <a:p>
            <a:pPr marL="747713"/>
            <a:endParaRPr lang="en-US" sz="1400" dirty="0">
              <a:solidFill>
                <a:schemeClr val="accent3">
                  <a:lumMod val="20000"/>
                  <a:lumOff val="80000"/>
                </a:schemeClr>
              </a:solidFill>
            </a:endParaRPr>
          </a:p>
          <a:p>
            <a:pPr marL="747713"/>
            <a:endParaRPr lang="en-US" sz="1400" dirty="0">
              <a:solidFill>
                <a:schemeClr val="accent3">
                  <a:lumMod val="20000"/>
                  <a:lumOff val="80000"/>
                </a:schemeClr>
              </a:solidFill>
            </a:endParaRPr>
          </a:p>
          <a:p>
            <a:pPr marL="747713"/>
            <a:r>
              <a:rPr lang="en-US" sz="1400" dirty="0">
                <a:solidFill>
                  <a:schemeClr val="accent3">
                    <a:lumMod val="20000"/>
                    <a:lumOff val="80000"/>
                  </a:schemeClr>
                </a:solidFill>
              </a:rPr>
              <a:t>GEOGRAPHY-BASED IMPLICATIONS</a:t>
            </a:r>
          </a:p>
        </p:txBody>
      </p:sp>
      <p:sp>
        <p:nvSpPr>
          <p:cNvPr id="10" name="research detail">
            <a:extLst>
              <a:ext uri="{FF2B5EF4-FFF2-40B4-BE49-F238E27FC236}">
                <a16:creationId xmlns:a16="http://schemas.microsoft.com/office/drawing/2014/main" id="{50BDFD19-EF59-684A-2C95-9FCE94A342CE}"/>
              </a:ext>
            </a:extLst>
          </p:cNvPr>
          <p:cNvSpPr/>
          <p:nvPr/>
        </p:nvSpPr>
        <p:spPr>
          <a:xfrm>
            <a:off x="397619" y="456457"/>
            <a:ext cx="3197474" cy="2866293"/>
          </a:xfrm>
          <a:prstGeom prst="roundRect">
            <a:avLst>
              <a:gd name="adj" fmla="val 1713"/>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4">
                    <a:lumMod val="20000"/>
                    <a:lumOff val="80000"/>
                  </a:schemeClr>
                </a:solidFill>
              </a:rPr>
              <a:t>PROJECT RATIONALE &amp; PROBLEM SCOPE</a:t>
            </a:r>
          </a:p>
          <a:p>
            <a:pPr marL="747713"/>
            <a:endParaRPr lang="en-US" sz="1400" dirty="0">
              <a:solidFill>
                <a:schemeClr val="accent4">
                  <a:lumMod val="20000"/>
                  <a:lumOff val="80000"/>
                </a:schemeClr>
              </a:solidFill>
            </a:endParaRPr>
          </a:p>
          <a:p>
            <a:pPr marL="747713"/>
            <a:endParaRPr lang="en-US" sz="1400" dirty="0">
              <a:solidFill>
                <a:schemeClr val="accent4">
                  <a:lumMod val="20000"/>
                  <a:lumOff val="80000"/>
                </a:schemeClr>
              </a:solidFill>
            </a:endParaRPr>
          </a:p>
          <a:p>
            <a:pPr marL="747713"/>
            <a:r>
              <a:rPr lang="en-US" sz="1400" dirty="0">
                <a:solidFill>
                  <a:schemeClr val="accent4">
                    <a:lumMod val="20000"/>
                    <a:lumOff val="80000"/>
                  </a:schemeClr>
                </a:solidFill>
              </a:rPr>
              <a:t>DATA SOURCES</a:t>
            </a:r>
          </a:p>
          <a:p>
            <a:pPr marL="747713"/>
            <a:endParaRPr lang="en-US" sz="1400" dirty="0">
              <a:solidFill>
                <a:schemeClr val="accent4">
                  <a:lumMod val="20000"/>
                  <a:lumOff val="80000"/>
                </a:schemeClr>
              </a:solidFill>
            </a:endParaRPr>
          </a:p>
          <a:p>
            <a:pPr marL="747713"/>
            <a:endParaRPr lang="en-US" sz="1400" dirty="0">
              <a:solidFill>
                <a:schemeClr val="accent4">
                  <a:lumMod val="20000"/>
                  <a:lumOff val="80000"/>
                </a:schemeClr>
              </a:solidFill>
            </a:endParaRPr>
          </a:p>
          <a:p>
            <a:pPr marL="747713"/>
            <a:r>
              <a:rPr lang="en-US" sz="1400" dirty="0">
                <a:solidFill>
                  <a:schemeClr val="accent4">
                    <a:lumMod val="20000"/>
                    <a:lumOff val="80000"/>
                  </a:schemeClr>
                </a:solidFill>
              </a:rPr>
              <a:t>KEY THEMES IN AID POLICIES &amp; PRACTICES</a:t>
            </a:r>
          </a:p>
        </p:txBody>
      </p:sp>
      <p:sp useBgFill="1">
        <p:nvSpPr>
          <p:cNvPr id="44" name="dashboard" hidden="1">
            <a:extLst>
              <a:ext uri="{FF2B5EF4-FFF2-40B4-BE49-F238E27FC236}">
                <a16:creationId xmlns:a16="http://schemas.microsoft.com/office/drawing/2014/main" id="{AA43BE87-83A8-3E7C-A8C0-8A4BEBA04784}"/>
              </a:ext>
            </a:extLst>
          </p:cNvPr>
          <p:cNvSpPr/>
          <p:nvPr/>
        </p:nvSpPr>
        <p:spPr>
          <a:xfrm>
            <a:off x="8982426" y="7947512"/>
            <a:ext cx="1603894"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5">
                    <a:lumMod val="75000"/>
                  </a:schemeClr>
                </a:solidFill>
                <a:effectLst>
                  <a:outerShdw blurRad="152400" dist="38100" dir="2700000" sx="103000" sy="103000" algn="tl" rotWithShape="0">
                    <a:prstClr val="black">
                      <a:alpha val="40000"/>
                    </a:prstClr>
                  </a:outerShdw>
                </a:effectLst>
                <a:latin typeface="+mj-lt"/>
              </a:rPr>
              <a:t>dashboard</a:t>
            </a:r>
          </a:p>
        </p:txBody>
      </p:sp>
      <p:sp useBgFill="1">
        <p:nvSpPr>
          <p:cNvPr id="2" name="data" hidden="1">
            <a:extLst>
              <a:ext uri="{FF2B5EF4-FFF2-40B4-BE49-F238E27FC236}">
                <a16:creationId xmlns:a16="http://schemas.microsoft.com/office/drawing/2014/main" id="{A8411218-CDC3-648E-5647-E3EBEE5AF8B6}"/>
              </a:ext>
            </a:extLst>
          </p:cNvPr>
          <p:cNvSpPr/>
          <p:nvPr/>
        </p:nvSpPr>
        <p:spPr>
          <a:xfrm>
            <a:off x="5649060" y="7947504"/>
            <a:ext cx="893880"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75000"/>
                  </a:schemeClr>
                </a:solidFill>
                <a:effectLst>
                  <a:outerShdw blurRad="152400" dist="38100" dir="2700000" sx="103000" sy="103000" algn="tl" rotWithShape="0">
                    <a:prstClr val="black">
                      <a:alpha val="40000"/>
                    </a:prstClr>
                  </a:outerShdw>
                </a:effectLst>
                <a:latin typeface="+mj-lt"/>
              </a:rPr>
              <a:t>data</a:t>
            </a:r>
          </a:p>
        </p:txBody>
      </p:sp>
      <p:sp useBgFill="1">
        <p:nvSpPr>
          <p:cNvPr id="3" name="research">
            <a:extLst>
              <a:ext uri="{FF2B5EF4-FFF2-40B4-BE49-F238E27FC236}">
                <a16:creationId xmlns:a16="http://schemas.microsoft.com/office/drawing/2014/main" id="{F2CF2CCC-6722-3F44-5A94-B5A53674AEFC}"/>
              </a:ext>
            </a:extLst>
          </p:cNvPr>
          <p:cNvSpPr/>
          <p:nvPr/>
        </p:nvSpPr>
        <p:spPr>
          <a:xfrm>
            <a:off x="1243149" y="239587"/>
            <a:ext cx="1513743"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75000"/>
                  </a:schemeClr>
                </a:solidFill>
                <a:effectLst>
                  <a:outerShdw blurRad="152400" dist="38100" dir="2700000" sx="103000" sy="103000" algn="tl" rotWithShape="0">
                    <a:prstClr val="black">
                      <a:alpha val="40000"/>
                    </a:prstClr>
                  </a:outerShdw>
                </a:effectLst>
                <a:latin typeface="+mj-lt"/>
              </a:rPr>
              <a:t>research</a:t>
            </a:r>
          </a:p>
        </p:txBody>
      </p:sp>
      <p:sp>
        <p:nvSpPr>
          <p:cNvPr id="25" name="heading" hidden="1">
            <a:extLst>
              <a:ext uri="{FF2B5EF4-FFF2-40B4-BE49-F238E27FC236}">
                <a16:creationId xmlns:a16="http://schemas.microsoft.com/office/drawing/2014/main" id="{E8992FD2-A258-DA21-DA07-7E52F9F51A83}"/>
              </a:ext>
            </a:extLst>
          </p:cNvPr>
          <p:cNvSpPr txBox="1"/>
          <p:nvPr/>
        </p:nvSpPr>
        <p:spPr>
          <a:xfrm>
            <a:off x="4588126" y="983580"/>
            <a:ext cx="3015748" cy="523220"/>
          </a:xfrm>
          <a:prstGeom prst="rect">
            <a:avLst/>
          </a:prstGeom>
          <a:pattFill prst="wdDnDiag">
            <a:fgClr>
              <a:schemeClr val="tx2">
                <a:lumMod val="75000"/>
              </a:schemeClr>
            </a:fgClr>
            <a:bgClr>
              <a:schemeClr val="bg2">
                <a:lumMod val="50000"/>
              </a:schemeClr>
            </a:bgClr>
          </a:patt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800">
                <a:solidFill>
                  <a:schemeClr val="accent3">
                    <a:lumMod val="75000"/>
                  </a:schemeClr>
                </a:solidFill>
                <a:effectLst>
                  <a:outerShdw blurRad="152400" dist="38100" dir="2700000" sx="103000" sy="103000" algn="tl" rotWithShape="0">
                    <a:prstClr val="black">
                      <a:alpha val="40000"/>
                    </a:prstClr>
                  </a:outerShdw>
                </a:effectLst>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6000" dirty="0">
                <a:solidFill>
                  <a:schemeClr val="bg1"/>
                </a:solidFill>
              </a:rPr>
              <a:t>AGENDA</a:t>
            </a:r>
          </a:p>
        </p:txBody>
      </p:sp>
      <p:grpSp>
        <p:nvGrpSpPr>
          <p:cNvPr id="45" name="iceberg img">
            <a:extLst>
              <a:ext uri="{FF2B5EF4-FFF2-40B4-BE49-F238E27FC236}">
                <a16:creationId xmlns:a16="http://schemas.microsoft.com/office/drawing/2014/main" id="{E37E124A-0BA6-8C1D-A42F-2FB1502EC6D4}"/>
              </a:ext>
            </a:extLst>
          </p:cNvPr>
          <p:cNvGrpSpPr/>
          <p:nvPr/>
        </p:nvGrpSpPr>
        <p:grpSpPr>
          <a:xfrm>
            <a:off x="510195" y="787200"/>
            <a:ext cx="628528" cy="628528"/>
            <a:chOff x="808890" y="3894321"/>
            <a:chExt cx="628528" cy="628528"/>
          </a:xfrm>
          <a:effectLst>
            <a:outerShdw blurRad="50800" dist="38100" dir="2700000" algn="tl" rotWithShape="0">
              <a:prstClr val="black">
                <a:alpha val="40000"/>
              </a:prstClr>
            </a:outerShdw>
          </a:effectLst>
        </p:grpSpPr>
        <p:pic>
          <p:nvPicPr>
            <p:cNvPr id="46" name="Graphic 45" descr="Iceberg with solid fill">
              <a:extLst>
                <a:ext uri="{FF2B5EF4-FFF2-40B4-BE49-F238E27FC236}">
                  <a16:creationId xmlns:a16="http://schemas.microsoft.com/office/drawing/2014/main" id="{264D6936-B15E-EB65-1B1E-C0DF5F5443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8890" y="3894321"/>
              <a:ext cx="628528" cy="628528"/>
            </a:xfrm>
            <a:prstGeom prst="rect">
              <a:avLst/>
            </a:prstGeom>
          </p:spPr>
        </p:pic>
        <p:pic>
          <p:nvPicPr>
            <p:cNvPr id="47" name="Graphic 46" descr="Iceberg outline">
              <a:extLst>
                <a:ext uri="{FF2B5EF4-FFF2-40B4-BE49-F238E27FC236}">
                  <a16:creationId xmlns:a16="http://schemas.microsoft.com/office/drawing/2014/main" id="{849EDD85-E0EB-E1A5-3A4D-D615EB5F56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8890" y="3894321"/>
              <a:ext cx="628528" cy="628528"/>
            </a:xfrm>
            <a:prstGeom prst="rect">
              <a:avLst/>
            </a:prstGeom>
            <a:effectLst>
              <a:outerShdw blurRad="50800" dist="38100" dir="2700000" algn="tl" rotWithShape="0">
                <a:prstClr val="black">
                  <a:alpha val="40000"/>
                </a:prstClr>
              </a:outerShdw>
            </a:effectLst>
          </p:spPr>
        </p:pic>
      </p:grpSp>
      <p:grpSp>
        <p:nvGrpSpPr>
          <p:cNvPr id="48" name="database img" hidden="1">
            <a:extLst>
              <a:ext uri="{FF2B5EF4-FFF2-40B4-BE49-F238E27FC236}">
                <a16:creationId xmlns:a16="http://schemas.microsoft.com/office/drawing/2014/main" id="{CEA0540A-732C-00EC-BAAC-45F2530B72B5}"/>
              </a:ext>
            </a:extLst>
          </p:cNvPr>
          <p:cNvGrpSpPr/>
          <p:nvPr/>
        </p:nvGrpSpPr>
        <p:grpSpPr>
          <a:xfrm>
            <a:off x="4588126" y="8365353"/>
            <a:ext cx="628528" cy="628528"/>
            <a:chOff x="5059993" y="3866981"/>
            <a:chExt cx="628528" cy="628528"/>
          </a:xfrm>
          <a:effectLst>
            <a:outerShdw blurRad="50800" dist="38100" dir="2700000" algn="tl" rotWithShape="0">
              <a:prstClr val="black">
                <a:alpha val="40000"/>
              </a:prstClr>
            </a:outerShdw>
          </a:effectLst>
        </p:grpSpPr>
        <p:pic>
          <p:nvPicPr>
            <p:cNvPr id="49" name="Graphic 48" descr="Database with solid fill">
              <a:extLst>
                <a:ext uri="{FF2B5EF4-FFF2-40B4-BE49-F238E27FC236}">
                  <a16:creationId xmlns:a16="http://schemas.microsoft.com/office/drawing/2014/main" id="{4F9DCBAF-3765-CC09-2FFA-4791448378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59993" y="3866981"/>
              <a:ext cx="628528" cy="628528"/>
            </a:xfrm>
            <a:prstGeom prst="rect">
              <a:avLst/>
            </a:prstGeom>
          </p:spPr>
        </p:pic>
        <p:pic>
          <p:nvPicPr>
            <p:cNvPr id="50" name="Graphic 49" descr="Database outline">
              <a:extLst>
                <a:ext uri="{FF2B5EF4-FFF2-40B4-BE49-F238E27FC236}">
                  <a16:creationId xmlns:a16="http://schemas.microsoft.com/office/drawing/2014/main" id="{9D2F3A13-6F98-CA4F-959E-E95C2DD424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59993" y="3866981"/>
              <a:ext cx="628528" cy="628528"/>
            </a:xfrm>
            <a:prstGeom prst="rect">
              <a:avLst/>
            </a:prstGeom>
          </p:spPr>
        </p:pic>
      </p:grpSp>
      <p:grpSp>
        <p:nvGrpSpPr>
          <p:cNvPr id="51" name="cash img">
            <a:extLst>
              <a:ext uri="{FF2B5EF4-FFF2-40B4-BE49-F238E27FC236}">
                <a16:creationId xmlns:a16="http://schemas.microsoft.com/office/drawing/2014/main" id="{1F0FD634-DE25-4413-C96B-AC4D329BD7B1}"/>
              </a:ext>
            </a:extLst>
          </p:cNvPr>
          <p:cNvGrpSpPr/>
          <p:nvPr/>
        </p:nvGrpSpPr>
        <p:grpSpPr>
          <a:xfrm rot="16200000">
            <a:off x="473817" y="2358490"/>
            <a:ext cx="628528" cy="628528"/>
            <a:chOff x="3649795" y="2993264"/>
            <a:chExt cx="628528" cy="628528"/>
          </a:xfrm>
          <a:effectLst>
            <a:outerShdw blurRad="50800" dist="38100" dir="2700000" algn="tl" rotWithShape="0">
              <a:prstClr val="black">
                <a:alpha val="40000"/>
              </a:prstClr>
            </a:outerShdw>
          </a:effectLst>
        </p:grpSpPr>
        <p:pic>
          <p:nvPicPr>
            <p:cNvPr id="52" name="Graphic 51" descr="Money with solid fill">
              <a:extLst>
                <a:ext uri="{FF2B5EF4-FFF2-40B4-BE49-F238E27FC236}">
                  <a16:creationId xmlns:a16="http://schemas.microsoft.com/office/drawing/2014/main" id="{05B9A16F-32D7-18A7-A83D-6AA44C05EA4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49795" y="2993264"/>
              <a:ext cx="628528" cy="628528"/>
            </a:xfrm>
            <a:prstGeom prst="rect">
              <a:avLst/>
            </a:prstGeom>
          </p:spPr>
        </p:pic>
        <p:pic>
          <p:nvPicPr>
            <p:cNvPr id="53" name="Graphic 52" descr="Money outline">
              <a:extLst>
                <a:ext uri="{FF2B5EF4-FFF2-40B4-BE49-F238E27FC236}">
                  <a16:creationId xmlns:a16="http://schemas.microsoft.com/office/drawing/2014/main" id="{2BC0AD31-99FD-2E09-1673-9CBBDC053E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49795" y="2993264"/>
              <a:ext cx="628528" cy="628528"/>
            </a:xfrm>
            <a:prstGeom prst="rect">
              <a:avLst/>
            </a:prstGeom>
          </p:spPr>
        </p:pic>
      </p:grpSp>
      <p:grpSp>
        <p:nvGrpSpPr>
          <p:cNvPr id="54" name="calculator img" hidden="1">
            <a:extLst>
              <a:ext uri="{FF2B5EF4-FFF2-40B4-BE49-F238E27FC236}">
                <a16:creationId xmlns:a16="http://schemas.microsoft.com/office/drawing/2014/main" id="{A24238DB-08FE-6E89-C53E-5BAEA222E89D}"/>
              </a:ext>
            </a:extLst>
          </p:cNvPr>
          <p:cNvGrpSpPr/>
          <p:nvPr/>
        </p:nvGrpSpPr>
        <p:grpSpPr>
          <a:xfrm>
            <a:off x="4591735" y="9190328"/>
            <a:ext cx="628528" cy="628528"/>
            <a:chOff x="6998018" y="2514736"/>
            <a:chExt cx="628528" cy="628528"/>
          </a:xfrm>
          <a:effectLst>
            <a:outerShdw blurRad="50800" dist="38100" dir="2700000" algn="tl" rotWithShape="0">
              <a:prstClr val="black">
                <a:alpha val="40000"/>
              </a:prstClr>
            </a:outerShdw>
          </a:effectLst>
        </p:grpSpPr>
        <p:pic>
          <p:nvPicPr>
            <p:cNvPr id="55" name="Graphic 54" descr="Calculator with solid fill">
              <a:extLst>
                <a:ext uri="{FF2B5EF4-FFF2-40B4-BE49-F238E27FC236}">
                  <a16:creationId xmlns:a16="http://schemas.microsoft.com/office/drawing/2014/main" id="{F8F7B4CC-4176-B7CE-43E0-1456BA994EA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98018" y="2514736"/>
              <a:ext cx="628528" cy="628528"/>
            </a:xfrm>
            <a:prstGeom prst="rect">
              <a:avLst/>
            </a:prstGeom>
          </p:spPr>
        </p:pic>
        <p:pic>
          <p:nvPicPr>
            <p:cNvPr id="56" name="Graphic 55" descr="Calculator outline">
              <a:extLst>
                <a:ext uri="{FF2B5EF4-FFF2-40B4-BE49-F238E27FC236}">
                  <a16:creationId xmlns:a16="http://schemas.microsoft.com/office/drawing/2014/main" id="{A274523D-8009-7A49-4C64-4DE87D33BF4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998018" y="2514736"/>
              <a:ext cx="628528" cy="628528"/>
            </a:xfrm>
            <a:prstGeom prst="rect">
              <a:avLst/>
            </a:prstGeom>
          </p:spPr>
        </p:pic>
      </p:grpSp>
      <p:grpSp>
        <p:nvGrpSpPr>
          <p:cNvPr id="75" name="map img" hidden="1">
            <a:extLst>
              <a:ext uri="{FF2B5EF4-FFF2-40B4-BE49-F238E27FC236}">
                <a16:creationId xmlns:a16="http://schemas.microsoft.com/office/drawing/2014/main" id="{A36A348B-D790-98D8-0DF0-C355B77779E7}"/>
              </a:ext>
            </a:extLst>
          </p:cNvPr>
          <p:cNvGrpSpPr/>
          <p:nvPr/>
        </p:nvGrpSpPr>
        <p:grpSpPr>
          <a:xfrm>
            <a:off x="4591735" y="10018933"/>
            <a:ext cx="628528" cy="633477"/>
            <a:chOff x="5638800" y="2964600"/>
            <a:chExt cx="914400" cy="921600"/>
          </a:xfrm>
          <a:effectLst>
            <a:outerShdw blurRad="50800" dist="38100" dir="2700000" algn="tl" rotWithShape="0">
              <a:prstClr val="black">
                <a:alpha val="40000"/>
              </a:prstClr>
            </a:outerShdw>
          </a:effectLst>
        </p:grpSpPr>
        <p:pic>
          <p:nvPicPr>
            <p:cNvPr id="76" name="Graphic 75" descr="Map with pin with solid fill">
              <a:extLst>
                <a:ext uri="{FF2B5EF4-FFF2-40B4-BE49-F238E27FC236}">
                  <a16:creationId xmlns:a16="http://schemas.microsoft.com/office/drawing/2014/main" id="{142FF980-5AB8-6211-6CA4-006F98C4A50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38800" y="2971800"/>
              <a:ext cx="914400" cy="914400"/>
            </a:xfrm>
            <a:prstGeom prst="rect">
              <a:avLst/>
            </a:prstGeom>
          </p:spPr>
        </p:pic>
        <p:pic>
          <p:nvPicPr>
            <p:cNvPr id="77" name="Graphic 76" descr="Map with pin outline">
              <a:extLst>
                <a:ext uri="{FF2B5EF4-FFF2-40B4-BE49-F238E27FC236}">
                  <a16:creationId xmlns:a16="http://schemas.microsoft.com/office/drawing/2014/main" id="{FBDA8477-2765-0B99-586E-7C54211546C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638800" y="2964600"/>
              <a:ext cx="914400" cy="914400"/>
            </a:xfrm>
            <a:prstGeom prst="rect">
              <a:avLst/>
            </a:prstGeom>
          </p:spPr>
        </p:pic>
      </p:grpSp>
      <p:grpSp>
        <p:nvGrpSpPr>
          <p:cNvPr id="78" name="flowchart img" hidden="1">
            <a:extLst>
              <a:ext uri="{FF2B5EF4-FFF2-40B4-BE49-F238E27FC236}">
                <a16:creationId xmlns:a16="http://schemas.microsoft.com/office/drawing/2014/main" id="{F6E0CB36-354A-A8B0-F06D-1AE4B11B012E}"/>
              </a:ext>
            </a:extLst>
          </p:cNvPr>
          <p:cNvGrpSpPr/>
          <p:nvPr/>
        </p:nvGrpSpPr>
        <p:grpSpPr>
          <a:xfrm>
            <a:off x="8289061" y="8464796"/>
            <a:ext cx="628528" cy="633477"/>
            <a:chOff x="8217825" y="3421800"/>
            <a:chExt cx="914400" cy="921600"/>
          </a:xfrm>
          <a:effectLst>
            <a:outerShdw blurRad="50800" dist="38100" dir="2700000" algn="tl" rotWithShape="0">
              <a:prstClr val="black">
                <a:alpha val="40000"/>
              </a:prstClr>
            </a:outerShdw>
          </a:effectLst>
        </p:grpSpPr>
        <p:pic>
          <p:nvPicPr>
            <p:cNvPr id="79" name="Graphic 78" descr="Flowchart with solid fill">
              <a:extLst>
                <a:ext uri="{FF2B5EF4-FFF2-40B4-BE49-F238E27FC236}">
                  <a16:creationId xmlns:a16="http://schemas.microsoft.com/office/drawing/2014/main" id="{F6215403-AB2A-14D5-0084-601C29F8EC9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217825" y="3421800"/>
              <a:ext cx="914400" cy="914400"/>
            </a:xfrm>
            <a:prstGeom prst="rect">
              <a:avLst/>
            </a:prstGeom>
          </p:spPr>
        </p:pic>
        <p:pic>
          <p:nvPicPr>
            <p:cNvPr id="80" name="Graphic 79" descr="Flowchart outline">
              <a:extLst>
                <a:ext uri="{FF2B5EF4-FFF2-40B4-BE49-F238E27FC236}">
                  <a16:creationId xmlns:a16="http://schemas.microsoft.com/office/drawing/2014/main" id="{A600C407-0DF8-7067-7A1D-48F83E8470C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217825" y="3429000"/>
              <a:ext cx="914400" cy="914400"/>
            </a:xfrm>
            <a:prstGeom prst="rect">
              <a:avLst/>
            </a:prstGeom>
          </p:spPr>
        </p:pic>
      </p:grpSp>
      <p:grpSp>
        <p:nvGrpSpPr>
          <p:cNvPr id="81" name="person chart img" hidden="1">
            <a:extLst>
              <a:ext uri="{FF2B5EF4-FFF2-40B4-BE49-F238E27FC236}">
                <a16:creationId xmlns:a16="http://schemas.microsoft.com/office/drawing/2014/main" id="{FB002F80-6698-CAA1-622A-5D82F1CBB89B}"/>
              </a:ext>
            </a:extLst>
          </p:cNvPr>
          <p:cNvGrpSpPr/>
          <p:nvPr/>
        </p:nvGrpSpPr>
        <p:grpSpPr>
          <a:xfrm>
            <a:off x="8289061" y="9126200"/>
            <a:ext cx="628528" cy="628528"/>
            <a:chOff x="3059775" y="2507400"/>
            <a:chExt cx="914400" cy="914400"/>
          </a:xfrm>
          <a:effectLst>
            <a:outerShdw blurRad="50800" dist="38100" dir="2700000" algn="tl" rotWithShape="0">
              <a:prstClr val="black">
                <a:alpha val="40000"/>
              </a:prstClr>
            </a:outerShdw>
          </a:effectLst>
        </p:grpSpPr>
        <p:pic>
          <p:nvPicPr>
            <p:cNvPr id="82" name="Graphic 81" descr="Business Growth with solid fill">
              <a:extLst>
                <a:ext uri="{FF2B5EF4-FFF2-40B4-BE49-F238E27FC236}">
                  <a16:creationId xmlns:a16="http://schemas.microsoft.com/office/drawing/2014/main" id="{72D6612B-41FE-9CB5-3EA4-9D4E8E88C22E}"/>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059775" y="2507400"/>
              <a:ext cx="914400" cy="914400"/>
            </a:xfrm>
            <a:prstGeom prst="rect">
              <a:avLst/>
            </a:prstGeom>
          </p:spPr>
        </p:pic>
        <p:pic>
          <p:nvPicPr>
            <p:cNvPr id="83" name="Graphic 82" descr="Business Growth outline">
              <a:extLst>
                <a:ext uri="{FF2B5EF4-FFF2-40B4-BE49-F238E27FC236}">
                  <a16:creationId xmlns:a16="http://schemas.microsoft.com/office/drawing/2014/main" id="{221308D7-DABA-AF31-0BCA-59F693DC85B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059775" y="2507400"/>
              <a:ext cx="914400" cy="914400"/>
            </a:xfrm>
            <a:prstGeom prst="rect">
              <a:avLst/>
            </a:prstGeom>
          </p:spPr>
        </p:pic>
      </p:grpSp>
      <p:grpSp>
        <p:nvGrpSpPr>
          <p:cNvPr id="84" name="magnifying glass img">
            <a:extLst>
              <a:ext uri="{FF2B5EF4-FFF2-40B4-BE49-F238E27FC236}">
                <a16:creationId xmlns:a16="http://schemas.microsoft.com/office/drawing/2014/main" id="{75FAD644-B8D1-2859-0B47-21CDC4CBAB6C}"/>
              </a:ext>
            </a:extLst>
          </p:cNvPr>
          <p:cNvGrpSpPr/>
          <p:nvPr/>
        </p:nvGrpSpPr>
        <p:grpSpPr>
          <a:xfrm>
            <a:off x="510195" y="1565548"/>
            <a:ext cx="628528" cy="628528"/>
            <a:chOff x="9008175" y="2657400"/>
            <a:chExt cx="914400" cy="914400"/>
          </a:xfrm>
          <a:effectLst>
            <a:outerShdw blurRad="50800" dist="38100" dir="2700000" algn="tl" rotWithShape="0">
              <a:prstClr val="black">
                <a:alpha val="40000"/>
              </a:prstClr>
            </a:outerShdw>
          </a:effectLst>
        </p:grpSpPr>
        <p:pic>
          <p:nvPicPr>
            <p:cNvPr id="85" name="Graphic 84" descr="Research with solid fill">
              <a:extLst>
                <a:ext uri="{FF2B5EF4-FFF2-40B4-BE49-F238E27FC236}">
                  <a16:creationId xmlns:a16="http://schemas.microsoft.com/office/drawing/2014/main" id="{151DEEA7-22E0-CF74-44B7-94D945AA6B22}"/>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9008175" y="2657400"/>
              <a:ext cx="914400" cy="914400"/>
            </a:xfrm>
            <a:prstGeom prst="rect">
              <a:avLst/>
            </a:prstGeom>
          </p:spPr>
        </p:pic>
        <p:pic>
          <p:nvPicPr>
            <p:cNvPr id="86" name="Graphic 85" descr="Research outline">
              <a:extLst>
                <a:ext uri="{FF2B5EF4-FFF2-40B4-BE49-F238E27FC236}">
                  <a16:creationId xmlns:a16="http://schemas.microsoft.com/office/drawing/2014/main" id="{6B6088FA-8434-28FD-A0A3-B1B5EB218E04}"/>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008175" y="2657400"/>
              <a:ext cx="914400" cy="914400"/>
            </a:xfrm>
            <a:prstGeom prst="rect">
              <a:avLst/>
            </a:prstGeom>
          </p:spPr>
        </p:pic>
      </p:grpSp>
      <p:sp>
        <p:nvSpPr>
          <p:cNvPr id="35" name="research chart">
            <a:extLst>
              <a:ext uri="{FF2B5EF4-FFF2-40B4-BE49-F238E27FC236}">
                <a16:creationId xmlns:a16="http://schemas.microsoft.com/office/drawing/2014/main" id="{CD4CA097-260C-DD0F-E07E-E87DD4CEB504}"/>
              </a:ext>
            </a:extLst>
          </p:cNvPr>
          <p:cNvSpPr/>
          <p:nvPr/>
        </p:nvSpPr>
        <p:spPr>
          <a:xfrm>
            <a:off x="3917788" y="-2708062"/>
            <a:ext cx="8043006" cy="2238291"/>
          </a:xfrm>
          <a:prstGeom prst="ellipse">
            <a:avLst/>
          </a:prstGeom>
          <a:no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accent4">
                    <a:lumMod val="20000"/>
                    <a:lumOff val="80000"/>
                  </a:schemeClr>
                </a:solidFill>
              </a:rPr>
              <a:t>The College Wish List offers families a more accessible and comprehensive tool for choosing the right college, considering not only the economic mobility of the institution but also other important factors such as cost of living, setting, retention rates, and research intensity.</a:t>
            </a:r>
          </a:p>
        </p:txBody>
      </p:sp>
      <p:sp>
        <p:nvSpPr>
          <p:cNvPr id="5" name="research chart">
            <a:extLst>
              <a:ext uri="{FF2B5EF4-FFF2-40B4-BE49-F238E27FC236}">
                <a16:creationId xmlns:a16="http://schemas.microsoft.com/office/drawing/2014/main" id="{898846DE-6AC1-2557-ECF3-99D080994A28}"/>
              </a:ext>
            </a:extLst>
          </p:cNvPr>
          <p:cNvSpPr/>
          <p:nvPr/>
        </p:nvSpPr>
        <p:spPr>
          <a:xfrm>
            <a:off x="7032322" y="327367"/>
            <a:ext cx="2855444" cy="2527196"/>
          </a:xfrm>
          <a:prstGeom prst="ellipse">
            <a:avLst/>
          </a:prstGeom>
          <a:solidFill>
            <a:schemeClr val="accent4">
              <a:lumMod val="75000"/>
            </a:schemeClr>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rPr>
              <a:t>How will programs with high EMIs fare when additional college choice considerations are included?</a:t>
            </a:r>
            <a:endParaRPr lang="en-US" i="1" dirty="0">
              <a:solidFill>
                <a:schemeClr val="accent4">
                  <a:lumMod val="20000"/>
                  <a:lumOff val="80000"/>
                </a:schemeClr>
              </a:solidFill>
            </a:endParaRPr>
          </a:p>
        </p:txBody>
      </p:sp>
      <p:sp>
        <p:nvSpPr>
          <p:cNvPr id="6" name="research chart">
            <a:extLst>
              <a:ext uri="{FF2B5EF4-FFF2-40B4-BE49-F238E27FC236}">
                <a16:creationId xmlns:a16="http://schemas.microsoft.com/office/drawing/2014/main" id="{2D94CCB1-BFFC-170E-C82E-01E19D445695}"/>
              </a:ext>
            </a:extLst>
          </p:cNvPr>
          <p:cNvSpPr/>
          <p:nvPr/>
        </p:nvSpPr>
        <p:spPr>
          <a:xfrm>
            <a:off x="5691795" y="2194076"/>
            <a:ext cx="1644811" cy="1643684"/>
          </a:xfrm>
          <a:prstGeom prst="ellipse">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effectLst/>
              </a:rPr>
              <a:t>Carnegie Classification of Institutions of Higher Education</a:t>
            </a:r>
            <a:endParaRPr lang="en-US" sz="1200" i="1" dirty="0">
              <a:solidFill>
                <a:schemeClr val="accent4">
                  <a:lumMod val="20000"/>
                  <a:lumOff val="80000"/>
                </a:schemeClr>
              </a:solidFill>
            </a:endParaRPr>
          </a:p>
        </p:txBody>
      </p:sp>
      <p:sp>
        <p:nvSpPr>
          <p:cNvPr id="11" name="research chart">
            <a:extLst>
              <a:ext uri="{FF2B5EF4-FFF2-40B4-BE49-F238E27FC236}">
                <a16:creationId xmlns:a16="http://schemas.microsoft.com/office/drawing/2014/main" id="{C766293A-AB29-33AF-5115-FFD6C33C09E2}"/>
              </a:ext>
            </a:extLst>
          </p:cNvPr>
          <p:cNvSpPr/>
          <p:nvPr/>
        </p:nvSpPr>
        <p:spPr>
          <a:xfrm>
            <a:off x="5273594" y="236128"/>
            <a:ext cx="1644811" cy="1643684"/>
          </a:xfrm>
          <a:prstGeom prst="ellipse">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effectLst/>
              </a:rPr>
              <a:t>Integrated Post Secondary Education Data System</a:t>
            </a:r>
            <a:endParaRPr lang="en-US" sz="1200" i="1" dirty="0">
              <a:solidFill>
                <a:schemeClr val="accent4">
                  <a:lumMod val="20000"/>
                  <a:lumOff val="80000"/>
                </a:schemeClr>
              </a:solidFill>
            </a:endParaRPr>
          </a:p>
        </p:txBody>
      </p:sp>
      <p:sp>
        <p:nvSpPr>
          <p:cNvPr id="13" name="research chart">
            <a:extLst>
              <a:ext uri="{FF2B5EF4-FFF2-40B4-BE49-F238E27FC236}">
                <a16:creationId xmlns:a16="http://schemas.microsoft.com/office/drawing/2014/main" id="{5E1FBFE5-DA59-B122-E61A-E7CAEC6800E4}"/>
              </a:ext>
            </a:extLst>
          </p:cNvPr>
          <p:cNvSpPr/>
          <p:nvPr/>
        </p:nvSpPr>
        <p:spPr>
          <a:xfrm>
            <a:off x="473817" y="4974729"/>
            <a:ext cx="1644811" cy="1643684"/>
          </a:xfrm>
          <a:prstGeom prst="ellipse">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effectLst/>
              </a:rPr>
              <a:t>Social Mobility Index</a:t>
            </a:r>
            <a:endParaRPr lang="en-US" sz="1400" i="1" dirty="0">
              <a:solidFill>
                <a:schemeClr val="accent4">
                  <a:lumMod val="20000"/>
                  <a:lumOff val="80000"/>
                </a:schemeClr>
              </a:solidFill>
            </a:endParaRPr>
          </a:p>
        </p:txBody>
      </p:sp>
      <p:sp>
        <p:nvSpPr>
          <p:cNvPr id="14" name="research chart">
            <a:extLst>
              <a:ext uri="{FF2B5EF4-FFF2-40B4-BE49-F238E27FC236}">
                <a16:creationId xmlns:a16="http://schemas.microsoft.com/office/drawing/2014/main" id="{7FFCDA66-DCC9-D6C0-F436-FC1E24A27CC2}"/>
              </a:ext>
            </a:extLst>
          </p:cNvPr>
          <p:cNvSpPr/>
          <p:nvPr/>
        </p:nvSpPr>
        <p:spPr>
          <a:xfrm>
            <a:off x="7637638" y="2987018"/>
            <a:ext cx="1644811" cy="1643684"/>
          </a:xfrm>
          <a:prstGeom prst="ellipse">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effectLst/>
              </a:rPr>
              <a:t>Economic Mobility Index</a:t>
            </a:r>
            <a:endParaRPr lang="en-US" sz="1400" i="1" dirty="0">
              <a:solidFill>
                <a:schemeClr val="accent4">
                  <a:lumMod val="20000"/>
                  <a:lumOff val="80000"/>
                </a:schemeClr>
              </a:solidFill>
            </a:endParaRPr>
          </a:p>
        </p:txBody>
      </p:sp>
    </p:spTree>
    <p:extLst>
      <p:ext uri="{BB962C8B-B14F-4D97-AF65-F5344CB8AC3E}">
        <p14:creationId xmlns:p14="http://schemas.microsoft.com/office/powerpoint/2010/main" val="11416336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data arrow" hidden="1">
            <a:extLst>
              <a:ext uri="{FF2B5EF4-FFF2-40B4-BE49-F238E27FC236}">
                <a16:creationId xmlns:a16="http://schemas.microsoft.com/office/drawing/2014/main" id="{ADCD5E1A-08F0-718A-9015-92ABC124E22B}"/>
              </a:ext>
            </a:extLst>
          </p:cNvPr>
          <p:cNvCxnSpPr>
            <a:cxnSpLocks/>
            <a:stCxn id="2" idx="0"/>
            <a:endCxn id="4" idx="3"/>
          </p:cNvCxnSpPr>
          <p:nvPr/>
        </p:nvCxnSpPr>
        <p:spPr>
          <a:xfrm rot="5400000" flipH="1" flipV="1">
            <a:off x="5239194" y="3524536"/>
            <a:ext cx="5279774" cy="3566163"/>
          </a:xfrm>
          <a:prstGeom prst="bentConnector4">
            <a:avLst>
              <a:gd name="adj1" fmla="val 29399"/>
              <a:gd name="adj2" fmla="val 106410"/>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research arrow" hidden="1">
            <a:extLst>
              <a:ext uri="{FF2B5EF4-FFF2-40B4-BE49-F238E27FC236}">
                <a16:creationId xmlns:a16="http://schemas.microsoft.com/office/drawing/2014/main" id="{6E585316-EB50-9C85-C0A5-2C5C43164FC0}"/>
              </a:ext>
            </a:extLst>
          </p:cNvPr>
          <p:cNvCxnSpPr>
            <a:cxnSpLocks/>
            <a:stCxn id="3" idx="0"/>
            <a:endCxn id="4" idx="1"/>
          </p:cNvCxnSpPr>
          <p:nvPr/>
        </p:nvCxnSpPr>
        <p:spPr>
          <a:xfrm rot="16200000" flipH="1">
            <a:off x="1050858" y="1188749"/>
            <a:ext cx="2428143" cy="529818"/>
          </a:xfrm>
          <a:prstGeom prst="bentConnector4">
            <a:avLst>
              <a:gd name="adj1" fmla="val -9415"/>
              <a:gd name="adj2" fmla="val -18600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useBgFill="1">
        <p:nvSpPr>
          <p:cNvPr id="4" name="dashboard frame" hidden="1">
            <a:extLst>
              <a:ext uri="{FF2B5EF4-FFF2-40B4-BE49-F238E27FC236}">
                <a16:creationId xmlns:a16="http://schemas.microsoft.com/office/drawing/2014/main" id="{8A98F4E0-BB00-7160-DC38-BBE086F83AEA}"/>
              </a:ext>
            </a:extLst>
          </p:cNvPr>
          <p:cNvSpPr/>
          <p:nvPr/>
        </p:nvSpPr>
        <p:spPr>
          <a:xfrm>
            <a:off x="2529839" y="492368"/>
            <a:ext cx="7132324" cy="4350723"/>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Dashboard</a:t>
            </a:r>
          </a:p>
        </p:txBody>
      </p:sp>
      <p:sp>
        <p:nvSpPr>
          <p:cNvPr id="12" name="dashboard detail" hidden="1">
            <a:extLst>
              <a:ext uri="{FF2B5EF4-FFF2-40B4-BE49-F238E27FC236}">
                <a16:creationId xmlns:a16="http://schemas.microsoft.com/office/drawing/2014/main" id="{4C3DEACC-9F51-D56B-1413-837F69AC3118}"/>
              </a:ext>
            </a:extLst>
          </p:cNvPr>
          <p:cNvSpPr/>
          <p:nvPr/>
        </p:nvSpPr>
        <p:spPr>
          <a:xfrm>
            <a:off x="8185636" y="8164390"/>
            <a:ext cx="3197474" cy="1854543"/>
          </a:xfrm>
          <a:prstGeom prst="roundRect">
            <a:avLst>
              <a:gd name="adj" fmla="val 2800"/>
            </a:avLst>
          </a:prstGeom>
          <a:noFill/>
          <a:ln w="1905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5">
                    <a:lumMod val="20000"/>
                    <a:lumOff val="80000"/>
                  </a:schemeClr>
                </a:solidFill>
              </a:rPr>
              <a:t>INFORMATION ARCHITECTURE</a:t>
            </a:r>
          </a:p>
          <a:p>
            <a:pPr marL="747713"/>
            <a:endParaRPr lang="en-US" sz="1400" dirty="0">
              <a:solidFill>
                <a:schemeClr val="accent5">
                  <a:lumMod val="20000"/>
                  <a:lumOff val="80000"/>
                </a:schemeClr>
              </a:solidFill>
            </a:endParaRPr>
          </a:p>
          <a:p>
            <a:pPr marL="747713"/>
            <a:endParaRPr lang="en-US" sz="1400" dirty="0">
              <a:solidFill>
                <a:schemeClr val="accent5">
                  <a:lumMod val="20000"/>
                  <a:lumOff val="80000"/>
                </a:schemeClr>
              </a:solidFill>
            </a:endParaRPr>
          </a:p>
          <a:p>
            <a:pPr marL="747713"/>
            <a:r>
              <a:rPr lang="en-US" sz="1400" dirty="0">
                <a:solidFill>
                  <a:schemeClr val="accent5">
                    <a:lumMod val="20000"/>
                    <a:lumOff val="80000"/>
                  </a:schemeClr>
                </a:solidFill>
              </a:rPr>
              <a:t>DEMONSTRATION</a:t>
            </a:r>
          </a:p>
        </p:txBody>
      </p:sp>
      <p:sp>
        <p:nvSpPr>
          <p:cNvPr id="41" name="data detail" hidden="1">
            <a:extLst>
              <a:ext uri="{FF2B5EF4-FFF2-40B4-BE49-F238E27FC236}">
                <a16:creationId xmlns:a16="http://schemas.microsoft.com/office/drawing/2014/main" id="{69A7E53C-29A0-4B23-F327-EF914D036B0A}"/>
              </a:ext>
            </a:extLst>
          </p:cNvPr>
          <p:cNvSpPr/>
          <p:nvPr/>
        </p:nvSpPr>
        <p:spPr>
          <a:xfrm>
            <a:off x="4485851" y="8164382"/>
            <a:ext cx="3220298" cy="2848708"/>
          </a:xfrm>
          <a:prstGeom prst="roundRect">
            <a:avLst>
              <a:gd name="adj" fmla="val 1621"/>
            </a:avLst>
          </a:prstGeom>
          <a:noFill/>
          <a:ln w="190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3">
                    <a:lumMod val="20000"/>
                    <a:lumOff val="80000"/>
                  </a:schemeClr>
                </a:solidFill>
              </a:rPr>
              <a:t>CASES AT-A-GLANCE</a:t>
            </a:r>
          </a:p>
          <a:p>
            <a:pPr marL="747713"/>
            <a:endParaRPr lang="en-US" sz="1400" dirty="0">
              <a:solidFill>
                <a:schemeClr val="accent3">
                  <a:lumMod val="20000"/>
                  <a:lumOff val="80000"/>
                </a:schemeClr>
              </a:solidFill>
            </a:endParaRPr>
          </a:p>
          <a:p>
            <a:pPr marL="747713"/>
            <a:endParaRPr lang="en-US" sz="1400" dirty="0">
              <a:solidFill>
                <a:schemeClr val="accent3">
                  <a:lumMod val="20000"/>
                  <a:lumOff val="80000"/>
                </a:schemeClr>
              </a:solidFill>
            </a:endParaRPr>
          </a:p>
          <a:p>
            <a:pPr marL="747713"/>
            <a:r>
              <a:rPr lang="en-US" sz="1400" dirty="0">
                <a:solidFill>
                  <a:schemeClr val="accent3">
                    <a:lumMod val="20000"/>
                    <a:lumOff val="80000"/>
                  </a:schemeClr>
                </a:solidFill>
              </a:rPr>
              <a:t>CALCULATING ECONOMIC MOBILITY INDICES (EMIs)</a:t>
            </a:r>
          </a:p>
          <a:p>
            <a:pPr marL="747713"/>
            <a:endParaRPr lang="en-US" sz="1400" dirty="0">
              <a:solidFill>
                <a:schemeClr val="accent3">
                  <a:lumMod val="20000"/>
                  <a:lumOff val="80000"/>
                </a:schemeClr>
              </a:solidFill>
            </a:endParaRPr>
          </a:p>
          <a:p>
            <a:pPr marL="747713"/>
            <a:endParaRPr lang="en-US" sz="1400" dirty="0">
              <a:solidFill>
                <a:schemeClr val="accent3">
                  <a:lumMod val="20000"/>
                  <a:lumOff val="80000"/>
                </a:schemeClr>
              </a:solidFill>
            </a:endParaRPr>
          </a:p>
          <a:p>
            <a:pPr marL="747713"/>
            <a:r>
              <a:rPr lang="en-US" sz="1400" dirty="0">
                <a:solidFill>
                  <a:schemeClr val="accent3">
                    <a:lumMod val="20000"/>
                    <a:lumOff val="80000"/>
                  </a:schemeClr>
                </a:solidFill>
              </a:rPr>
              <a:t>GEOGRAPHY-BASED IMPLICATIONS</a:t>
            </a:r>
          </a:p>
        </p:txBody>
      </p:sp>
      <p:sp>
        <p:nvSpPr>
          <p:cNvPr id="10" name="research detail">
            <a:extLst>
              <a:ext uri="{FF2B5EF4-FFF2-40B4-BE49-F238E27FC236}">
                <a16:creationId xmlns:a16="http://schemas.microsoft.com/office/drawing/2014/main" id="{50BDFD19-EF59-684A-2C95-9FCE94A342CE}"/>
              </a:ext>
            </a:extLst>
          </p:cNvPr>
          <p:cNvSpPr/>
          <p:nvPr/>
        </p:nvSpPr>
        <p:spPr>
          <a:xfrm>
            <a:off x="397619" y="456457"/>
            <a:ext cx="3197474" cy="2866293"/>
          </a:xfrm>
          <a:prstGeom prst="roundRect">
            <a:avLst>
              <a:gd name="adj" fmla="val 1713"/>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4">
                    <a:lumMod val="20000"/>
                    <a:lumOff val="80000"/>
                  </a:schemeClr>
                </a:solidFill>
              </a:rPr>
              <a:t>PROJECT RATIONALE &amp; PROBLEM SCOPE</a:t>
            </a:r>
          </a:p>
          <a:p>
            <a:pPr marL="747713"/>
            <a:endParaRPr lang="en-US" sz="1400" dirty="0">
              <a:solidFill>
                <a:schemeClr val="accent4">
                  <a:lumMod val="20000"/>
                  <a:lumOff val="80000"/>
                </a:schemeClr>
              </a:solidFill>
            </a:endParaRPr>
          </a:p>
          <a:p>
            <a:pPr marL="747713"/>
            <a:endParaRPr lang="en-US" sz="1400" dirty="0">
              <a:solidFill>
                <a:schemeClr val="accent4">
                  <a:lumMod val="20000"/>
                  <a:lumOff val="80000"/>
                </a:schemeClr>
              </a:solidFill>
            </a:endParaRPr>
          </a:p>
          <a:p>
            <a:pPr marL="747713"/>
            <a:r>
              <a:rPr lang="en-US" sz="1400" dirty="0">
                <a:solidFill>
                  <a:schemeClr val="accent4">
                    <a:lumMod val="20000"/>
                    <a:lumOff val="80000"/>
                  </a:schemeClr>
                </a:solidFill>
              </a:rPr>
              <a:t>DATA SOURCES</a:t>
            </a:r>
          </a:p>
          <a:p>
            <a:pPr marL="747713"/>
            <a:endParaRPr lang="en-US" sz="1400" dirty="0">
              <a:solidFill>
                <a:schemeClr val="accent4">
                  <a:lumMod val="20000"/>
                  <a:lumOff val="80000"/>
                </a:schemeClr>
              </a:solidFill>
            </a:endParaRPr>
          </a:p>
          <a:p>
            <a:pPr marL="747713"/>
            <a:endParaRPr lang="en-US" sz="1400" dirty="0">
              <a:solidFill>
                <a:schemeClr val="accent4">
                  <a:lumMod val="20000"/>
                  <a:lumOff val="80000"/>
                </a:schemeClr>
              </a:solidFill>
            </a:endParaRPr>
          </a:p>
          <a:p>
            <a:pPr marL="747713"/>
            <a:r>
              <a:rPr lang="en-US" sz="1400" dirty="0">
                <a:solidFill>
                  <a:schemeClr val="accent4">
                    <a:lumMod val="20000"/>
                    <a:lumOff val="80000"/>
                  </a:schemeClr>
                </a:solidFill>
              </a:rPr>
              <a:t>KEY THEMES IN AID POLICIES &amp; PRACTICES</a:t>
            </a:r>
          </a:p>
        </p:txBody>
      </p:sp>
      <p:sp useBgFill="1">
        <p:nvSpPr>
          <p:cNvPr id="44" name="dashboard" hidden="1">
            <a:extLst>
              <a:ext uri="{FF2B5EF4-FFF2-40B4-BE49-F238E27FC236}">
                <a16:creationId xmlns:a16="http://schemas.microsoft.com/office/drawing/2014/main" id="{AA43BE87-83A8-3E7C-A8C0-8A4BEBA04784}"/>
              </a:ext>
            </a:extLst>
          </p:cNvPr>
          <p:cNvSpPr/>
          <p:nvPr/>
        </p:nvSpPr>
        <p:spPr>
          <a:xfrm>
            <a:off x="8982426" y="7947512"/>
            <a:ext cx="1603894"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5">
                    <a:lumMod val="75000"/>
                  </a:schemeClr>
                </a:solidFill>
                <a:effectLst>
                  <a:outerShdw blurRad="152400" dist="38100" dir="2700000" sx="103000" sy="103000" algn="tl" rotWithShape="0">
                    <a:prstClr val="black">
                      <a:alpha val="40000"/>
                    </a:prstClr>
                  </a:outerShdw>
                </a:effectLst>
                <a:latin typeface="+mj-lt"/>
              </a:rPr>
              <a:t>dashboard</a:t>
            </a:r>
          </a:p>
        </p:txBody>
      </p:sp>
      <p:sp useBgFill="1">
        <p:nvSpPr>
          <p:cNvPr id="2" name="data" hidden="1">
            <a:extLst>
              <a:ext uri="{FF2B5EF4-FFF2-40B4-BE49-F238E27FC236}">
                <a16:creationId xmlns:a16="http://schemas.microsoft.com/office/drawing/2014/main" id="{A8411218-CDC3-648E-5647-E3EBEE5AF8B6}"/>
              </a:ext>
            </a:extLst>
          </p:cNvPr>
          <p:cNvSpPr/>
          <p:nvPr/>
        </p:nvSpPr>
        <p:spPr>
          <a:xfrm>
            <a:off x="5649060" y="7947504"/>
            <a:ext cx="893880"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75000"/>
                  </a:schemeClr>
                </a:solidFill>
                <a:effectLst>
                  <a:outerShdw blurRad="152400" dist="38100" dir="2700000" sx="103000" sy="103000" algn="tl" rotWithShape="0">
                    <a:prstClr val="black">
                      <a:alpha val="40000"/>
                    </a:prstClr>
                  </a:outerShdw>
                </a:effectLst>
                <a:latin typeface="+mj-lt"/>
              </a:rPr>
              <a:t>data</a:t>
            </a:r>
          </a:p>
        </p:txBody>
      </p:sp>
      <p:sp useBgFill="1">
        <p:nvSpPr>
          <p:cNvPr id="3" name="research">
            <a:extLst>
              <a:ext uri="{FF2B5EF4-FFF2-40B4-BE49-F238E27FC236}">
                <a16:creationId xmlns:a16="http://schemas.microsoft.com/office/drawing/2014/main" id="{F2CF2CCC-6722-3F44-5A94-B5A53674AEFC}"/>
              </a:ext>
            </a:extLst>
          </p:cNvPr>
          <p:cNvSpPr/>
          <p:nvPr/>
        </p:nvSpPr>
        <p:spPr>
          <a:xfrm>
            <a:off x="1243149" y="239587"/>
            <a:ext cx="1513743"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75000"/>
                  </a:schemeClr>
                </a:solidFill>
                <a:effectLst>
                  <a:outerShdw blurRad="152400" dist="38100" dir="2700000" sx="103000" sy="103000" algn="tl" rotWithShape="0">
                    <a:prstClr val="black">
                      <a:alpha val="40000"/>
                    </a:prstClr>
                  </a:outerShdw>
                </a:effectLst>
                <a:latin typeface="+mj-lt"/>
              </a:rPr>
              <a:t>research</a:t>
            </a:r>
          </a:p>
        </p:txBody>
      </p:sp>
      <p:sp>
        <p:nvSpPr>
          <p:cNvPr id="25" name="heading" hidden="1">
            <a:extLst>
              <a:ext uri="{FF2B5EF4-FFF2-40B4-BE49-F238E27FC236}">
                <a16:creationId xmlns:a16="http://schemas.microsoft.com/office/drawing/2014/main" id="{E8992FD2-A258-DA21-DA07-7E52F9F51A83}"/>
              </a:ext>
            </a:extLst>
          </p:cNvPr>
          <p:cNvSpPr txBox="1"/>
          <p:nvPr/>
        </p:nvSpPr>
        <p:spPr>
          <a:xfrm>
            <a:off x="4588126" y="983580"/>
            <a:ext cx="3015748" cy="523220"/>
          </a:xfrm>
          <a:prstGeom prst="rect">
            <a:avLst/>
          </a:prstGeom>
          <a:pattFill prst="wdDnDiag">
            <a:fgClr>
              <a:schemeClr val="tx2">
                <a:lumMod val="75000"/>
              </a:schemeClr>
            </a:fgClr>
            <a:bgClr>
              <a:schemeClr val="bg2">
                <a:lumMod val="50000"/>
              </a:schemeClr>
            </a:bgClr>
          </a:patt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800">
                <a:solidFill>
                  <a:schemeClr val="accent3">
                    <a:lumMod val="75000"/>
                  </a:schemeClr>
                </a:solidFill>
                <a:effectLst>
                  <a:outerShdw blurRad="152400" dist="38100" dir="2700000" sx="103000" sy="103000" algn="tl" rotWithShape="0">
                    <a:prstClr val="black">
                      <a:alpha val="40000"/>
                    </a:prstClr>
                  </a:outerShdw>
                </a:effectLst>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6000" dirty="0">
                <a:solidFill>
                  <a:schemeClr val="bg1"/>
                </a:solidFill>
              </a:rPr>
              <a:t>AGENDA</a:t>
            </a:r>
          </a:p>
        </p:txBody>
      </p:sp>
      <p:grpSp>
        <p:nvGrpSpPr>
          <p:cNvPr id="45" name="iceberg img">
            <a:extLst>
              <a:ext uri="{FF2B5EF4-FFF2-40B4-BE49-F238E27FC236}">
                <a16:creationId xmlns:a16="http://schemas.microsoft.com/office/drawing/2014/main" id="{E37E124A-0BA6-8C1D-A42F-2FB1502EC6D4}"/>
              </a:ext>
            </a:extLst>
          </p:cNvPr>
          <p:cNvGrpSpPr/>
          <p:nvPr/>
        </p:nvGrpSpPr>
        <p:grpSpPr>
          <a:xfrm>
            <a:off x="510195" y="787200"/>
            <a:ext cx="628528" cy="628528"/>
            <a:chOff x="808890" y="3894321"/>
            <a:chExt cx="628528" cy="628528"/>
          </a:xfrm>
          <a:effectLst>
            <a:outerShdw blurRad="50800" dist="38100" dir="2700000" algn="tl" rotWithShape="0">
              <a:prstClr val="black">
                <a:alpha val="40000"/>
              </a:prstClr>
            </a:outerShdw>
          </a:effectLst>
        </p:grpSpPr>
        <p:pic>
          <p:nvPicPr>
            <p:cNvPr id="46" name="Graphic 45" descr="Iceberg with solid fill">
              <a:extLst>
                <a:ext uri="{FF2B5EF4-FFF2-40B4-BE49-F238E27FC236}">
                  <a16:creationId xmlns:a16="http://schemas.microsoft.com/office/drawing/2014/main" id="{264D6936-B15E-EB65-1B1E-C0DF5F5443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8890" y="3894321"/>
              <a:ext cx="628528" cy="628528"/>
            </a:xfrm>
            <a:prstGeom prst="rect">
              <a:avLst/>
            </a:prstGeom>
          </p:spPr>
        </p:pic>
        <p:pic>
          <p:nvPicPr>
            <p:cNvPr id="47" name="Graphic 46" descr="Iceberg outline">
              <a:extLst>
                <a:ext uri="{FF2B5EF4-FFF2-40B4-BE49-F238E27FC236}">
                  <a16:creationId xmlns:a16="http://schemas.microsoft.com/office/drawing/2014/main" id="{849EDD85-E0EB-E1A5-3A4D-D615EB5F56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8890" y="3894321"/>
              <a:ext cx="628528" cy="628528"/>
            </a:xfrm>
            <a:prstGeom prst="rect">
              <a:avLst/>
            </a:prstGeom>
            <a:effectLst>
              <a:outerShdw blurRad="50800" dist="38100" dir="2700000" algn="tl" rotWithShape="0">
                <a:prstClr val="black">
                  <a:alpha val="40000"/>
                </a:prstClr>
              </a:outerShdw>
            </a:effectLst>
          </p:spPr>
        </p:pic>
      </p:grpSp>
      <p:grpSp>
        <p:nvGrpSpPr>
          <p:cNvPr id="48" name="database img" hidden="1">
            <a:extLst>
              <a:ext uri="{FF2B5EF4-FFF2-40B4-BE49-F238E27FC236}">
                <a16:creationId xmlns:a16="http://schemas.microsoft.com/office/drawing/2014/main" id="{CEA0540A-732C-00EC-BAAC-45F2530B72B5}"/>
              </a:ext>
            </a:extLst>
          </p:cNvPr>
          <p:cNvGrpSpPr/>
          <p:nvPr/>
        </p:nvGrpSpPr>
        <p:grpSpPr>
          <a:xfrm>
            <a:off x="4588126" y="8365353"/>
            <a:ext cx="628528" cy="628528"/>
            <a:chOff x="5059993" y="3866981"/>
            <a:chExt cx="628528" cy="628528"/>
          </a:xfrm>
          <a:effectLst>
            <a:outerShdw blurRad="50800" dist="38100" dir="2700000" algn="tl" rotWithShape="0">
              <a:prstClr val="black">
                <a:alpha val="40000"/>
              </a:prstClr>
            </a:outerShdw>
          </a:effectLst>
        </p:grpSpPr>
        <p:pic>
          <p:nvPicPr>
            <p:cNvPr id="49" name="Graphic 48" descr="Database with solid fill">
              <a:extLst>
                <a:ext uri="{FF2B5EF4-FFF2-40B4-BE49-F238E27FC236}">
                  <a16:creationId xmlns:a16="http://schemas.microsoft.com/office/drawing/2014/main" id="{4F9DCBAF-3765-CC09-2FFA-4791448378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59993" y="3866981"/>
              <a:ext cx="628528" cy="628528"/>
            </a:xfrm>
            <a:prstGeom prst="rect">
              <a:avLst/>
            </a:prstGeom>
          </p:spPr>
        </p:pic>
        <p:pic>
          <p:nvPicPr>
            <p:cNvPr id="50" name="Graphic 49" descr="Database outline">
              <a:extLst>
                <a:ext uri="{FF2B5EF4-FFF2-40B4-BE49-F238E27FC236}">
                  <a16:creationId xmlns:a16="http://schemas.microsoft.com/office/drawing/2014/main" id="{9D2F3A13-6F98-CA4F-959E-E95C2DD424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59993" y="3866981"/>
              <a:ext cx="628528" cy="628528"/>
            </a:xfrm>
            <a:prstGeom prst="rect">
              <a:avLst/>
            </a:prstGeom>
          </p:spPr>
        </p:pic>
      </p:grpSp>
      <p:grpSp>
        <p:nvGrpSpPr>
          <p:cNvPr id="51" name="cash img">
            <a:extLst>
              <a:ext uri="{FF2B5EF4-FFF2-40B4-BE49-F238E27FC236}">
                <a16:creationId xmlns:a16="http://schemas.microsoft.com/office/drawing/2014/main" id="{1F0FD634-DE25-4413-C96B-AC4D329BD7B1}"/>
              </a:ext>
            </a:extLst>
          </p:cNvPr>
          <p:cNvGrpSpPr/>
          <p:nvPr/>
        </p:nvGrpSpPr>
        <p:grpSpPr>
          <a:xfrm rot="16200000">
            <a:off x="473817" y="2358490"/>
            <a:ext cx="628528" cy="628528"/>
            <a:chOff x="3649795" y="2993264"/>
            <a:chExt cx="628528" cy="628528"/>
          </a:xfrm>
          <a:effectLst>
            <a:outerShdw blurRad="50800" dist="38100" dir="2700000" algn="tl" rotWithShape="0">
              <a:prstClr val="black">
                <a:alpha val="40000"/>
              </a:prstClr>
            </a:outerShdw>
          </a:effectLst>
        </p:grpSpPr>
        <p:pic>
          <p:nvPicPr>
            <p:cNvPr id="52" name="Graphic 51" descr="Money with solid fill">
              <a:extLst>
                <a:ext uri="{FF2B5EF4-FFF2-40B4-BE49-F238E27FC236}">
                  <a16:creationId xmlns:a16="http://schemas.microsoft.com/office/drawing/2014/main" id="{05B9A16F-32D7-18A7-A83D-6AA44C05EA4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49795" y="2993264"/>
              <a:ext cx="628528" cy="628528"/>
            </a:xfrm>
            <a:prstGeom prst="rect">
              <a:avLst/>
            </a:prstGeom>
          </p:spPr>
        </p:pic>
        <p:pic>
          <p:nvPicPr>
            <p:cNvPr id="53" name="Graphic 52" descr="Money outline">
              <a:extLst>
                <a:ext uri="{FF2B5EF4-FFF2-40B4-BE49-F238E27FC236}">
                  <a16:creationId xmlns:a16="http://schemas.microsoft.com/office/drawing/2014/main" id="{2BC0AD31-99FD-2E09-1673-9CBBDC053E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49795" y="2993264"/>
              <a:ext cx="628528" cy="628528"/>
            </a:xfrm>
            <a:prstGeom prst="rect">
              <a:avLst/>
            </a:prstGeom>
          </p:spPr>
        </p:pic>
      </p:grpSp>
      <p:grpSp>
        <p:nvGrpSpPr>
          <p:cNvPr id="54" name="calculator img" hidden="1">
            <a:extLst>
              <a:ext uri="{FF2B5EF4-FFF2-40B4-BE49-F238E27FC236}">
                <a16:creationId xmlns:a16="http://schemas.microsoft.com/office/drawing/2014/main" id="{A24238DB-08FE-6E89-C53E-5BAEA222E89D}"/>
              </a:ext>
            </a:extLst>
          </p:cNvPr>
          <p:cNvGrpSpPr/>
          <p:nvPr/>
        </p:nvGrpSpPr>
        <p:grpSpPr>
          <a:xfrm>
            <a:off x="4591735" y="9190328"/>
            <a:ext cx="628528" cy="628528"/>
            <a:chOff x="6998018" y="2514736"/>
            <a:chExt cx="628528" cy="628528"/>
          </a:xfrm>
          <a:effectLst>
            <a:outerShdw blurRad="50800" dist="38100" dir="2700000" algn="tl" rotWithShape="0">
              <a:prstClr val="black">
                <a:alpha val="40000"/>
              </a:prstClr>
            </a:outerShdw>
          </a:effectLst>
        </p:grpSpPr>
        <p:pic>
          <p:nvPicPr>
            <p:cNvPr id="55" name="Graphic 54" descr="Calculator with solid fill">
              <a:extLst>
                <a:ext uri="{FF2B5EF4-FFF2-40B4-BE49-F238E27FC236}">
                  <a16:creationId xmlns:a16="http://schemas.microsoft.com/office/drawing/2014/main" id="{F8F7B4CC-4176-B7CE-43E0-1456BA994EA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98018" y="2514736"/>
              <a:ext cx="628528" cy="628528"/>
            </a:xfrm>
            <a:prstGeom prst="rect">
              <a:avLst/>
            </a:prstGeom>
          </p:spPr>
        </p:pic>
        <p:pic>
          <p:nvPicPr>
            <p:cNvPr id="56" name="Graphic 55" descr="Calculator outline">
              <a:extLst>
                <a:ext uri="{FF2B5EF4-FFF2-40B4-BE49-F238E27FC236}">
                  <a16:creationId xmlns:a16="http://schemas.microsoft.com/office/drawing/2014/main" id="{A274523D-8009-7A49-4C64-4DE87D33BF4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998018" y="2514736"/>
              <a:ext cx="628528" cy="628528"/>
            </a:xfrm>
            <a:prstGeom prst="rect">
              <a:avLst/>
            </a:prstGeom>
          </p:spPr>
        </p:pic>
      </p:grpSp>
      <p:grpSp>
        <p:nvGrpSpPr>
          <p:cNvPr id="75" name="map img" hidden="1">
            <a:extLst>
              <a:ext uri="{FF2B5EF4-FFF2-40B4-BE49-F238E27FC236}">
                <a16:creationId xmlns:a16="http://schemas.microsoft.com/office/drawing/2014/main" id="{A36A348B-D790-98D8-0DF0-C355B77779E7}"/>
              </a:ext>
            </a:extLst>
          </p:cNvPr>
          <p:cNvGrpSpPr/>
          <p:nvPr/>
        </p:nvGrpSpPr>
        <p:grpSpPr>
          <a:xfrm>
            <a:off x="4591735" y="10018933"/>
            <a:ext cx="628528" cy="633477"/>
            <a:chOff x="5638800" y="2964600"/>
            <a:chExt cx="914400" cy="921600"/>
          </a:xfrm>
          <a:effectLst>
            <a:outerShdw blurRad="50800" dist="38100" dir="2700000" algn="tl" rotWithShape="0">
              <a:prstClr val="black">
                <a:alpha val="40000"/>
              </a:prstClr>
            </a:outerShdw>
          </a:effectLst>
        </p:grpSpPr>
        <p:pic>
          <p:nvPicPr>
            <p:cNvPr id="76" name="Graphic 75" descr="Map with pin with solid fill">
              <a:extLst>
                <a:ext uri="{FF2B5EF4-FFF2-40B4-BE49-F238E27FC236}">
                  <a16:creationId xmlns:a16="http://schemas.microsoft.com/office/drawing/2014/main" id="{142FF980-5AB8-6211-6CA4-006F98C4A50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38800" y="2971800"/>
              <a:ext cx="914400" cy="914400"/>
            </a:xfrm>
            <a:prstGeom prst="rect">
              <a:avLst/>
            </a:prstGeom>
          </p:spPr>
        </p:pic>
        <p:pic>
          <p:nvPicPr>
            <p:cNvPr id="77" name="Graphic 76" descr="Map with pin outline">
              <a:extLst>
                <a:ext uri="{FF2B5EF4-FFF2-40B4-BE49-F238E27FC236}">
                  <a16:creationId xmlns:a16="http://schemas.microsoft.com/office/drawing/2014/main" id="{FBDA8477-2765-0B99-586E-7C54211546C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638800" y="2964600"/>
              <a:ext cx="914400" cy="914400"/>
            </a:xfrm>
            <a:prstGeom prst="rect">
              <a:avLst/>
            </a:prstGeom>
          </p:spPr>
        </p:pic>
      </p:grpSp>
      <p:grpSp>
        <p:nvGrpSpPr>
          <p:cNvPr id="78" name="flowchart img" hidden="1">
            <a:extLst>
              <a:ext uri="{FF2B5EF4-FFF2-40B4-BE49-F238E27FC236}">
                <a16:creationId xmlns:a16="http://schemas.microsoft.com/office/drawing/2014/main" id="{F6E0CB36-354A-A8B0-F06D-1AE4B11B012E}"/>
              </a:ext>
            </a:extLst>
          </p:cNvPr>
          <p:cNvGrpSpPr/>
          <p:nvPr/>
        </p:nvGrpSpPr>
        <p:grpSpPr>
          <a:xfrm>
            <a:off x="8289061" y="8464796"/>
            <a:ext cx="628528" cy="633477"/>
            <a:chOff x="8217825" y="3421800"/>
            <a:chExt cx="914400" cy="921600"/>
          </a:xfrm>
          <a:effectLst>
            <a:outerShdw blurRad="50800" dist="38100" dir="2700000" algn="tl" rotWithShape="0">
              <a:prstClr val="black">
                <a:alpha val="40000"/>
              </a:prstClr>
            </a:outerShdw>
          </a:effectLst>
        </p:grpSpPr>
        <p:pic>
          <p:nvPicPr>
            <p:cNvPr id="79" name="Graphic 78" descr="Flowchart with solid fill">
              <a:extLst>
                <a:ext uri="{FF2B5EF4-FFF2-40B4-BE49-F238E27FC236}">
                  <a16:creationId xmlns:a16="http://schemas.microsoft.com/office/drawing/2014/main" id="{F6215403-AB2A-14D5-0084-601C29F8EC9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217825" y="3421800"/>
              <a:ext cx="914400" cy="914400"/>
            </a:xfrm>
            <a:prstGeom prst="rect">
              <a:avLst/>
            </a:prstGeom>
          </p:spPr>
        </p:pic>
        <p:pic>
          <p:nvPicPr>
            <p:cNvPr id="80" name="Graphic 79" descr="Flowchart outline">
              <a:extLst>
                <a:ext uri="{FF2B5EF4-FFF2-40B4-BE49-F238E27FC236}">
                  <a16:creationId xmlns:a16="http://schemas.microsoft.com/office/drawing/2014/main" id="{A600C407-0DF8-7067-7A1D-48F83E8470C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217825" y="3429000"/>
              <a:ext cx="914400" cy="914400"/>
            </a:xfrm>
            <a:prstGeom prst="rect">
              <a:avLst/>
            </a:prstGeom>
          </p:spPr>
        </p:pic>
      </p:grpSp>
      <p:grpSp>
        <p:nvGrpSpPr>
          <p:cNvPr id="81" name="person chart img" hidden="1">
            <a:extLst>
              <a:ext uri="{FF2B5EF4-FFF2-40B4-BE49-F238E27FC236}">
                <a16:creationId xmlns:a16="http://schemas.microsoft.com/office/drawing/2014/main" id="{FB002F80-6698-CAA1-622A-5D82F1CBB89B}"/>
              </a:ext>
            </a:extLst>
          </p:cNvPr>
          <p:cNvGrpSpPr/>
          <p:nvPr/>
        </p:nvGrpSpPr>
        <p:grpSpPr>
          <a:xfrm>
            <a:off x="8289061" y="9126200"/>
            <a:ext cx="628528" cy="628528"/>
            <a:chOff x="3059775" y="2507400"/>
            <a:chExt cx="914400" cy="914400"/>
          </a:xfrm>
          <a:effectLst>
            <a:outerShdw blurRad="50800" dist="38100" dir="2700000" algn="tl" rotWithShape="0">
              <a:prstClr val="black">
                <a:alpha val="40000"/>
              </a:prstClr>
            </a:outerShdw>
          </a:effectLst>
        </p:grpSpPr>
        <p:pic>
          <p:nvPicPr>
            <p:cNvPr id="82" name="Graphic 81" descr="Business Growth with solid fill">
              <a:extLst>
                <a:ext uri="{FF2B5EF4-FFF2-40B4-BE49-F238E27FC236}">
                  <a16:creationId xmlns:a16="http://schemas.microsoft.com/office/drawing/2014/main" id="{72D6612B-41FE-9CB5-3EA4-9D4E8E88C22E}"/>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059775" y="2507400"/>
              <a:ext cx="914400" cy="914400"/>
            </a:xfrm>
            <a:prstGeom prst="rect">
              <a:avLst/>
            </a:prstGeom>
          </p:spPr>
        </p:pic>
        <p:pic>
          <p:nvPicPr>
            <p:cNvPr id="83" name="Graphic 82" descr="Business Growth outline">
              <a:extLst>
                <a:ext uri="{FF2B5EF4-FFF2-40B4-BE49-F238E27FC236}">
                  <a16:creationId xmlns:a16="http://schemas.microsoft.com/office/drawing/2014/main" id="{221308D7-DABA-AF31-0BCA-59F693DC85B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059775" y="2507400"/>
              <a:ext cx="914400" cy="914400"/>
            </a:xfrm>
            <a:prstGeom prst="rect">
              <a:avLst/>
            </a:prstGeom>
          </p:spPr>
        </p:pic>
      </p:grpSp>
      <p:grpSp>
        <p:nvGrpSpPr>
          <p:cNvPr id="84" name="magnifying glass img">
            <a:extLst>
              <a:ext uri="{FF2B5EF4-FFF2-40B4-BE49-F238E27FC236}">
                <a16:creationId xmlns:a16="http://schemas.microsoft.com/office/drawing/2014/main" id="{75FAD644-B8D1-2859-0B47-21CDC4CBAB6C}"/>
              </a:ext>
            </a:extLst>
          </p:cNvPr>
          <p:cNvGrpSpPr/>
          <p:nvPr/>
        </p:nvGrpSpPr>
        <p:grpSpPr>
          <a:xfrm>
            <a:off x="510195" y="1565548"/>
            <a:ext cx="628528" cy="628528"/>
            <a:chOff x="9008175" y="2657400"/>
            <a:chExt cx="914400" cy="914400"/>
          </a:xfrm>
          <a:effectLst>
            <a:outerShdw blurRad="50800" dist="38100" dir="2700000" algn="tl" rotWithShape="0">
              <a:prstClr val="black">
                <a:alpha val="40000"/>
              </a:prstClr>
            </a:outerShdw>
          </a:effectLst>
        </p:grpSpPr>
        <p:pic>
          <p:nvPicPr>
            <p:cNvPr id="85" name="Graphic 84" descr="Research with solid fill">
              <a:extLst>
                <a:ext uri="{FF2B5EF4-FFF2-40B4-BE49-F238E27FC236}">
                  <a16:creationId xmlns:a16="http://schemas.microsoft.com/office/drawing/2014/main" id="{151DEEA7-22E0-CF74-44B7-94D945AA6B22}"/>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9008175" y="2657400"/>
              <a:ext cx="914400" cy="914400"/>
            </a:xfrm>
            <a:prstGeom prst="rect">
              <a:avLst/>
            </a:prstGeom>
          </p:spPr>
        </p:pic>
        <p:pic>
          <p:nvPicPr>
            <p:cNvPr id="86" name="Graphic 85" descr="Research outline">
              <a:extLst>
                <a:ext uri="{FF2B5EF4-FFF2-40B4-BE49-F238E27FC236}">
                  <a16:creationId xmlns:a16="http://schemas.microsoft.com/office/drawing/2014/main" id="{6B6088FA-8434-28FD-A0A3-B1B5EB218E04}"/>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008175" y="2657400"/>
              <a:ext cx="914400" cy="914400"/>
            </a:xfrm>
            <a:prstGeom prst="rect">
              <a:avLst/>
            </a:prstGeom>
          </p:spPr>
        </p:pic>
      </p:grpSp>
      <p:sp>
        <p:nvSpPr>
          <p:cNvPr id="35" name="research chart">
            <a:extLst>
              <a:ext uri="{FF2B5EF4-FFF2-40B4-BE49-F238E27FC236}">
                <a16:creationId xmlns:a16="http://schemas.microsoft.com/office/drawing/2014/main" id="{CD4CA097-260C-DD0F-E07E-E87DD4CEB504}"/>
              </a:ext>
            </a:extLst>
          </p:cNvPr>
          <p:cNvSpPr/>
          <p:nvPr/>
        </p:nvSpPr>
        <p:spPr>
          <a:xfrm>
            <a:off x="3917788" y="-2708062"/>
            <a:ext cx="8043006" cy="2238291"/>
          </a:xfrm>
          <a:prstGeom prst="ellipse">
            <a:avLst/>
          </a:prstGeom>
          <a:no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accent4">
                    <a:lumMod val="20000"/>
                    <a:lumOff val="80000"/>
                  </a:schemeClr>
                </a:solidFill>
              </a:rPr>
              <a:t>The College Wish List offers families a more accessible and comprehensive tool for choosing the right college, considering not only the economic mobility of the institution but also other important factors such as cost of living, setting, retention rates, and research intensity.</a:t>
            </a:r>
          </a:p>
        </p:txBody>
      </p:sp>
      <p:sp>
        <p:nvSpPr>
          <p:cNvPr id="7" name="research chart">
            <a:extLst>
              <a:ext uri="{FF2B5EF4-FFF2-40B4-BE49-F238E27FC236}">
                <a16:creationId xmlns:a16="http://schemas.microsoft.com/office/drawing/2014/main" id="{071BE8FC-0C1C-7D73-031B-46189C108DE7}"/>
              </a:ext>
            </a:extLst>
          </p:cNvPr>
          <p:cNvSpPr/>
          <p:nvPr/>
        </p:nvSpPr>
        <p:spPr>
          <a:xfrm>
            <a:off x="4212922" y="327367"/>
            <a:ext cx="2855444" cy="2527196"/>
          </a:xfrm>
          <a:prstGeom prst="ellipse">
            <a:avLst/>
          </a:prstGeom>
          <a:solidFill>
            <a:schemeClr val="accent4">
              <a:lumMod val="75000"/>
            </a:schemeClr>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rPr>
              <a:t>How will programs with high EMIs fare when additional college choice considerations are included?</a:t>
            </a:r>
            <a:endParaRPr lang="en-US" i="1" dirty="0">
              <a:solidFill>
                <a:schemeClr val="accent4">
                  <a:lumMod val="20000"/>
                  <a:lumOff val="80000"/>
                </a:schemeClr>
              </a:solidFill>
            </a:endParaRPr>
          </a:p>
        </p:txBody>
      </p:sp>
      <p:sp>
        <p:nvSpPr>
          <p:cNvPr id="9" name="research chart">
            <a:extLst>
              <a:ext uri="{FF2B5EF4-FFF2-40B4-BE49-F238E27FC236}">
                <a16:creationId xmlns:a16="http://schemas.microsoft.com/office/drawing/2014/main" id="{E45BB140-1DC6-FBFE-D18D-F0B9B528819A}"/>
              </a:ext>
            </a:extLst>
          </p:cNvPr>
          <p:cNvSpPr/>
          <p:nvPr/>
        </p:nvSpPr>
        <p:spPr>
          <a:xfrm>
            <a:off x="8516685" y="368834"/>
            <a:ext cx="2855444" cy="2527196"/>
          </a:xfrm>
          <a:prstGeom prst="ellipse">
            <a:avLst/>
          </a:prstGeom>
          <a:solidFill>
            <a:schemeClr val="accent4">
              <a:lumMod val="75000"/>
            </a:schemeClr>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rPr>
              <a:t>Is there a relationship between an institution’s location on EMI?</a:t>
            </a:r>
            <a:endParaRPr lang="en-US" i="1" dirty="0">
              <a:solidFill>
                <a:schemeClr val="accent4">
                  <a:lumMod val="20000"/>
                  <a:lumOff val="80000"/>
                </a:schemeClr>
              </a:solidFill>
            </a:endParaRPr>
          </a:p>
        </p:txBody>
      </p:sp>
      <p:sp>
        <p:nvSpPr>
          <p:cNvPr id="11" name="research chart">
            <a:extLst>
              <a:ext uri="{FF2B5EF4-FFF2-40B4-BE49-F238E27FC236}">
                <a16:creationId xmlns:a16="http://schemas.microsoft.com/office/drawing/2014/main" id="{6A763904-DA5E-61E3-7FEB-5393CAC5E066}"/>
              </a:ext>
            </a:extLst>
          </p:cNvPr>
          <p:cNvSpPr/>
          <p:nvPr/>
        </p:nvSpPr>
        <p:spPr>
          <a:xfrm>
            <a:off x="510195" y="4974729"/>
            <a:ext cx="1644811" cy="1643684"/>
          </a:xfrm>
          <a:prstGeom prst="ellipse">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effectLst/>
              </a:rPr>
              <a:t>Carnegie Classification of Institutions of Higher Education</a:t>
            </a:r>
            <a:endParaRPr lang="en-US" sz="1200" i="1" dirty="0">
              <a:solidFill>
                <a:schemeClr val="accent4">
                  <a:lumMod val="20000"/>
                  <a:lumOff val="80000"/>
                </a:schemeClr>
              </a:solidFill>
            </a:endParaRPr>
          </a:p>
        </p:txBody>
      </p:sp>
      <p:sp>
        <p:nvSpPr>
          <p:cNvPr id="13" name="research chart">
            <a:extLst>
              <a:ext uri="{FF2B5EF4-FFF2-40B4-BE49-F238E27FC236}">
                <a16:creationId xmlns:a16="http://schemas.microsoft.com/office/drawing/2014/main" id="{F390912D-A0FF-4613-9CB4-E484BE4FDF0A}"/>
              </a:ext>
            </a:extLst>
          </p:cNvPr>
          <p:cNvSpPr/>
          <p:nvPr/>
        </p:nvSpPr>
        <p:spPr>
          <a:xfrm>
            <a:off x="9727318" y="2987018"/>
            <a:ext cx="1644811" cy="1643684"/>
          </a:xfrm>
          <a:prstGeom prst="ellipse">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effectLst/>
              </a:rPr>
              <a:t>Integrated Post Secondary Education Data System</a:t>
            </a:r>
            <a:endParaRPr lang="en-US" sz="1200" i="1" dirty="0">
              <a:solidFill>
                <a:schemeClr val="accent4">
                  <a:lumMod val="20000"/>
                  <a:lumOff val="80000"/>
                </a:schemeClr>
              </a:solidFill>
            </a:endParaRPr>
          </a:p>
        </p:txBody>
      </p:sp>
      <p:sp>
        <p:nvSpPr>
          <p:cNvPr id="17" name="research chart">
            <a:extLst>
              <a:ext uri="{FF2B5EF4-FFF2-40B4-BE49-F238E27FC236}">
                <a16:creationId xmlns:a16="http://schemas.microsoft.com/office/drawing/2014/main" id="{3441F0E1-873D-05BA-FD48-D9FA44111160}"/>
              </a:ext>
            </a:extLst>
          </p:cNvPr>
          <p:cNvSpPr/>
          <p:nvPr/>
        </p:nvSpPr>
        <p:spPr>
          <a:xfrm>
            <a:off x="7767069" y="2684530"/>
            <a:ext cx="1644811" cy="1643684"/>
          </a:xfrm>
          <a:prstGeom prst="ellipse">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effectLst/>
              </a:rPr>
              <a:t>Social Mobility Index</a:t>
            </a:r>
            <a:endParaRPr lang="en-US" sz="1400" i="1" dirty="0">
              <a:solidFill>
                <a:schemeClr val="accent4">
                  <a:lumMod val="20000"/>
                  <a:lumOff val="80000"/>
                </a:schemeClr>
              </a:solidFill>
            </a:endParaRPr>
          </a:p>
        </p:txBody>
      </p:sp>
      <p:sp>
        <p:nvSpPr>
          <p:cNvPr id="19" name="research chart">
            <a:extLst>
              <a:ext uri="{FF2B5EF4-FFF2-40B4-BE49-F238E27FC236}">
                <a16:creationId xmlns:a16="http://schemas.microsoft.com/office/drawing/2014/main" id="{D5FF2B3D-CFB7-9C76-72F9-2EFC0C831ECE}"/>
              </a:ext>
            </a:extLst>
          </p:cNvPr>
          <p:cNvSpPr/>
          <p:nvPr/>
        </p:nvSpPr>
        <p:spPr>
          <a:xfrm>
            <a:off x="2388458" y="4974729"/>
            <a:ext cx="1644811" cy="1643684"/>
          </a:xfrm>
          <a:prstGeom prst="ellipse">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effectLst/>
              </a:rPr>
              <a:t>Economic Mobility Index</a:t>
            </a:r>
            <a:endParaRPr lang="en-US" sz="1400" i="1" dirty="0">
              <a:solidFill>
                <a:schemeClr val="accent4">
                  <a:lumMod val="20000"/>
                  <a:lumOff val="80000"/>
                </a:schemeClr>
              </a:solidFill>
            </a:endParaRPr>
          </a:p>
        </p:txBody>
      </p:sp>
    </p:spTree>
    <p:extLst>
      <p:ext uri="{BB962C8B-B14F-4D97-AF65-F5344CB8AC3E}">
        <p14:creationId xmlns:p14="http://schemas.microsoft.com/office/powerpoint/2010/main" val="13647611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data arrow" hidden="1">
            <a:extLst>
              <a:ext uri="{FF2B5EF4-FFF2-40B4-BE49-F238E27FC236}">
                <a16:creationId xmlns:a16="http://schemas.microsoft.com/office/drawing/2014/main" id="{ADCD5E1A-08F0-718A-9015-92ABC124E22B}"/>
              </a:ext>
            </a:extLst>
          </p:cNvPr>
          <p:cNvCxnSpPr>
            <a:cxnSpLocks/>
            <a:stCxn id="2" idx="0"/>
            <a:endCxn id="4" idx="3"/>
          </p:cNvCxnSpPr>
          <p:nvPr/>
        </p:nvCxnSpPr>
        <p:spPr>
          <a:xfrm rot="5400000" flipH="1" flipV="1">
            <a:off x="5239194" y="3524536"/>
            <a:ext cx="5279774" cy="3566163"/>
          </a:xfrm>
          <a:prstGeom prst="bentConnector4">
            <a:avLst>
              <a:gd name="adj1" fmla="val 29399"/>
              <a:gd name="adj2" fmla="val 106410"/>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research arrow" hidden="1">
            <a:extLst>
              <a:ext uri="{FF2B5EF4-FFF2-40B4-BE49-F238E27FC236}">
                <a16:creationId xmlns:a16="http://schemas.microsoft.com/office/drawing/2014/main" id="{6E585316-EB50-9C85-C0A5-2C5C43164FC0}"/>
              </a:ext>
            </a:extLst>
          </p:cNvPr>
          <p:cNvCxnSpPr>
            <a:cxnSpLocks/>
            <a:stCxn id="3" idx="0"/>
            <a:endCxn id="4" idx="1"/>
          </p:cNvCxnSpPr>
          <p:nvPr/>
        </p:nvCxnSpPr>
        <p:spPr>
          <a:xfrm rot="16200000" flipH="1">
            <a:off x="1050858" y="1188749"/>
            <a:ext cx="2428143" cy="529818"/>
          </a:xfrm>
          <a:prstGeom prst="bentConnector4">
            <a:avLst>
              <a:gd name="adj1" fmla="val -9415"/>
              <a:gd name="adj2" fmla="val -18600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useBgFill="1">
        <p:nvSpPr>
          <p:cNvPr id="4" name="dashboard frame" hidden="1">
            <a:extLst>
              <a:ext uri="{FF2B5EF4-FFF2-40B4-BE49-F238E27FC236}">
                <a16:creationId xmlns:a16="http://schemas.microsoft.com/office/drawing/2014/main" id="{8A98F4E0-BB00-7160-DC38-BBE086F83AEA}"/>
              </a:ext>
            </a:extLst>
          </p:cNvPr>
          <p:cNvSpPr/>
          <p:nvPr/>
        </p:nvSpPr>
        <p:spPr>
          <a:xfrm>
            <a:off x="2529839" y="492368"/>
            <a:ext cx="7132324" cy="4350723"/>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Dashboard</a:t>
            </a:r>
          </a:p>
        </p:txBody>
      </p:sp>
      <p:sp>
        <p:nvSpPr>
          <p:cNvPr id="12" name="dashboard detail" hidden="1">
            <a:extLst>
              <a:ext uri="{FF2B5EF4-FFF2-40B4-BE49-F238E27FC236}">
                <a16:creationId xmlns:a16="http://schemas.microsoft.com/office/drawing/2014/main" id="{4C3DEACC-9F51-D56B-1413-837F69AC3118}"/>
              </a:ext>
            </a:extLst>
          </p:cNvPr>
          <p:cNvSpPr/>
          <p:nvPr/>
        </p:nvSpPr>
        <p:spPr>
          <a:xfrm>
            <a:off x="8185636" y="8164390"/>
            <a:ext cx="3197474" cy="1854543"/>
          </a:xfrm>
          <a:prstGeom prst="roundRect">
            <a:avLst>
              <a:gd name="adj" fmla="val 2800"/>
            </a:avLst>
          </a:prstGeom>
          <a:noFill/>
          <a:ln w="1905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5">
                    <a:lumMod val="20000"/>
                    <a:lumOff val="80000"/>
                  </a:schemeClr>
                </a:solidFill>
              </a:rPr>
              <a:t>INFORMATION ARCHITECTURE</a:t>
            </a:r>
          </a:p>
          <a:p>
            <a:pPr marL="747713"/>
            <a:endParaRPr lang="en-US" sz="1400" dirty="0">
              <a:solidFill>
                <a:schemeClr val="accent5">
                  <a:lumMod val="20000"/>
                  <a:lumOff val="80000"/>
                </a:schemeClr>
              </a:solidFill>
            </a:endParaRPr>
          </a:p>
          <a:p>
            <a:pPr marL="747713"/>
            <a:endParaRPr lang="en-US" sz="1400" dirty="0">
              <a:solidFill>
                <a:schemeClr val="accent5">
                  <a:lumMod val="20000"/>
                  <a:lumOff val="80000"/>
                </a:schemeClr>
              </a:solidFill>
            </a:endParaRPr>
          </a:p>
          <a:p>
            <a:pPr marL="747713"/>
            <a:r>
              <a:rPr lang="en-US" sz="1400" dirty="0">
                <a:solidFill>
                  <a:schemeClr val="accent5">
                    <a:lumMod val="20000"/>
                    <a:lumOff val="80000"/>
                  </a:schemeClr>
                </a:solidFill>
              </a:rPr>
              <a:t>DEMONSTRATION</a:t>
            </a:r>
          </a:p>
        </p:txBody>
      </p:sp>
      <p:sp>
        <p:nvSpPr>
          <p:cNvPr id="41" name="data detail" hidden="1">
            <a:extLst>
              <a:ext uri="{FF2B5EF4-FFF2-40B4-BE49-F238E27FC236}">
                <a16:creationId xmlns:a16="http://schemas.microsoft.com/office/drawing/2014/main" id="{69A7E53C-29A0-4B23-F327-EF914D036B0A}"/>
              </a:ext>
            </a:extLst>
          </p:cNvPr>
          <p:cNvSpPr/>
          <p:nvPr/>
        </p:nvSpPr>
        <p:spPr>
          <a:xfrm>
            <a:off x="4485851" y="8164382"/>
            <a:ext cx="3220298" cy="2848708"/>
          </a:xfrm>
          <a:prstGeom prst="roundRect">
            <a:avLst>
              <a:gd name="adj" fmla="val 1621"/>
            </a:avLst>
          </a:prstGeom>
          <a:noFill/>
          <a:ln w="190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3">
                    <a:lumMod val="20000"/>
                    <a:lumOff val="80000"/>
                  </a:schemeClr>
                </a:solidFill>
              </a:rPr>
              <a:t>CASES AT-A-GLANCE</a:t>
            </a:r>
          </a:p>
          <a:p>
            <a:pPr marL="747713"/>
            <a:endParaRPr lang="en-US" sz="1400" dirty="0">
              <a:solidFill>
                <a:schemeClr val="accent3">
                  <a:lumMod val="20000"/>
                  <a:lumOff val="80000"/>
                </a:schemeClr>
              </a:solidFill>
            </a:endParaRPr>
          </a:p>
          <a:p>
            <a:pPr marL="747713"/>
            <a:endParaRPr lang="en-US" sz="1400" dirty="0">
              <a:solidFill>
                <a:schemeClr val="accent3">
                  <a:lumMod val="20000"/>
                  <a:lumOff val="80000"/>
                </a:schemeClr>
              </a:solidFill>
            </a:endParaRPr>
          </a:p>
          <a:p>
            <a:pPr marL="747713"/>
            <a:r>
              <a:rPr lang="en-US" sz="1400" dirty="0">
                <a:solidFill>
                  <a:schemeClr val="accent3">
                    <a:lumMod val="20000"/>
                    <a:lumOff val="80000"/>
                  </a:schemeClr>
                </a:solidFill>
              </a:rPr>
              <a:t>CALCULATING ECONOMIC MOBILITY INDICES (EMIs)</a:t>
            </a:r>
          </a:p>
          <a:p>
            <a:pPr marL="747713"/>
            <a:endParaRPr lang="en-US" sz="1400" dirty="0">
              <a:solidFill>
                <a:schemeClr val="accent3">
                  <a:lumMod val="20000"/>
                  <a:lumOff val="80000"/>
                </a:schemeClr>
              </a:solidFill>
            </a:endParaRPr>
          </a:p>
          <a:p>
            <a:pPr marL="747713"/>
            <a:endParaRPr lang="en-US" sz="1400" dirty="0">
              <a:solidFill>
                <a:schemeClr val="accent3">
                  <a:lumMod val="20000"/>
                  <a:lumOff val="80000"/>
                </a:schemeClr>
              </a:solidFill>
            </a:endParaRPr>
          </a:p>
          <a:p>
            <a:pPr marL="747713"/>
            <a:r>
              <a:rPr lang="en-US" sz="1400" dirty="0">
                <a:solidFill>
                  <a:schemeClr val="accent3">
                    <a:lumMod val="20000"/>
                    <a:lumOff val="80000"/>
                  </a:schemeClr>
                </a:solidFill>
              </a:rPr>
              <a:t>GEOGRAPHY-BASED IMPLICATIONS</a:t>
            </a:r>
          </a:p>
        </p:txBody>
      </p:sp>
      <p:sp>
        <p:nvSpPr>
          <p:cNvPr id="10" name="research detail">
            <a:extLst>
              <a:ext uri="{FF2B5EF4-FFF2-40B4-BE49-F238E27FC236}">
                <a16:creationId xmlns:a16="http://schemas.microsoft.com/office/drawing/2014/main" id="{50BDFD19-EF59-684A-2C95-9FCE94A342CE}"/>
              </a:ext>
            </a:extLst>
          </p:cNvPr>
          <p:cNvSpPr/>
          <p:nvPr/>
        </p:nvSpPr>
        <p:spPr>
          <a:xfrm>
            <a:off x="397619" y="456457"/>
            <a:ext cx="3197474" cy="2866293"/>
          </a:xfrm>
          <a:prstGeom prst="roundRect">
            <a:avLst>
              <a:gd name="adj" fmla="val 1713"/>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4">
                    <a:lumMod val="20000"/>
                    <a:lumOff val="80000"/>
                  </a:schemeClr>
                </a:solidFill>
              </a:rPr>
              <a:t>PROJECT RATIONALE &amp; PROBLEM SCOPE</a:t>
            </a:r>
          </a:p>
          <a:p>
            <a:pPr marL="747713"/>
            <a:endParaRPr lang="en-US" sz="1400" dirty="0">
              <a:solidFill>
                <a:schemeClr val="accent4">
                  <a:lumMod val="20000"/>
                  <a:lumOff val="80000"/>
                </a:schemeClr>
              </a:solidFill>
            </a:endParaRPr>
          </a:p>
          <a:p>
            <a:pPr marL="747713"/>
            <a:endParaRPr lang="en-US" sz="1400" dirty="0">
              <a:solidFill>
                <a:schemeClr val="accent4">
                  <a:lumMod val="20000"/>
                  <a:lumOff val="80000"/>
                </a:schemeClr>
              </a:solidFill>
            </a:endParaRPr>
          </a:p>
          <a:p>
            <a:pPr marL="747713"/>
            <a:r>
              <a:rPr lang="en-US" sz="1400" dirty="0">
                <a:solidFill>
                  <a:schemeClr val="accent4">
                    <a:lumMod val="20000"/>
                    <a:lumOff val="80000"/>
                  </a:schemeClr>
                </a:solidFill>
              </a:rPr>
              <a:t>DATA SOURCES</a:t>
            </a:r>
          </a:p>
          <a:p>
            <a:pPr marL="747713"/>
            <a:endParaRPr lang="en-US" sz="1400" dirty="0">
              <a:solidFill>
                <a:schemeClr val="accent4">
                  <a:lumMod val="20000"/>
                  <a:lumOff val="80000"/>
                </a:schemeClr>
              </a:solidFill>
            </a:endParaRPr>
          </a:p>
          <a:p>
            <a:pPr marL="747713"/>
            <a:endParaRPr lang="en-US" sz="1400" dirty="0">
              <a:solidFill>
                <a:schemeClr val="accent4">
                  <a:lumMod val="20000"/>
                  <a:lumOff val="80000"/>
                </a:schemeClr>
              </a:solidFill>
            </a:endParaRPr>
          </a:p>
          <a:p>
            <a:pPr marL="747713"/>
            <a:r>
              <a:rPr lang="en-US" sz="1400" dirty="0">
                <a:solidFill>
                  <a:schemeClr val="accent4">
                    <a:lumMod val="20000"/>
                    <a:lumOff val="80000"/>
                  </a:schemeClr>
                </a:solidFill>
              </a:rPr>
              <a:t>KEY THEMES IN AID POLICIES &amp; PRACTICES</a:t>
            </a:r>
          </a:p>
        </p:txBody>
      </p:sp>
      <p:sp useBgFill="1">
        <p:nvSpPr>
          <p:cNvPr id="44" name="dashboard" hidden="1">
            <a:extLst>
              <a:ext uri="{FF2B5EF4-FFF2-40B4-BE49-F238E27FC236}">
                <a16:creationId xmlns:a16="http://schemas.microsoft.com/office/drawing/2014/main" id="{AA43BE87-83A8-3E7C-A8C0-8A4BEBA04784}"/>
              </a:ext>
            </a:extLst>
          </p:cNvPr>
          <p:cNvSpPr/>
          <p:nvPr/>
        </p:nvSpPr>
        <p:spPr>
          <a:xfrm>
            <a:off x="8982426" y="7947512"/>
            <a:ext cx="1603894"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5">
                    <a:lumMod val="75000"/>
                  </a:schemeClr>
                </a:solidFill>
                <a:effectLst>
                  <a:outerShdw blurRad="152400" dist="38100" dir="2700000" sx="103000" sy="103000" algn="tl" rotWithShape="0">
                    <a:prstClr val="black">
                      <a:alpha val="40000"/>
                    </a:prstClr>
                  </a:outerShdw>
                </a:effectLst>
                <a:latin typeface="+mj-lt"/>
              </a:rPr>
              <a:t>dashboard</a:t>
            </a:r>
          </a:p>
        </p:txBody>
      </p:sp>
      <p:sp useBgFill="1">
        <p:nvSpPr>
          <p:cNvPr id="2" name="data" hidden="1">
            <a:extLst>
              <a:ext uri="{FF2B5EF4-FFF2-40B4-BE49-F238E27FC236}">
                <a16:creationId xmlns:a16="http://schemas.microsoft.com/office/drawing/2014/main" id="{A8411218-CDC3-648E-5647-E3EBEE5AF8B6}"/>
              </a:ext>
            </a:extLst>
          </p:cNvPr>
          <p:cNvSpPr/>
          <p:nvPr/>
        </p:nvSpPr>
        <p:spPr>
          <a:xfrm>
            <a:off x="5649060" y="7947504"/>
            <a:ext cx="893880"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75000"/>
                  </a:schemeClr>
                </a:solidFill>
                <a:effectLst>
                  <a:outerShdw blurRad="152400" dist="38100" dir="2700000" sx="103000" sy="103000" algn="tl" rotWithShape="0">
                    <a:prstClr val="black">
                      <a:alpha val="40000"/>
                    </a:prstClr>
                  </a:outerShdw>
                </a:effectLst>
                <a:latin typeface="+mj-lt"/>
              </a:rPr>
              <a:t>data</a:t>
            </a:r>
          </a:p>
        </p:txBody>
      </p:sp>
      <p:sp useBgFill="1">
        <p:nvSpPr>
          <p:cNvPr id="3" name="research">
            <a:extLst>
              <a:ext uri="{FF2B5EF4-FFF2-40B4-BE49-F238E27FC236}">
                <a16:creationId xmlns:a16="http://schemas.microsoft.com/office/drawing/2014/main" id="{F2CF2CCC-6722-3F44-5A94-B5A53674AEFC}"/>
              </a:ext>
            </a:extLst>
          </p:cNvPr>
          <p:cNvSpPr/>
          <p:nvPr/>
        </p:nvSpPr>
        <p:spPr>
          <a:xfrm>
            <a:off x="1243149" y="239587"/>
            <a:ext cx="1513743"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75000"/>
                  </a:schemeClr>
                </a:solidFill>
                <a:effectLst>
                  <a:outerShdw blurRad="152400" dist="38100" dir="2700000" sx="103000" sy="103000" algn="tl" rotWithShape="0">
                    <a:prstClr val="black">
                      <a:alpha val="40000"/>
                    </a:prstClr>
                  </a:outerShdw>
                </a:effectLst>
                <a:latin typeface="+mj-lt"/>
              </a:rPr>
              <a:t>research</a:t>
            </a:r>
          </a:p>
        </p:txBody>
      </p:sp>
      <p:sp>
        <p:nvSpPr>
          <p:cNvPr id="25" name="heading" hidden="1">
            <a:extLst>
              <a:ext uri="{FF2B5EF4-FFF2-40B4-BE49-F238E27FC236}">
                <a16:creationId xmlns:a16="http://schemas.microsoft.com/office/drawing/2014/main" id="{E8992FD2-A258-DA21-DA07-7E52F9F51A83}"/>
              </a:ext>
            </a:extLst>
          </p:cNvPr>
          <p:cNvSpPr txBox="1"/>
          <p:nvPr/>
        </p:nvSpPr>
        <p:spPr>
          <a:xfrm>
            <a:off x="4588126" y="983580"/>
            <a:ext cx="3015748" cy="523220"/>
          </a:xfrm>
          <a:prstGeom prst="rect">
            <a:avLst/>
          </a:prstGeom>
          <a:pattFill prst="wdDnDiag">
            <a:fgClr>
              <a:schemeClr val="tx2">
                <a:lumMod val="75000"/>
              </a:schemeClr>
            </a:fgClr>
            <a:bgClr>
              <a:schemeClr val="bg2">
                <a:lumMod val="50000"/>
              </a:schemeClr>
            </a:bgClr>
          </a:patt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800">
                <a:solidFill>
                  <a:schemeClr val="accent3">
                    <a:lumMod val="75000"/>
                  </a:schemeClr>
                </a:solidFill>
                <a:effectLst>
                  <a:outerShdw blurRad="152400" dist="38100" dir="2700000" sx="103000" sy="103000" algn="tl" rotWithShape="0">
                    <a:prstClr val="black">
                      <a:alpha val="40000"/>
                    </a:prstClr>
                  </a:outerShdw>
                </a:effectLst>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6000" dirty="0">
                <a:solidFill>
                  <a:schemeClr val="bg1"/>
                </a:solidFill>
              </a:rPr>
              <a:t>AGENDA</a:t>
            </a:r>
          </a:p>
        </p:txBody>
      </p:sp>
      <p:grpSp>
        <p:nvGrpSpPr>
          <p:cNvPr id="45" name="iceberg img">
            <a:extLst>
              <a:ext uri="{FF2B5EF4-FFF2-40B4-BE49-F238E27FC236}">
                <a16:creationId xmlns:a16="http://schemas.microsoft.com/office/drawing/2014/main" id="{E37E124A-0BA6-8C1D-A42F-2FB1502EC6D4}"/>
              </a:ext>
            </a:extLst>
          </p:cNvPr>
          <p:cNvGrpSpPr/>
          <p:nvPr/>
        </p:nvGrpSpPr>
        <p:grpSpPr>
          <a:xfrm>
            <a:off x="510195" y="787200"/>
            <a:ext cx="628528" cy="628528"/>
            <a:chOff x="808890" y="3894321"/>
            <a:chExt cx="628528" cy="628528"/>
          </a:xfrm>
          <a:effectLst>
            <a:outerShdw blurRad="50800" dist="38100" dir="2700000" algn="tl" rotWithShape="0">
              <a:prstClr val="black">
                <a:alpha val="40000"/>
              </a:prstClr>
            </a:outerShdw>
          </a:effectLst>
        </p:grpSpPr>
        <p:pic>
          <p:nvPicPr>
            <p:cNvPr id="46" name="Graphic 45" descr="Iceberg with solid fill">
              <a:extLst>
                <a:ext uri="{FF2B5EF4-FFF2-40B4-BE49-F238E27FC236}">
                  <a16:creationId xmlns:a16="http://schemas.microsoft.com/office/drawing/2014/main" id="{264D6936-B15E-EB65-1B1E-C0DF5F5443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8890" y="3894321"/>
              <a:ext cx="628528" cy="628528"/>
            </a:xfrm>
            <a:prstGeom prst="rect">
              <a:avLst/>
            </a:prstGeom>
          </p:spPr>
        </p:pic>
        <p:pic>
          <p:nvPicPr>
            <p:cNvPr id="47" name="Graphic 46" descr="Iceberg outline">
              <a:extLst>
                <a:ext uri="{FF2B5EF4-FFF2-40B4-BE49-F238E27FC236}">
                  <a16:creationId xmlns:a16="http://schemas.microsoft.com/office/drawing/2014/main" id="{849EDD85-E0EB-E1A5-3A4D-D615EB5F56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8890" y="3894321"/>
              <a:ext cx="628528" cy="628528"/>
            </a:xfrm>
            <a:prstGeom prst="rect">
              <a:avLst/>
            </a:prstGeom>
            <a:effectLst>
              <a:outerShdw blurRad="50800" dist="38100" dir="2700000" algn="tl" rotWithShape="0">
                <a:prstClr val="black">
                  <a:alpha val="40000"/>
                </a:prstClr>
              </a:outerShdw>
            </a:effectLst>
          </p:spPr>
        </p:pic>
      </p:grpSp>
      <p:grpSp>
        <p:nvGrpSpPr>
          <p:cNvPr id="48" name="database img" hidden="1">
            <a:extLst>
              <a:ext uri="{FF2B5EF4-FFF2-40B4-BE49-F238E27FC236}">
                <a16:creationId xmlns:a16="http://schemas.microsoft.com/office/drawing/2014/main" id="{CEA0540A-732C-00EC-BAAC-45F2530B72B5}"/>
              </a:ext>
            </a:extLst>
          </p:cNvPr>
          <p:cNvGrpSpPr/>
          <p:nvPr/>
        </p:nvGrpSpPr>
        <p:grpSpPr>
          <a:xfrm>
            <a:off x="4588126" y="8365353"/>
            <a:ext cx="628528" cy="628528"/>
            <a:chOff x="5059993" y="3866981"/>
            <a:chExt cx="628528" cy="628528"/>
          </a:xfrm>
          <a:effectLst>
            <a:outerShdw blurRad="50800" dist="38100" dir="2700000" algn="tl" rotWithShape="0">
              <a:prstClr val="black">
                <a:alpha val="40000"/>
              </a:prstClr>
            </a:outerShdw>
          </a:effectLst>
        </p:grpSpPr>
        <p:pic>
          <p:nvPicPr>
            <p:cNvPr id="49" name="Graphic 48" descr="Database with solid fill">
              <a:extLst>
                <a:ext uri="{FF2B5EF4-FFF2-40B4-BE49-F238E27FC236}">
                  <a16:creationId xmlns:a16="http://schemas.microsoft.com/office/drawing/2014/main" id="{4F9DCBAF-3765-CC09-2FFA-4791448378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59993" y="3866981"/>
              <a:ext cx="628528" cy="628528"/>
            </a:xfrm>
            <a:prstGeom prst="rect">
              <a:avLst/>
            </a:prstGeom>
          </p:spPr>
        </p:pic>
        <p:pic>
          <p:nvPicPr>
            <p:cNvPr id="50" name="Graphic 49" descr="Database outline">
              <a:extLst>
                <a:ext uri="{FF2B5EF4-FFF2-40B4-BE49-F238E27FC236}">
                  <a16:creationId xmlns:a16="http://schemas.microsoft.com/office/drawing/2014/main" id="{9D2F3A13-6F98-CA4F-959E-E95C2DD424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59993" y="3866981"/>
              <a:ext cx="628528" cy="628528"/>
            </a:xfrm>
            <a:prstGeom prst="rect">
              <a:avLst/>
            </a:prstGeom>
          </p:spPr>
        </p:pic>
      </p:grpSp>
      <p:grpSp>
        <p:nvGrpSpPr>
          <p:cNvPr id="51" name="cash img">
            <a:extLst>
              <a:ext uri="{FF2B5EF4-FFF2-40B4-BE49-F238E27FC236}">
                <a16:creationId xmlns:a16="http://schemas.microsoft.com/office/drawing/2014/main" id="{1F0FD634-DE25-4413-C96B-AC4D329BD7B1}"/>
              </a:ext>
            </a:extLst>
          </p:cNvPr>
          <p:cNvGrpSpPr/>
          <p:nvPr/>
        </p:nvGrpSpPr>
        <p:grpSpPr>
          <a:xfrm rot="16200000">
            <a:off x="473817" y="2358490"/>
            <a:ext cx="628528" cy="628528"/>
            <a:chOff x="3649795" y="2993264"/>
            <a:chExt cx="628528" cy="628528"/>
          </a:xfrm>
          <a:effectLst>
            <a:outerShdw blurRad="50800" dist="38100" dir="2700000" algn="tl" rotWithShape="0">
              <a:prstClr val="black">
                <a:alpha val="40000"/>
              </a:prstClr>
            </a:outerShdw>
          </a:effectLst>
        </p:grpSpPr>
        <p:pic>
          <p:nvPicPr>
            <p:cNvPr id="52" name="Graphic 51" descr="Money with solid fill">
              <a:extLst>
                <a:ext uri="{FF2B5EF4-FFF2-40B4-BE49-F238E27FC236}">
                  <a16:creationId xmlns:a16="http://schemas.microsoft.com/office/drawing/2014/main" id="{05B9A16F-32D7-18A7-A83D-6AA44C05EA4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49795" y="2993264"/>
              <a:ext cx="628528" cy="628528"/>
            </a:xfrm>
            <a:prstGeom prst="rect">
              <a:avLst/>
            </a:prstGeom>
          </p:spPr>
        </p:pic>
        <p:pic>
          <p:nvPicPr>
            <p:cNvPr id="53" name="Graphic 52" descr="Money outline">
              <a:extLst>
                <a:ext uri="{FF2B5EF4-FFF2-40B4-BE49-F238E27FC236}">
                  <a16:creationId xmlns:a16="http://schemas.microsoft.com/office/drawing/2014/main" id="{2BC0AD31-99FD-2E09-1673-9CBBDC053E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49795" y="2993264"/>
              <a:ext cx="628528" cy="628528"/>
            </a:xfrm>
            <a:prstGeom prst="rect">
              <a:avLst/>
            </a:prstGeom>
          </p:spPr>
        </p:pic>
      </p:grpSp>
      <p:grpSp>
        <p:nvGrpSpPr>
          <p:cNvPr id="54" name="calculator img" hidden="1">
            <a:extLst>
              <a:ext uri="{FF2B5EF4-FFF2-40B4-BE49-F238E27FC236}">
                <a16:creationId xmlns:a16="http://schemas.microsoft.com/office/drawing/2014/main" id="{A24238DB-08FE-6E89-C53E-5BAEA222E89D}"/>
              </a:ext>
            </a:extLst>
          </p:cNvPr>
          <p:cNvGrpSpPr/>
          <p:nvPr/>
        </p:nvGrpSpPr>
        <p:grpSpPr>
          <a:xfrm>
            <a:off x="4591735" y="9190328"/>
            <a:ext cx="628528" cy="628528"/>
            <a:chOff x="6998018" y="2514736"/>
            <a:chExt cx="628528" cy="628528"/>
          </a:xfrm>
          <a:effectLst>
            <a:outerShdw blurRad="50800" dist="38100" dir="2700000" algn="tl" rotWithShape="0">
              <a:prstClr val="black">
                <a:alpha val="40000"/>
              </a:prstClr>
            </a:outerShdw>
          </a:effectLst>
        </p:grpSpPr>
        <p:pic>
          <p:nvPicPr>
            <p:cNvPr id="55" name="Graphic 54" descr="Calculator with solid fill">
              <a:extLst>
                <a:ext uri="{FF2B5EF4-FFF2-40B4-BE49-F238E27FC236}">
                  <a16:creationId xmlns:a16="http://schemas.microsoft.com/office/drawing/2014/main" id="{F8F7B4CC-4176-B7CE-43E0-1456BA994EA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98018" y="2514736"/>
              <a:ext cx="628528" cy="628528"/>
            </a:xfrm>
            <a:prstGeom prst="rect">
              <a:avLst/>
            </a:prstGeom>
          </p:spPr>
        </p:pic>
        <p:pic>
          <p:nvPicPr>
            <p:cNvPr id="56" name="Graphic 55" descr="Calculator outline">
              <a:extLst>
                <a:ext uri="{FF2B5EF4-FFF2-40B4-BE49-F238E27FC236}">
                  <a16:creationId xmlns:a16="http://schemas.microsoft.com/office/drawing/2014/main" id="{A274523D-8009-7A49-4C64-4DE87D33BF4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998018" y="2514736"/>
              <a:ext cx="628528" cy="628528"/>
            </a:xfrm>
            <a:prstGeom prst="rect">
              <a:avLst/>
            </a:prstGeom>
          </p:spPr>
        </p:pic>
      </p:grpSp>
      <p:grpSp>
        <p:nvGrpSpPr>
          <p:cNvPr id="75" name="map img" hidden="1">
            <a:extLst>
              <a:ext uri="{FF2B5EF4-FFF2-40B4-BE49-F238E27FC236}">
                <a16:creationId xmlns:a16="http://schemas.microsoft.com/office/drawing/2014/main" id="{A36A348B-D790-98D8-0DF0-C355B77779E7}"/>
              </a:ext>
            </a:extLst>
          </p:cNvPr>
          <p:cNvGrpSpPr/>
          <p:nvPr/>
        </p:nvGrpSpPr>
        <p:grpSpPr>
          <a:xfrm>
            <a:off x="4591735" y="10018933"/>
            <a:ext cx="628528" cy="633477"/>
            <a:chOff x="5638800" y="2964600"/>
            <a:chExt cx="914400" cy="921600"/>
          </a:xfrm>
          <a:effectLst>
            <a:outerShdw blurRad="50800" dist="38100" dir="2700000" algn="tl" rotWithShape="0">
              <a:prstClr val="black">
                <a:alpha val="40000"/>
              </a:prstClr>
            </a:outerShdw>
          </a:effectLst>
        </p:grpSpPr>
        <p:pic>
          <p:nvPicPr>
            <p:cNvPr id="76" name="Graphic 75" descr="Map with pin with solid fill">
              <a:extLst>
                <a:ext uri="{FF2B5EF4-FFF2-40B4-BE49-F238E27FC236}">
                  <a16:creationId xmlns:a16="http://schemas.microsoft.com/office/drawing/2014/main" id="{142FF980-5AB8-6211-6CA4-006F98C4A50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38800" y="2971800"/>
              <a:ext cx="914400" cy="914400"/>
            </a:xfrm>
            <a:prstGeom prst="rect">
              <a:avLst/>
            </a:prstGeom>
          </p:spPr>
        </p:pic>
        <p:pic>
          <p:nvPicPr>
            <p:cNvPr id="77" name="Graphic 76" descr="Map with pin outline">
              <a:extLst>
                <a:ext uri="{FF2B5EF4-FFF2-40B4-BE49-F238E27FC236}">
                  <a16:creationId xmlns:a16="http://schemas.microsoft.com/office/drawing/2014/main" id="{FBDA8477-2765-0B99-586E-7C54211546C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638800" y="2964600"/>
              <a:ext cx="914400" cy="914400"/>
            </a:xfrm>
            <a:prstGeom prst="rect">
              <a:avLst/>
            </a:prstGeom>
          </p:spPr>
        </p:pic>
      </p:grpSp>
      <p:grpSp>
        <p:nvGrpSpPr>
          <p:cNvPr id="78" name="flowchart img" hidden="1">
            <a:extLst>
              <a:ext uri="{FF2B5EF4-FFF2-40B4-BE49-F238E27FC236}">
                <a16:creationId xmlns:a16="http://schemas.microsoft.com/office/drawing/2014/main" id="{F6E0CB36-354A-A8B0-F06D-1AE4B11B012E}"/>
              </a:ext>
            </a:extLst>
          </p:cNvPr>
          <p:cNvGrpSpPr/>
          <p:nvPr/>
        </p:nvGrpSpPr>
        <p:grpSpPr>
          <a:xfrm>
            <a:off x="8289061" y="8464796"/>
            <a:ext cx="628528" cy="633477"/>
            <a:chOff x="8217825" y="3421800"/>
            <a:chExt cx="914400" cy="921600"/>
          </a:xfrm>
          <a:effectLst>
            <a:outerShdw blurRad="50800" dist="38100" dir="2700000" algn="tl" rotWithShape="0">
              <a:prstClr val="black">
                <a:alpha val="40000"/>
              </a:prstClr>
            </a:outerShdw>
          </a:effectLst>
        </p:grpSpPr>
        <p:pic>
          <p:nvPicPr>
            <p:cNvPr id="79" name="Graphic 78" descr="Flowchart with solid fill">
              <a:extLst>
                <a:ext uri="{FF2B5EF4-FFF2-40B4-BE49-F238E27FC236}">
                  <a16:creationId xmlns:a16="http://schemas.microsoft.com/office/drawing/2014/main" id="{F6215403-AB2A-14D5-0084-601C29F8EC9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217825" y="3421800"/>
              <a:ext cx="914400" cy="914400"/>
            </a:xfrm>
            <a:prstGeom prst="rect">
              <a:avLst/>
            </a:prstGeom>
          </p:spPr>
        </p:pic>
        <p:pic>
          <p:nvPicPr>
            <p:cNvPr id="80" name="Graphic 79" descr="Flowchart outline">
              <a:extLst>
                <a:ext uri="{FF2B5EF4-FFF2-40B4-BE49-F238E27FC236}">
                  <a16:creationId xmlns:a16="http://schemas.microsoft.com/office/drawing/2014/main" id="{A600C407-0DF8-7067-7A1D-48F83E8470C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217825" y="3429000"/>
              <a:ext cx="914400" cy="914400"/>
            </a:xfrm>
            <a:prstGeom prst="rect">
              <a:avLst/>
            </a:prstGeom>
          </p:spPr>
        </p:pic>
      </p:grpSp>
      <p:grpSp>
        <p:nvGrpSpPr>
          <p:cNvPr id="81" name="person chart img" hidden="1">
            <a:extLst>
              <a:ext uri="{FF2B5EF4-FFF2-40B4-BE49-F238E27FC236}">
                <a16:creationId xmlns:a16="http://schemas.microsoft.com/office/drawing/2014/main" id="{FB002F80-6698-CAA1-622A-5D82F1CBB89B}"/>
              </a:ext>
            </a:extLst>
          </p:cNvPr>
          <p:cNvGrpSpPr/>
          <p:nvPr/>
        </p:nvGrpSpPr>
        <p:grpSpPr>
          <a:xfrm>
            <a:off x="8289061" y="9126200"/>
            <a:ext cx="628528" cy="628528"/>
            <a:chOff x="3059775" y="2507400"/>
            <a:chExt cx="914400" cy="914400"/>
          </a:xfrm>
          <a:effectLst>
            <a:outerShdw blurRad="50800" dist="38100" dir="2700000" algn="tl" rotWithShape="0">
              <a:prstClr val="black">
                <a:alpha val="40000"/>
              </a:prstClr>
            </a:outerShdw>
          </a:effectLst>
        </p:grpSpPr>
        <p:pic>
          <p:nvPicPr>
            <p:cNvPr id="82" name="Graphic 81" descr="Business Growth with solid fill">
              <a:extLst>
                <a:ext uri="{FF2B5EF4-FFF2-40B4-BE49-F238E27FC236}">
                  <a16:creationId xmlns:a16="http://schemas.microsoft.com/office/drawing/2014/main" id="{72D6612B-41FE-9CB5-3EA4-9D4E8E88C22E}"/>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059775" y="2507400"/>
              <a:ext cx="914400" cy="914400"/>
            </a:xfrm>
            <a:prstGeom prst="rect">
              <a:avLst/>
            </a:prstGeom>
          </p:spPr>
        </p:pic>
        <p:pic>
          <p:nvPicPr>
            <p:cNvPr id="83" name="Graphic 82" descr="Business Growth outline">
              <a:extLst>
                <a:ext uri="{FF2B5EF4-FFF2-40B4-BE49-F238E27FC236}">
                  <a16:creationId xmlns:a16="http://schemas.microsoft.com/office/drawing/2014/main" id="{221308D7-DABA-AF31-0BCA-59F693DC85B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059775" y="2507400"/>
              <a:ext cx="914400" cy="914400"/>
            </a:xfrm>
            <a:prstGeom prst="rect">
              <a:avLst/>
            </a:prstGeom>
          </p:spPr>
        </p:pic>
      </p:grpSp>
      <p:grpSp>
        <p:nvGrpSpPr>
          <p:cNvPr id="84" name="magnifying glass img">
            <a:extLst>
              <a:ext uri="{FF2B5EF4-FFF2-40B4-BE49-F238E27FC236}">
                <a16:creationId xmlns:a16="http://schemas.microsoft.com/office/drawing/2014/main" id="{75FAD644-B8D1-2859-0B47-21CDC4CBAB6C}"/>
              </a:ext>
            </a:extLst>
          </p:cNvPr>
          <p:cNvGrpSpPr/>
          <p:nvPr/>
        </p:nvGrpSpPr>
        <p:grpSpPr>
          <a:xfrm>
            <a:off x="510195" y="1565548"/>
            <a:ext cx="628528" cy="628528"/>
            <a:chOff x="9008175" y="2657400"/>
            <a:chExt cx="914400" cy="914400"/>
          </a:xfrm>
          <a:effectLst>
            <a:outerShdw blurRad="50800" dist="38100" dir="2700000" algn="tl" rotWithShape="0">
              <a:prstClr val="black">
                <a:alpha val="40000"/>
              </a:prstClr>
            </a:outerShdw>
          </a:effectLst>
        </p:grpSpPr>
        <p:pic>
          <p:nvPicPr>
            <p:cNvPr id="85" name="Graphic 84" descr="Research with solid fill">
              <a:extLst>
                <a:ext uri="{FF2B5EF4-FFF2-40B4-BE49-F238E27FC236}">
                  <a16:creationId xmlns:a16="http://schemas.microsoft.com/office/drawing/2014/main" id="{151DEEA7-22E0-CF74-44B7-94D945AA6B22}"/>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9008175" y="2657400"/>
              <a:ext cx="914400" cy="914400"/>
            </a:xfrm>
            <a:prstGeom prst="rect">
              <a:avLst/>
            </a:prstGeom>
          </p:spPr>
        </p:pic>
        <p:pic>
          <p:nvPicPr>
            <p:cNvPr id="86" name="Graphic 85" descr="Research outline">
              <a:extLst>
                <a:ext uri="{FF2B5EF4-FFF2-40B4-BE49-F238E27FC236}">
                  <a16:creationId xmlns:a16="http://schemas.microsoft.com/office/drawing/2014/main" id="{6B6088FA-8434-28FD-A0A3-B1B5EB218E04}"/>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008175" y="2657400"/>
              <a:ext cx="914400" cy="914400"/>
            </a:xfrm>
            <a:prstGeom prst="rect">
              <a:avLst/>
            </a:prstGeom>
          </p:spPr>
        </p:pic>
      </p:grpSp>
      <p:grpSp>
        <p:nvGrpSpPr>
          <p:cNvPr id="14" name="Group 13">
            <a:extLst>
              <a:ext uri="{FF2B5EF4-FFF2-40B4-BE49-F238E27FC236}">
                <a16:creationId xmlns:a16="http://schemas.microsoft.com/office/drawing/2014/main" id="{A5CF15E0-6B5B-4C39-3234-FE2F5AE4C2E0}"/>
              </a:ext>
            </a:extLst>
          </p:cNvPr>
          <p:cNvGrpSpPr/>
          <p:nvPr/>
        </p:nvGrpSpPr>
        <p:grpSpPr>
          <a:xfrm>
            <a:off x="4005194" y="1501589"/>
            <a:ext cx="7789187" cy="4820012"/>
            <a:chOff x="4341436" y="1565548"/>
            <a:chExt cx="7042844" cy="4820012"/>
          </a:xfrm>
        </p:grpSpPr>
        <p:sp>
          <p:nvSpPr>
            <p:cNvPr id="8" name="research detail">
              <a:extLst>
                <a:ext uri="{FF2B5EF4-FFF2-40B4-BE49-F238E27FC236}">
                  <a16:creationId xmlns:a16="http://schemas.microsoft.com/office/drawing/2014/main" id="{D7F68998-0AD9-2915-994A-D3C53A907A4C}"/>
                </a:ext>
              </a:extLst>
            </p:cNvPr>
            <p:cNvSpPr/>
            <p:nvPr/>
          </p:nvSpPr>
          <p:spPr>
            <a:xfrm>
              <a:off x="4341436" y="1565548"/>
              <a:ext cx="7042844" cy="4820012"/>
            </a:xfrm>
            <a:prstGeom prst="roundRect">
              <a:avLst>
                <a:gd name="adj" fmla="val 1713"/>
              </a:avLst>
            </a:prstGeom>
            <a:solidFill>
              <a:schemeClr val="accent4">
                <a:lumMod val="75000"/>
              </a:schemeClr>
            </a:solid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endParaRPr lang="en-US" sz="1400" dirty="0">
                <a:solidFill>
                  <a:schemeClr val="accent4">
                    <a:lumMod val="20000"/>
                    <a:lumOff val="80000"/>
                  </a:schemeClr>
                </a:solidFill>
              </a:endParaRPr>
            </a:p>
          </p:txBody>
        </p:sp>
        <p:sp>
          <p:nvSpPr>
            <p:cNvPr id="6" name="TextBox 5">
              <a:extLst>
                <a:ext uri="{FF2B5EF4-FFF2-40B4-BE49-F238E27FC236}">
                  <a16:creationId xmlns:a16="http://schemas.microsoft.com/office/drawing/2014/main" id="{5D092DFE-036F-0CFB-1FE0-3D867B7EFA82}"/>
                </a:ext>
              </a:extLst>
            </p:cNvPr>
            <p:cNvSpPr txBox="1"/>
            <p:nvPr/>
          </p:nvSpPr>
          <p:spPr>
            <a:xfrm>
              <a:off x="4814858" y="1990395"/>
              <a:ext cx="6096000" cy="3970318"/>
            </a:xfrm>
            <a:prstGeom prst="rect">
              <a:avLst/>
            </a:prstGeom>
            <a:no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747713">
                <a:defRPr sz="1400">
                  <a:solidFill>
                    <a:schemeClr val="accent4">
                      <a:lumMod val="20000"/>
                      <a:lumOff val="8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a:r>
                <a:rPr lang="en-US" dirty="0"/>
                <a:t>Regardless of how much aid schools offer, families still contend with non-financial considerations to truly understand the value of a package:</a:t>
              </a:r>
            </a:p>
            <a:p>
              <a:pPr marL="0"/>
              <a:endParaRPr lang="en-US" dirty="0"/>
            </a:p>
            <a:p>
              <a:pPr marL="285750" indent="-285750">
                <a:buFont typeface="Courier New" panose="02070309020205020404" pitchFamily="49" charset="0"/>
                <a:buChar char="o"/>
              </a:pPr>
              <a:r>
                <a:rPr lang="en-US" dirty="0"/>
                <a:t>The </a:t>
              </a:r>
              <a:r>
                <a:rPr lang="en-US" u="sng" dirty="0"/>
                <a:t>cost of living</a:t>
              </a:r>
              <a:r>
                <a:rPr lang="en-US" dirty="0"/>
                <a:t> being high around the school can make it difficult for the student to afford housing, food, and generally enjoy themselves.</a:t>
              </a:r>
            </a:p>
            <a:p>
              <a:pPr marL="285750" indent="-285750">
                <a:buFont typeface="Courier New" panose="02070309020205020404" pitchFamily="49" charset="0"/>
                <a:buChar char="o"/>
              </a:pPr>
              <a:r>
                <a:rPr lang="en-US" u="sng" dirty="0"/>
                <a:t>Settings</a:t>
              </a:r>
              <a:r>
                <a:rPr lang="en-US" dirty="0"/>
                <a:t> not only inform the cost of living but also affect other important considerations, such as the opportunities throughout the school year and ease of travelling home during break.</a:t>
              </a:r>
            </a:p>
            <a:p>
              <a:pPr marL="285750" indent="-285750">
                <a:buFont typeface="Courier New" panose="02070309020205020404" pitchFamily="49" charset="0"/>
                <a:buChar char="o"/>
              </a:pPr>
              <a:r>
                <a:rPr lang="en-US" u="sng" dirty="0"/>
                <a:t>High retention rates</a:t>
              </a:r>
              <a:r>
                <a:rPr lang="en-US" dirty="0"/>
                <a:t> after the first year can be a strong indicator of a university's ability to provide academic and social support to its students.</a:t>
              </a:r>
            </a:p>
            <a:p>
              <a:pPr marL="285750" indent="-285750">
                <a:buFont typeface="Courier New" panose="02070309020205020404" pitchFamily="49" charset="0"/>
                <a:buChar char="o"/>
              </a:pPr>
              <a:r>
                <a:rPr lang="en-US" u="sng" dirty="0"/>
                <a:t>Research intensity</a:t>
              </a:r>
              <a:r>
                <a:rPr lang="en-US" dirty="0"/>
                <a:t> can provide opportunities for students to participate in research and gain valuable experience in their field of study. This can lead to increased job prospects after graduation and stronger graduate program applications.</a:t>
              </a:r>
            </a:p>
            <a:p>
              <a:pPr marL="0"/>
              <a:endParaRPr lang="en-US" dirty="0"/>
            </a:p>
            <a:p>
              <a:pPr marL="0"/>
              <a:r>
                <a:rPr lang="en-US" dirty="0"/>
                <a:t>The dashboard will offer the user the opportunity to filter along these lines.</a:t>
              </a:r>
            </a:p>
          </p:txBody>
        </p:sp>
      </p:grpSp>
      <p:cxnSp>
        <p:nvCxnSpPr>
          <p:cNvPr id="20" name="Straight Arrow Connector 19">
            <a:extLst>
              <a:ext uri="{FF2B5EF4-FFF2-40B4-BE49-F238E27FC236}">
                <a16:creationId xmlns:a16="http://schemas.microsoft.com/office/drawing/2014/main" id="{9500B0D1-8482-D83D-C4E0-6C303342EB82}"/>
              </a:ext>
            </a:extLst>
          </p:cNvPr>
          <p:cNvCxnSpPr>
            <a:cxnSpLocks/>
          </p:cNvCxnSpPr>
          <p:nvPr/>
        </p:nvCxnSpPr>
        <p:spPr>
          <a:xfrm>
            <a:off x="11917110" y="11387661"/>
            <a:ext cx="0" cy="552865"/>
          </a:xfrm>
          <a:prstGeom prst="straightConnector1">
            <a:avLst/>
          </a:prstGeom>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data detail">
            <a:extLst>
              <a:ext uri="{FF2B5EF4-FFF2-40B4-BE49-F238E27FC236}">
                <a16:creationId xmlns:a16="http://schemas.microsoft.com/office/drawing/2014/main" id="{061F1C4F-2DE5-B243-9374-C3E5C37D09F1}"/>
              </a:ext>
            </a:extLst>
          </p:cNvPr>
          <p:cNvSpPr/>
          <p:nvPr/>
        </p:nvSpPr>
        <p:spPr>
          <a:xfrm>
            <a:off x="4528785" y="7434292"/>
            <a:ext cx="3220298" cy="2848708"/>
          </a:xfrm>
          <a:prstGeom prst="roundRect">
            <a:avLst>
              <a:gd name="adj" fmla="val 1621"/>
            </a:avLst>
          </a:prstGeom>
          <a:noFill/>
          <a:ln w="190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bg1"/>
                </a:solidFill>
              </a:rPr>
              <a:t>CASES AT-A-GLANCE</a:t>
            </a:r>
          </a:p>
          <a:p>
            <a:pPr marL="747713"/>
            <a:endParaRPr lang="en-US" sz="1400" dirty="0">
              <a:solidFill>
                <a:schemeClr val="bg1"/>
              </a:solidFill>
            </a:endParaRPr>
          </a:p>
          <a:p>
            <a:pPr marL="747713"/>
            <a:endParaRPr lang="en-US" sz="1400" dirty="0">
              <a:solidFill>
                <a:schemeClr val="bg1"/>
              </a:solidFill>
            </a:endParaRPr>
          </a:p>
          <a:p>
            <a:pPr marL="747713"/>
            <a:r>
              <a:rPr lang="en-US" sz="1400" dirty="0">
                <a:solidFill>
                  <a:schemeClr val="bg1"/>
                </a:solidFill>
              </a:rPr>
              <a:t>CALCULATING ECONOMIC MOBILITY INDICES (EMIs)</a:t>
            </a:r>
          </a:p>
          <a:p>
            <a:pPr marL="747713"/>
            <a:endParaRPr lang="en-US" sz="1400" dirty="0">
              <a:solidFill>
                <a:schemeClr val="bg1"/>
              </a:solidFill>
            </a:endParaRPr>
          </a:p>
          <a:p>
            <a:pPr marL="747713"/>
            <a:endParaRPr lang="en-US" sz="1400" dirty="0">
              <a:solidFill>
                <a:schemeClr val="bg1"/>
              </a:solidFill>
            </a:endParaRPr>
          </a:p>
          <a:p>
            <a:pPr marL="747713"/>
            <a:r>
              <a:rPr lang="en-US" sz="1400" dirty="0">
                <a:solidFill>
                  <a:schemeClr val="bg1"/>
                </a:solidFill>
              </a:rPr>
              <a:t>GEOGRAPHY-BASED IMPLICATIONS</a:t>
            </a:r>
          </a:p>
        </p:txBody>
      </p:sp>
      <p:sp useBgFill="1">
        <p:nvSpPr>
          <p:cNvPr id="22" name="data">
            <a:extLst>
              <a:ext uri="{FF2B5EF4-FFF2-40B4-BE49-F238E27FC236}">
                <a16:creationId xmlns:a16="http://schemas.microsoft.com/office/drawing/2014/main" id="{B7DB8A2B-68F9-7A8F-9C0F-88AC1D8AE95F}"/>
              </a:ext>
            </a:extLst>
          </p:cNvPr>
          <p:cNvSpPr/>
          <p:nvPr/>
        </p:nvSpPr>
        <p:spPr>
          <a:xfrm>
            <a:off x="5691994" y="7217414"/>
            <a:ext cx="893880"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75000"/>
                  </a:schemeClr>
                </a:solidFill>
                <a:effectLst>
                  <a:outerShdw blurRad="152400" dist="38100" dir="2700000" sx="103000" sy="103000" algn="tl" rotWithShape="0">
                    <a:prstClr val="black">
                      <a:alpha val="40000"/>
                    </a:prstClr>
                  </a:outerShdw>
                </a:effectLst>
                <a:latin typeface="+mj-lt"/>
              </a:rPr>
              <a:t>data</a:t>
            </a:r>
          </a:p>
        </p:txBody>
      </p:sp>
      <p:grpSp>
        <p:nvGrpSpPr>
          <p:cNvPr id="23" name="database img">
            <a:extLst>
              <a:ext uri="{FF2B5EF4-FFF2-40B4-BE49-F238E27FC236}">
                <a16:creationId xmlns:a16="http://schemas.microsoft.com/office/drawing/2014/main" id="{F517C5E2-CBA8-B4A7-8DD1-363C5C45465E}"/>
              </a:ext>
            </a:extLst>
          </p:cNvPr>
          <p:cNvGrpSpPr/>
          <p:nvPr/>
        </p:nvGrpSpPr>
        <p:grpSpPr>
          <a:xfrm>
            <a:off x="4631060" y="7620749"/>
            <a:ext cx="628528" cy="628528"/>
            <a:chOff x="5059993" y="3866981"/>
            <a:chExt cx="628528" cy="628528"/>
          </a:xfrm>
          <a:effectLst>
            <a:outerShdw blurRad="50800" dist="38100" dir="2700000" algn="tl" rotWithShape="0">
              <a:prstClr val="black">
                <a:alpha val="40000"/>
              </a:prstClr>
            </a:outerShdw>
          </a:effectLst>
        </p:grpSpPr>
        <p:pic>
          <p:nvPicPr>
            <p:cNvPr id="24" name="Graphic 23" descr="Database with solid fill">
              <a:extLst>
                <a:ext uri="{FF2B5EF4-FFF2-40B4-BE49-F238E27FC236}">
                  <a16:creationId xmlns:a16="http://schemas.microsoft.com/office/drawing/2014/main" id="{52425B1C-606E-F880-B6F5-3A7144F76F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59993" y="3866981"/>
              <a:ext cx="628528" cy="628528"/>
            </a:xfrm>
            <a:prstGeom prst="rect">
              <a:avLst/>
            </a:prstGeom>
          </p:spPr>
        </p:pic>
        <p:pic>
          <p:nvPicPr>
            <p:cNvPr id="26" name="Graphic 25" descr="Database outline">
              <a:extLst>
                <a:ext uri="{FF2B5EF4-FFF2-40B4-BE49-F238E27FC236}">
                  <a16:creationId xmlns:a16="http://schemas.microsoft.com/office/drawing/2014/main" id="{DC319E37-51EC-5E61-F53A-2F31B7960A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59993" y="3866981"/>
              <a:ext cx="628528" cy="628528"/>
            </a:xfrm>
            <a:prstGeom prst="rect">
              <a:avLst/>
            </a:prstGeom>
          </p:spPr>
        </p:pic>
      </p:grpSp>
      <p:grpSp>
        <p:nvGrpSpPr>
          <p:cNvPr id="27" name="calculator img">
            <a:extLst>
              <a:ext uri="{FF2B5EF4-FFF2-40B4-BE49-F238E27FC236}">
                <a16:creationId xmlns:a16="http://schemas.microsoft.com/office/drawing/2014/main" id="{2B943486-AD32-CF04-73C4-4AE625305DB6}"/>
              </a:ext>
            </a:extLst>
          </p:cNvPr>
          <p:cNvGrpSpPr/>
          <p:nvPr/>
        </p:nvGrpSpPr>
        <p:grpSpPr>
          <a:xfrm>
            <a:off x="4634669" y="8460238"/>
            <a:ext cx="628528" cy="628528"/>
            <a:chOff x="6998018" y="2514736"/>
            <a:chExt cx="628528" cy="628528"/>
          </a:xfrm>
          <a:effectLst>
            <a:outerShdw blurRad="50800" dist="38100" dir="2700000" algn="tl" rotWithShape="0">
              <a:prstClr val="black">
                <a:alpha val="40000"/>
              </a:prstClr>
            </a:outerShdw>
          </a:effectLst>
        </p:grpSpPr>
        <p:pic>
          <p:nvPicPr>
            <p:cNvPr id="28" name="Graphic 27" descr="Calculator with solid fill">
              <a:extLst>
                <a:ext uri="{FF2B5EF4-FFF2-40B4-BE49-F238E27FC236}">
                  <a16:creationId xmlns:a16="http://schemas.microsoft.com/office/drawing/2014/main" id="{5817EEDC-7319-2281-ED7F-D15DAB9FC36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98018" y="2514736"/>
              <a:ext cx="628528" cy="628528"/>
            </a:xfrm>
            <a:prstGeom prst="rect">
              <a:avLst/>
            </a:prstGeom>
          </p:spPr>
        </p:pic>
        <p:pic>
          <p:nvPicPr>
            <p:cNvPr id="29" name="Graphic 28" descr="Calculator outline">
              <a:extLst>
                <a:ext uri="{FF2B5EF4-FFF2-40B4-BE49-F238E27FC236}">
                  <a16:creationId xmlns:a16="http://schemas.microsoft.com/office/drawing/2014/main" id="{65FB82C2-4872-7AAC-9FE9-797271CB252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998018" y="2514736"/>
              <a:ext cx="628528" cy="628528"/>
            </a:xfrm>
            <a:prstGeom prst="rect">
              <a:avLst/>
            </a:prstGeom>
          </p:spPr>
        </p:pic>
      </p:grpSp>
      <p:grpSp>
        <p:nvGrpSpPr>
          <p:cNvPr id="30" name="map img">
            <a:extLst>
              <a:ext uri="{FF2B5EF4-FFF2-40B4-BE49-F238E27FC236}">
                <a16:creationId xmlns:a16="http://schemas.microsoft.com/office/drawing/2014/main" id="{4B4B1A68-48EC-5B39-A98F-AD192CA183CA}"/>
              </a:ext>
            </a:extLst>
          </p:cNvPr>
          <p:cNvGrpSpPr/>
          <p:nvPr/>
        </p:nvGrpSpPr>
        <p:grpSpPr>
          <a:xfrm>
            <a:off x="4634669" y="9412668"/>
            <a:ext cx="628528" cy="633477"/>
            <a:chOff x="5638800" y="2964600"/>
            <a:chExt cx="914400" cy="921600"/>
          </a:xfrm>
          <a:effectLst>
            <a:outerShdw blurRad="50800" dist="38100" dir="2700000" algn="tl" rotWithShape="0">
              <a:prstClr val="black">
                <a:alpha val="40000"/>
              </a:prstClr>
            </a:outerShdw>
          </a:effectLst>
        </p:grpSpPr>
        <p:pic>
          <p:nvPicPr>
            <p:cNvPr id="31" name="Graphic 30" descr="Map with pin with solid fill">
              <a:extLst>
                <a:ext uri="{FF2B5EF4-FFF2-40B4-BE49-F238E27FC236}">
                  <a16:creationId xmlns:a16="http://schemas.microsoft.com/office/drawing/2014/main" id="{946DEEF4-6006-3031-4031-851C1E4063F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38800" y="2971800"/>
              <a:ext cx="914400" cy="914400"/>
            </a:xfrm>
            <a:prstGeom prst="rect">
              <a:avLst/>
            </a:prstGeom>
          </p:spPr>
        </p:pic>
        <p:pic>
          <p:nvPicPr>
            <p:cNvPr id="32" name="Graphic 31" descr="Map with pin outline">
              <a:extLst>
                <a:ext uri="{FF2B5EF4-FFF2-40B4-BE49-F238E27FC236}">
                  <a16:creationId xmlns:a16="http://schemas.microsoft.com/office/drawing/2014/main" id="{3BD55092-B426-DA3E-5FF1-5F9CE9CD2FD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638800" y="2964600"/>
              <a:ext cx="914400" cy="914400"/>
            </a:xfrm>
            <a:prstGeom prst="rect">
              <a:avLst/>
            </a:prstGeom>
          </p:spPr>
        </p:pic>
      </p:grpSp>
    </p:spTree>
    <p:extLst>
      <p:ext uri="{BB962C8B-B14F-4D97-AF65-F5344CB8AC3E}">
        <p14:creationId xmlns:p14="http://schemas.microsoft.com/office/powerpoint/2010/main" val="24971446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data arrow" hidden="1">
            <a:extLst>
              <a:ext uri="{FF2B5EF4-FFF2-40B4-BE49-F238E27FC236}">
                <a16:creationId xmlns:a16="http://schemas.microsoft.com/office/drawing/2014/main" id="{ADCD5E1A-08F0-718A-9015-92ABC124E22B}"/>
              </a:ext>
            </a:extLst>
          </p:cNvPr>
          <p:cNvCxnSpPr>
            <a:cxnSpLocks/>
            <a:endCxn id="4" idx="3"/>
          </p:cNvCxnSpPr>
          <p:nvPr/>
        </p:nvCxnSpPr>
        <p:spPr>
          <a:xfrm rot="16200000" flipH="1">
            <a:off x="4608809" y="-2385623"/>
            <a:ext cx="2452311" cy="7654395"/>
          </a:xfrm>
          <a:prstGeom prst="bentConnector4">
            <a:avLst>
              <a:gd name="adj1" fmla="val -9322"/>
              <a:gd name="adj2" fmla="val 102987"/>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research arrow" hidden="1">
            <a:extLst>
              <a:ext uri="{FF2B5EF4-FFF2-40B4-BE49-F238E27FC236}">
                <a16:creationId xmlns:a16="http://schemas.microsoft.com/office/drawing/2014/main" id="{6E585316-EB50-9C85-C0A5-2C5C43164FC0}"/>
              </a:ext>
            </a:extLst>
          </p:cNvPr>
          <p:cNvCxnSpPr>
            <a:cxnSpLocks/>
            <a:stCxn id="3" idx="0"/>
            <a:endCxn id="4" idx="1"/>
          </p:cNvCxnSpPr>
          <p:nvPr/>
        </p:nvCxnSpPr>
        <p:spPr>
          <a:xfrm rot="5400000" flipH="1" flipV="1">
            <a:off x="-177132" y="5256157"/>
            <a:ext cx="5295397" cy="118545"/>
          </a:xfrm>
          <a:prstGeom prst="bent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useBgFill="1">
        <p:nvSpPr>
          <p:cNvPr id="4" name="dashboard frame" hidden="1">
            <a:extLst>
              <a:ext uri="{FF2B5EF4-FFF2-40B4-BE49-F238E27FC236}">
                <a16:creationId xmlns:a16="http://schemas.microsoft.com/office/drawing/2014/main" id="{8A98F4E0-BB00-7160-DC38-BBE086F83AEA}"/>
              </a:ext>
            </a:extLst>
          </p:cNvPr>
          <p:cNvSpPr/>
          <p:nvPr/>
        </p:nvSpPr>
        <p:spPr>
          <a:xfrm>
            <a:off x="2529839" y="492368"/>
            <a:ext cx="7132324" cy="4350723"/>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Dashboard</a:t>
            </a:r>
          </a:p>
        </p:txBody>
      </p:sp>
      <p:sp>
        <p:nvSpPr>
          <p:cNvPr id="12" name="dashboard detail" hidden="1">
            <a:extLst>
              <a:ext uri="{FF2B5EF4-FFF2-40B4-BE49-F238E27FC236}">
                <a16:creationId xmlns:a16="http://schemas.microsoft.com/office/drawing/2014/main" id="{4C3DEACC-9F51-D56B-1413-837F69AC3118}"/>
              </a:ext>
            </a:extLst>
          </p:cNvPr>
          <p:cNvSpPr/>
          <p:nvPr/>
        </p:nvSpPr>
        <p:spPr>
          <a:xfrm>
            <a:off x="8185636" y="8180005"/>
            <a:ext cx="3197474" cy="1854543"/>
          </a:xfrm>
          <a:prstGeom prst="roundRect">
            <a:avLst>
              <a:gd name="adj" fmla="val 2800"/>
            </a:avLst>
          </a:prstGeom>
          <a:noFill/>
          <a:ln w="1905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5">
                    <a:lumMod val="20000"/>
                    <a:lumOff val="80000"/>
                  </a:schemeClr>
                </a:solidFill>
              </a:rPr>
              <a:t>INFORMATION ARCHITECTURE</a:t>
            </a:r>
          </a:p>
          <a:p>
            <a:pPr marL="747713"/>
            <a:endParaRPr lang="en-US" sz="1400" dirty="0">
              <a:solidFill>
                <a:schemeClr val="accent5">
                  <a:lumMod val="20000"/>
                  <a:lumOff val="80000"/>
                </a:schemeClr>
              </a:solidFill>
            </a:endParaRPr>
          </a:p>
          <a:p>
            <a:pPr marL="747713"/>
            <a:endParaRPr lang="en-US" sz="1400" dirty="0">
              <a:solidFill>
                <a:schemeClr val="accent5">
                  <a:lumMod val="20000"/>
                  <a:lumOff val="80000"/>
                </a:schemeClr>
              </a:solidFill>
            </a:endParaRPr>
          </a:p>
          <a:p>
            <a:pPr marL="747713"/>
            <a:r>
              <a:rPr lang="en-US" sz="1400" dirty="0">
                <a:solidFill>
                  <a:schemeClr val="accent5">
                    <a:lumMod val="20000"/>
                    <a:lumOff val="80000"/>
                  </a:schemeClr>
                </a:solidFill>
              </a:rPr>
              <a:t>DEMONSTRATION</a:t>
            </a:r>
          </a:p>
        </p:txBody>
      </p:sp>
      <p:sp>
        <p:nvSpPr>
          <p:cNvPr id="10" name="research detail" hidden="1">
            <a:extLst>
              <a:ext uri="{FF2B5EF4-FFF2-40B4-BE49-F238E27FC236}">
                <a16:creationId xmlns:a16="http://schemas.microsoft.com/office/drawing/2014/main" id="{50BDFD19-EF59-684A-2C95-9FCE94A342CE}"/>
              </a:ext>
            </a:extLst>
          </p:cNvPr>
          <p:cNvSpPr/>
          <p:nvPr/>
        </p:nvSpPr>
        <p:spPr>
          <a:xfrm>
            <a:off x="808892" y="8179997"/>
            <a:ext cx="3197474" cy="2866293"/>
          </a:xfrm>
          <a:prstGeom prst="roundRect">
            <a:avLst>
              <a:gd name="adj" fmla="val 1713"/>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4">
                    <a:lumMod val="20000"/>
                    <a:lumOff val="80000"/>
                  </a:schemeClr>
                </a:solidFill>
              </a:rPr>
              <a:t>PROJECT RATIONALE &amp; PROBLEM SCOPE</a:t>
            </a:r>
          </a:p>
          <a:p>
            <a:pPr marL="747713"/>
            <a:endParaRPr lang="en-US" sz="1400" dirty="0">
              <a:solidFill>
                <a:schemeClr val="accent4">
                  <a:lumMod val="20000"/>
                  <a:lumOff val="80000"/>
                </a:schemeClr>
              </a:solidFill>
            </a:endParaRPr>
          </a:p>
          <a:p>
            <a:pPr marL="747713"/>
            <a:endParaRPr lang="en-US" sz="1400" dirty="0">
              <a:solidFill>
                <a:schemeClr val="accent4">
                  <a:lumMod val="20000"/>
                  <a:lumOff val="80000"/>
                </a:schemeClr>
              </a:solidFill>
            </a:endParaRPr>
          </a:p>
          <a:p>
            <a:pPr marL="747713"/>
            <a:r>
              <a:rPr lang="en-US" sz="1400" dirty="0">
                <a:solidFill>
                  <a:schemeClr val="accent4">
                    <a:lumMod val="20000"/>
                    <a:lumOff val="80000"/>
                  </a:schemeClr>
                </a:solidFill>
              </a:rPr>
              <a:t>DATA SOURCES</a:t>
            </a:r>
          </a:p>
          <a:p>
            <a:pPr marL="747713"/>
            <a:endParaRPr lang="en-US" sz="1400" dirty="0">
              <a:solidFill>
                <a:schemeClr val="accent4">
                  <a:lumMod val="20000"/>
                  <a:lumOff val="80000"/>
                </a:schemeClr>
              </a:solidFill>
            </a:endParaRPr>
          </a:p>
          <a:p>
            <a:pPr marL="747713"/>
            <a:endParaRPr lang="en-US" sz="1400" dirty="0">
              <a:solidFill>
                <a:schemeClr val="accent4">
                  <a:lumMod val="20000"/>
                  <a:lumOff val="80000"/>
                </a:schemeClr>
              </a:solidFill>
            </a:endParaRPr>
          </a:p>
          <a:p>
            <a:pPr marL="747713"/>
            <a:r>
              <a:rPr lang="en-US" sz="1400" dirty="0">
                <a:solidFill>
                  <a:schemeClr val="accent4">
                    <a:lumMod val="20000"/>
                    <a:lumOff val="80000"/>
                  </a:schemeClr>
                </a:solidFill>
              </a:rPr>
              <a:t>KEY THEMES IN AID POLICIES &amp; PRACTICES</a:t>
            </a:r>
          </a:p>
        </p:txBody>
      </p:sp>
      <p:sp useBgFill="1">
        <p:nvSpPr>
          <p:cNvPr id="44" name="dashboard" hidden="1">
            <a:extLst>
              <a:ext uri="{FF2B5EF4-FFF2-40B4-BE49-F238E27FC236}">
                <a16:creationId xmlns:a16="http://schemas.microsoft.com/office/drawing/2014/main" id="{AA43BE87-83A8-3E7C-A8C0-8A4BEBA04784}"/>
              </a:ext>
            </a:extLst>
          </p:cNvPr>
          <p:cNvSpPr/>
          <p:nvPr/>
        </p:nvSpPr>
        <p:spPr>
          <a:xfrm>
            <a:off x="8982426" y="7963127"/>
            <a:ext cx="1603894"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5">
                    <a:lumMod val="75000"/>
                  </a:schemeClr>
                </a:solidFill>
                <a:effectLst>
                  <a:outerShdw blurRad="152400" dist="38100" dir="2700000" sx="103000" sy="103000" algn="tl" rotWithShape="0">
                    <a:prstClr val="black">
                      <a:alpha val="40000"/>
                    </a:prstClr>
                  </a:outerShdw>
                </a:effectLst>
                <a:latin typeface="+mj-lt"/>
              </a:rPr>
              <a:t>dashboard</a:t>
            </a:r>
          </a:p>
        </p:txBody>
      </p:sp>
      <p:sp useBgFill="1">
        <p:nvSpPr>
          <p:cNvPr id="3" name="research" hidden="1">
            <a:extLst>
              <a:ext uri="{FF2B5EF4-FFF2-40B4-BE49-F238E27FC236}">
                <a16:creationId xmlns:a16="http://schemas.microsoft.com/office/drawing/2014/main" id="{F2CF2CCC-6722-3F44-5A94-B5A53674AEFC}"/>
              </a:ext>
            </a:extLst>
          </p:cNvPr>
          <p:cNvSpPr/>
          <p:nvPr/>
        </p:nvSpPr>
        <p:spPr>
          <a:xfrm>
            <a:off x="1654422" y="7963127"/>
            <a:ext cx="1513743"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75000"/>
                  </a:schemeClr>
                </a:solidFill>
                <a:effectLst>
                  <a:outerShdw blurRad="152400" dist="38100" dir="2700000" sx="103000" sy="103000" algn="tl" rotWithShape="0">
                    <a:prstClr val="black">
                      <a:alpha val="40000"/>
                    </a:prstClr>
                  </a:outerShdw>
                </a:effectLst>
                <a:latin typeface="+mj-lt"/>
              </a:rPr>
              <a:t>research</a:t>
            </a:r>
          </a:p>
        </p:txBody>
      </p:sp>
      <p:sp>
        <p:nvSpPr>
          <p:cNvPr id="25" name="heading" hidden="1">
            <a:extLst>
              <a:ext uri="{FF2B5EF4-FFF2-40B4-BE49-F238E27FC236}">
                <a16:creationId xmlns:a16="http://schemas.microsoft.com/office/drawing/2014/main" id="{E8992FD2-A258-DA21-DA07-7E52F9F51A83}"/>
              </a:ext>
            </a:extLst>
          </p:cNvPr>
          <p:cNvSpPr txBox="1"/>
          <p:nvPr/>
        </p:nvSpPr>
        <p:spPr>
          <a:xfrm>
            <a:off x="4588126" y="983580"/>
            <a:ext cx="3015748" cy="523220"/>
          </a:xfrm>
          <a:prstGeom prst="rect">
            <a:avLst/>
          </a:prstGeom>
          <a:pattFill prst="wdDnDiag">
            <a:fgClr>
              <a:schemeClr val="tx2">
                <a:lumMod val="75000"/>
              </a:schemeClr>
            </a:fgClr>
            <a:bgClr>
              <a:schemeClr val="bg2">
                <a:lumMod val="50000"/>
              </a:schemeClr>
            </a:bgClr>
          </a:patt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800">
                <a:solidFill>
                  <a:schemeClr val="accent3">
                    <a:lumMod val="75000"/>
                  </a:schemeClr>
                </a:solidFill>
                <a:effectLst>
                  <a:outerShdw blurRad="152400" dist="38100" dir="2700000" sx="103000" sy="103000" algn="tl" rotWithShape="0">
                    <a:prstClr val="black">
                      <a:alpha val="40000"/>
                    </a:prstClr>
                  </a:outerShdw>
                </a:effectLst>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6000" dirty="0">
                <a:solidFill>
                  <a:schemeClr val="bg1"/>
                </a:solidFill>
              </a:rPr>
              <a:t>AGENDA</a:t>
            </a:r>
          </a:p>
        </p:txBody>
      </p:sp>
      <p:grpSp>
        <p:nvGrpSpPr>
          <p:cNvPr id="45" name="iceberg img" hidden="1">
            <a:extLst>
              <a:ext uri="{FF2B5EF4-FFF2-40B4-BE49-F238E27FC236}">
                <a16:creationId xmlns:a16="http://schemas.microsoft.com/office/drawing/2014/main" id="{E37E124A-0BA6-8C1D-A42F-2FB1502EC6D4}"/>
              </a:ext>
            </a:extLst>
          </p:cNvPr>
          <p:cNvGrpSpPr/>
          <p:nvPr/>
        </p:nvGrpSpPr>
        <p:grpSpPr>
          <a:xfrm>
            <a:off x="921468" y="8510740"/>
            <a:ext cx="628528" cy="628528"/>
            <a:chOff x="808890" y="3894321"/>
            <a:chExt cx="628528" cy="628528"/>
          </a:xfrm>
          <a:effectLst>
            <a:outerShdw blurRad="50800" dist="38100" dir="2700000" algn="tl" rotWithShape="0">
              <a:prstClr val="black">
                <a:alpha val="40000"/>
              </a:prstClr>
            </a:outerShdw>
          </a:effectLst>
        </p:grpSpPr>
        <p:pic>
          <p:nvPicPr>
            <p:cNvPr id="46" name="Graphic 45" descr="Iceberg with solid fill">
              <a:extLst>
                <a:ext uri="{FF2B5EF4-FFF2-40B4-BE49-F238E27FC236}">
                  <a16:creationId xmlns:a16="http://schemas.microsoft.com/office/drawing/2014/main" id="{264D6936-B15E-EB65-1B1E-C0DF5F5443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8890" y="3894321"/>
              <a:ext cx="628528" cy="628528"/>
            </a:xfrm>
            <a:prstGeom prst="rect">
              <a:avLst/>
            </a:prstGeom>
          </p:spPr>
        </p:pic>
        <p:pic>
          <p:nvPicPr>
            <p:cNvPr id="47" name="Graphic 46" descr="Iceberg outline">
              <a:extLst>
                <a:ext uri="{FF2B5EF4-FFF2-40B4-BE49-F238E27FC236}">
                  <a16:creationId xmlns:a16="http://schemas.microsoft.com/office/drawing/2014/main" id="{849EDD85-E0EB-E1A5-3A4D-D615EB5F56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8890" y="3894321"/>
              <a:ext cx="628528" cy="628528"/>
            </a:xfrm>
            <a:prstGeom prst="rect">
              <a:avLst/>
            </a:prstGeom>
            <a:effectLst>
              <a:outerShdw blurRad="50800" dist="38100" dir="2700000" algn="tl" rotWithShape="0">
                <a:prstClr val="black">
                  <a:alpha val="40000"/>
                </a:prstClr>
              </a:outerShdw>
            </a:effectLst>
          </p:spPr>
        </p:pic>
      </p:grpSp>
      <p:grpSp>
        <p:nvGrpSpPr>
          <p:cNvPr id="51" name="cash img" hidden="1">
            <a:extLst>
              <a:ext uri="{FF2B5EF4-FFF2-40B4-BE49-F238E27FC236}">
                <a16:creationId xmlns:a16="http://schemas.microsoft.com/office/drawing/2014/main" id="{1F0FD634-DE25-4413-C96B-AC4D329BD7B1}"/>
              </a:ext>
            </a:extLst>
          </p:cNvPr>
          <p:cNvGrpSpPr/>
          <p:nvPr/>
        </p:nvGrpSpPr>
        <p:grpSpPr>
          <a:xfrm rot="16200000">
            <a:off x="885090" y="10082030"/>
            <a:ext cx="628528" cy="628528"/>
            <a:chOff x="3649795" y="2993264"/>
            <a:chExt cx="628528" cy="628528"/>
          </a:xfrm>
          <a:effectLst>
            <a:outerShdw blurRad="50800" dist="38100" dir="2700000" algn="tl" rotWithShape="0">
              <a:prstClr val="black">
                <a:alpha val="40000"/>
              </a:prstClr>
            </a:outerShdw>
          </a:effectLst>
        </p:grpSpPr>
        <p:pic>
          <p:nvPicPr>
            <p:cNvPr id="52" name="Graphic 51" descr="Money with solid fill">
              <a:extLst>
                <a:ext uri="{FF2B5EF4-FFF2-40B4-BE49-F238E27FC236}">
                  <a16:creationId xmlns:a16="http://schemas.microsoft.com/office/drawing/2014/main" id="{05B9A16F-32D7-18A7-A83D-6AA44C05EA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49795" y="2993264"/>
              <a:ext cx="628528" cy="628528"/>
            </a:xfrm>
            <a:prstGeom prst="rect">
              <a:avLst/>
            </a:prstGeom>
          </p:spPr>
        </p:pic>
        <p:pic>
          <p:nvPicPr>
            <p:cNvPr id="53" name="Graphic 52" descr="Money outline">
              <a:extLst>
                <a:ext uri="{FF2B5EF4-FFF2-40B4-BE49-F238E27FC236}">
                  <a16:creationId xmlns:a16="http://schemas.microsoft.com/office/drawing/2014/main" id="{2BC0AD31-99FD-2E09-1673-9CBBDC053E3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49795" y="2993264"/>
              <a:ext cx="628528" cy="628528"/>
            </a:xfrm>
            <a:prstGeom prst="rect">
              <a:avLst/>
            </a:prstGeom>
          </p:spPr>
        </p:pic>
      </p:grpSp>
      <p:grpSp>
        <p:nvGrpSpPr>
          <p:cNvPr id="78" name="flowchart img" hidden="1">
            <a:extLst>
              <a:ext uri="{FF2B5EF4-FFF2-40B4-BE49-F238E27FC236}">
                <a16:creationId xmlns:a16="http://schemas.microsoft.com/office/drawing/2014/main" id="{F6E0CB36-354A-A8B0-F06D-1AE4B11B012E}"/>
              </a:ext>
            </a:extLst>
          </p:cNvPr>
          <p:cNvGrpSpPr/>
          <p:nvPr/>
        </p:nvGrpSpPr>
        <p:grpSpPr>
          <a:xfrm>
            <a:off x="8289061" y="8480411"/>
            <a:ext cx="628528" cy="633477"/>
            <a:chOff x="8217825" y="3421800"/>
            <a:chExt cx="914400" cy="921600"/>
          </a:xfrm>
          <a:effectLst>
            <a:outerShdw blurRad="50800" dist="38100" dir="2700000" algn="tl" rotWithShape="0">
              <a:prstClr val="black">
                <a:alpha val="40000"/>
              </a:prstClr>
            </a:outerShdw>
          </a:effectLst>
        </p:grpSpPr>
        <p:pic>
          <p:nvPicPr>
            <p:cNvPr id="79" name="Graphic 78" descr="Flowchart with solid fill">
              <a:extLst>
                <a:ext uri="{FF2B5EF4-FFF2-40B4-BE49-F238E27FC236}">
                  <a16:creationId xmlns:a16="http://schemas.microsoft.com/office/drawing/2014/main" id="{F6215403-AB2A-14D5-0084-601C29F8EC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17825" y="3421800"/>
              <a:ext cx="914400" cy="914400"/>
            </a:xfrm>
            <a:prstGeom prst="rect">
              <a:avLst/>
            </a:prstGeom>
          </p:spPr>
        </p:pic>
        <p:pic>
          <p:nvPicPr>
            <p:cNvPr id="80" name="Graphic 79" descr="Flowchart outline">
              <a:extLst>
                <a:ext uri="{FF2B5EF4-FFF2-40B4-BE49-F238E27FC236}">
                  <a16:creationId xmlns:a16="http://schemas.microsoft.com/office/drawing/2014/main" id="{A600C407-0DF8-7067-7A1D-48F83E8470C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17825" y="3429000"/>
              <a:ext cx="914400" cy="914400"/>
            </a:xfrm>
            <a:prstGeom prst="rect">
              <a:avLst/>
            </a:prstGeom>
          </p:spPr>
        </p:pic>
      </p:grpSp>
      <p:grpSp>
        <p:nvGrpSpPr>
          <p:cNvPr id="81" name="person chart img" hidden="1">
            <a:extLst>
              <a:ext uri="{FF2B5EF4-FFF2-40B4-BE49-F238E27FC236}">
                <a16:creationId xmlns:a16="http://schemas.microsoft.com/office/drawing/2014/main" id="{FB002F80-6698-CAA1-622A-5D82F1CBB89B}"/>
              </a:ext>
            </a:extLst>
          </p:cNvPr>
          <p:cNvGrpSpPr/>
          <p:nvPr/>
        </p:nvGrpSpPr>
        <p:grpSpPr>
          <a:xfrm>
            <a:off x="8289061" y="9141815"/>
            <a:ext cx="628528" cy="628528"/>
            <a:chOff x="3059775" y="2507400"/>
            <a:chExt cx="914400" cy="914400"/>
          </a:xfrm>
          <a:effectLst>
            <a:outerShdw blurRad="50800" dist="38100" dir="2700000" algn="tl" rotWithShape="0">
              <a:prstClr val="black">
                <a:alpha val="40000"/>
              </a:prstClr>
            </a:outerShdw>
          </a:effectLst>
        </p:grpSpPr>
        <p:pic>
          <p:nvPicPr>
            <p:cNvPr id="82" name="Graphic 81" descr="Business Growth with solid fill">
              <a:extLst>
                <a:ext uri="{FF2B5EF4-FFF2-40B4-BE49-F238E27FC236}">
                  <a16:creationId xmlns:a16="http://schemas.microsoft.com/office/drawing/2014/main" id="{72D6612B-41FE-9CB5-3EA4-9D4E8E88C22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059775" y="2507400"/>
              <a:ext cx="914400" cy="914400"/>
            </a:xfrm>
            <a:prstGeom prst="rect">
              <a:avLst/>
            </a:prstGeom>
          </p:spPr>
        </p:pic>
        <p:pic>
          <p:nvPicPr>
            <p:cNvPr id="83" name="Graphic 82" descr="Business Growth outline">
              <a:extLst>
                <a:ext uri="{FF2B5EF4-FFF2-40B4-BE49-F238E27FC236}">
                  <a16:creationId xmlns:a16="http://schemas.microsoft.com/office/drawing/2014/main" id="{221308D7-DABA-AF31-0BCA-59F693DC85B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059775" y="2507400"/>
              <a:ext cx="914400" cy="914400"/>
            </a:xfrm>
            <a:prstGeom prst="rect">
              <a:avLst/>
            </a:prstGeom>
          </p:spPr>
        </p:pic>
      </p:grpSp>
      <p:grpSp>
        <p:nvGrpSpPr>
          <p:cNvPr id="84" name="magnifying glass img" hidden="1">
            <a:extLst>
              <a:ext uri="{FF2B5EF4-FFF2-40B4-BE49-F238E27FC236}">
                <a16:creationId xmlns:a16="http://schemas.microsoft.com/office/drawing/2014/main" id="{75FAD644-B8D1-2859-0B47-21CDC4CBAB6C}"/>
              </a:ext>
            </a:extLst>
          </p:cNvPr>
          <p:cNvGrpSpPr/>
          <p:nvPr/>
        </p:nvGrpSpPr>
        <p:grpSpPr>
          <a:xfrm>
            <a:off x="921468" y="9289088"/>
            <a:ext cx="628528" cy="628528"/>
            <a:chOff x="9008175" y="2657400"/>
            <a:chExt cx="914400" cy="914400"/>
          </a:xfrm>
          <a:effectLst>
            <a:outerShdw blurRad="50800" dist="38100" dir="2700000" algn="tl" rotWithShape="0">
              <a:prstClr val="black">
                <a:alpha val="40000"/>
              </a:prstClr>
            </a:outerShdw>
          </a:effectLst>
        </p:grpSpPr>
        <p:pic>
          <p:nvPicPr>
            <p:cNvPr id="85" name="Graphic 84" descr="Research with solid fill">
              <a:extLst>
                <a:ext uri="{FF2B5EF4-FFF2-40B4-BE49-F238E27FC236}">
                  <a16:creationId xmlns:a16="http://schemas.microsoft.com/office/drawing/2014/main" id="{151DEEA7-22E0-CF74-44B7-94D945AA6B2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008175" y="2657400"/>
              <a:ext cx="914400" cy="914400"/>
            </a:xfrm>
            <a:prstGeom prst="rect">
              <a:avLst/>
            </a:prstGeom>
          </p:spPr>
        </p:pic>
        <p:pic>
          <p:nvPicPr>
            <p:cNvPr id="86" name="Graphic 85" descr="Research outline">
              <a:extLst>
                <a:ext uri="{FF2B5EF4-FFF2-40B4-BE49-F238E27FC236}">
                  <a16:creationId xmlns:a16="http://schemas.microsoft.com/office/drawing/2014/main" id="{6B6088FA-8434-28FD-A0A3-B1B5EB218E0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008175" y="2657400"/>
              <a:ext cx="914400" cy="914400"/>
            </a:xfrm>
            <a:prstGeom prst="rect">
              <a:avLst/>
            </a:prstGeom>
          </p:spPr>
        </p:pic>
      </p:grpSp>
      <p:grpSp>
        <p:nvGrpSpPr>
          <p:cNvPr id="103" name="pep base">
            <a:extLst>
              <a:ext uri="{FF2B5EF4-FFF2-40B4-BE49-F238E27FC236}">
                <a16:creationId xmlns:a16="http://schemas.microsoft.com/office/drawing/2014/main" id="{4641D7FE-2BCE-6949-33FA-E463029DE7F3}"/>
              </a:ext>
            </a:extLst>
          </p:cNvPr>
          <p:cNvGrpSpPr/>
          <p:nvPr/>
        </p:nvGrpSpPr>
        <p:grpSpPr>
          <a:xfrm>
            <a:off x="5476876" y="759177"/>
            <a:ext cx="4736450" cy="3713334"/>
            <a:chOff x="5476876" y="759177"/>
            <a:chExt cx="4736450" cy="3713334"/>
          </a:xfrm>
        </p:grpSpPr>
        <p:cxnSp>
          <p:nvCxnSpPr>
            <p:cNvPr id="62" name="Straight Arrow Connector 61">
              <a:extLst>
                <a:ext uri="{FF2B5EF4-FFF2-40B4-BE49-F238E27FC236}">
                  <a16:creationId xmlns:a16="http://schemas.microsoft.com/office/drawing/2014/main" id="{37683CC1-D703-5D15-D34A-C7981914F491}"/>
                </a:ext>
              </a:extLst>
            </p:cNvPr>
            <p:cNvCxnSpPr>
              <a:cxnSpLocks/>
              <a:stCxn id="5" idx="2"/>
              <a:endCxn id="43" idx="0"/>
            </p:cNvCxnSpPr>
            <p:nvPr/>
          </p:nvCxnSpPr>
          <p:spPr>
            <a:xfrm>
              <a:off x="7845101" y="1772507"/>
              <a:ext cx="1" cy="499676"/>
            </a:xfrm>
            <a:prstGeom prst="straightConnector1">
              <a:avLst/>
            </a:prstGeom>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899F49F-8757-7C82-4F8F-01F251176E7A}"/>
                </a:ext>
              </a:extLst>
            </p:cNvPr>
            <p:cNvCxnSpPr>
              <a:cxnSpLocks/>
              <a:stCxn id="43" idx="4"/>
              <a:endCxn id="31" idx="0"/>
            </p:cNvCxnSpPr>
            <p:nvPr/>
          </p:nvCxnSpPr>
          <p:spPr>
            <a:xfrm flipH="1">
              <a:off x="7845101" y="3285513"/>
              <a:ext cx="1" cy="498957"/>
            </a:xfrm>
            <a:prstGeom prst="straightConnector1">
              <a:avLst/>
            </a:prstGeom>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75751F5C-9A6F-3B91-0561-E68964A792B2}"/>
                </a:ext>
              </a:extLst>
            </p:cNvPr>
            <p:cNvGrpSpPr/>
            <p:nvPr/>
          </p:nvGrpSpPr>
          <p:grpSpPr>
            <a:xfrm>
              <a:off x="5476876" y="759177"/>
              <a:ext cx="4736450" cy="1013330"/>
              <a:chOff x="5476876" y="759177"/>
              <a:chExt cx="4736450" cy="1013330"/>
            </a:xfrm>
          </p:grpSpPr>
          <p:sp>
            <p:nvSpPr>
              <p:cNvPr id="5" name="Rectangle: Rounded Corners 4">
                <a:extLst>
                  <a:ext uri="{FF2B5EF4-FFF2-40B4-BE49-F238E27FC236}">
                    <a16:creationId xmlns:a16="http://schemas.microsoft.com/office/drawing/2014/main" id="{5C96037A-6C98-00CB-CDBE-7B0E34365D48}"/>
                  </a:ext>
                </a:extLst>
              </p:cNvPr>
              <p:cNvSpPr/>
              <p:nvPr/>
            </p:nvSpPr>
            <p:spPr>
              <a:xfrm>
                <a:off x="5476876" y="759177"/>
                <a:ext cx="4736450" cy="1013330"/>
              </a:xfrm>
              <a:prstGeom prst="roundRect">
                <a:avLst>
                  <a:gd name="adj" fmla="val 4971"/>
                </a:avLst>
              </a:prstGeom>
              <a:solidFill>
                <a:schemeClr val="accent3">
                  <a:lumMod val="75000"/>
                </a:schemeClr>
              </a:solidFill>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lstStyle/>
              <a:p>
                <a:pPr algn="ctr"/>
                <a:r>
                  <a:rPr lang="en-US" dirty="0">
                    <a:solidFill>
                      <a:schemeClr val="accent3">
                        <a:lumMod val="20000"/>
                        <a:lumOff val="80000"/>
                      </a:schemeClr>
                    </a:solidFill>
                    <a:latin typeface="+mj-lt"/>
                  </a:rPr>
                  <a:t>PRICE-TO-EARNINGS PREMIUM (PEP)</a:t>
                </a:r>
              </a:p>
            </p:txBody>
          </p:sp>
          <p:sp>
            <p:nvSpPr>
              <p:cNvPr id="14" name="TextBox 13">
                <a:extLst>
                  <a:ext uri="{FF2B5EF4-FFF2-40B4-BE49-F238E27FC236}">
                    <a16:creationId xmlns:a16="http://schemas.microsoft.com/office/drawing/2014/main" id="{B00AD303-DFCD-395D-F743-20BBE5C39578}"/>
                  </a:ext>
                </a:extLst>
              </p:cNvPr>
              <p:cNvSpPr txBox="1"/>
              <p:nvPr/>
            </p:nvSpPr>
            <p:spPr>
              <a:xfrm>
                <a:off x="6862834" y="1095992"/>
                <a:ext cx="1964535" cy="307777"/>
              </a:xfrm>
              <a:prstGeom prst="rect">
                <a:avLst/>
              </a:prstGeom>
              <a:noFill/>
            </p:spPr>
            <p:txBody>
              <a:bodyPr wrap="none" rtlCol="0">
                <a:spAutoFit/>
              </a:bodyPr>
              <a:lstStyle/>
              <a:p>
                <a:r>
                  <a:rPr lang="en-US" sz="1400" dirty="0">
                    <a:solidFill>
                      <a:schemeClr val="bg1"/>
                    </a:solidFill>
                  </a:rPr>
                  <a:t>Total Average Net Price</a:t>
                </a:r>
              </a:p>
            </p:txBody>
          </p:sp>
          <p:sp>
            <p:nvSpPr>
              <p:cNvPr id="15" name="TextBox 14">
                <a:extLst>
                  <a:ext uri="{FF2B5EF4-FFF2-40B4-BE49-F238E27FC236}">
                    <a16:creationId xmlns:a16="http://schemas.microsoft.com/office/drawing/2014/main" id="{CAE246F7-C2C7-784A-1E55-92D6EB6641DD}"/>
                  </a:ext>
                </a:extLst>
              </p:cNvPr>
              <p:cNvSpPr txBox="1"/>
              <p:nvPr/>
            </p:nvSpPr>
            <p:spPr>
              <a:xfrm>
                <a:off x="5565129" y="1403769"/>
                <a:ext cx="4559946" cy="307777"/>
              </a:xfrm>
              <a:prstGeom prst="rect">
                <a:avLst/>
              </a:prstGeom>
              <a:noFill/>
            </p:spPr>
            <p:txBody>
              <a:bodyPr wrap="square" rtlCol="0">
                <a:spAutoFit/>
              </a:bodyPr>
              <a:lstStyle/>
              <a:p>
                <a:pPr algn="ctr"/>
                <a:r>
                  <a:rPr lang="en-US" sz="1400" dirty="0">
                    <a:solidFill>
                      <a:schemeClr val="bg1"/>
                    </a:solidFill>
                  </a:rPr>
                  <a:t>Post-Enrollment Earnings </a:t>
                </a:r>
                <a:r>
                  <a:rPr lang="en-US" sz="1400" dirty="0">
                    <a:solidFill>
                      <a:schemeClr val="accent3">
                        <a:lumMod val="60000"/>
                        <a:lumOff val="40000"/>
                      </a:schemeClr>
                    </a:solidFill>
                  </a:rPr>
                  <a:t>–</a:t>
                </a:r>
                <a:r>
                  <a:rPr lang="en-US" sz="1400" dirty="0">
                    <a:solidFill>
                      <a:schemeClr val="bg1"/>
                    </a:solidFill>
                  </a:rPr>
                  <a:t> Typical Salary of H.S. Grad</a:t>
                </a:r>
              </a:p>
            </p:txBody>
          </p:sp>
          <p:cxnSp>
            <p:nvCxnSpPr>
              <p:cNvPr id="19" name="Straight Connector 18">
                <a:extLst>
                  <a:ext uri="{FF2B5EF4-FFF2-40B4-BE49-F238E27FC236}">
                    <a16:creationId xmlns:a16="http://schemas.microsoft.com/office/drawing/2014/main" id="{359F4B8D-7DA1-4DB7-7DB0-D12D01B7157B}"/>
                  </a:ext>
                </a:extLst>
              </p:cNvPr>
              <p:cNvCxnSpPr>
                <a:cxnSpLocks/>
              </p:cNvCxnSpPr>
              <p:nvPr/>
            </p:nvCxnSpPr>
            <p:spPr>
              <a:xfrm>
                <a:off x="5686258" y="1416984"/>
                <a:ext cx="4317686" cy="0"/>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19C260D-E2E7-CBFF-C46D-0A64312637C6}"/>
                </a:ext>
              </a:extLst>
            </p:cNvPr>
            <p:cNvGrpSpPr/>
            <p:nvPr/>
          </p:nvGrpSpPr>
          <p:grpSpPr>
            <a:xfrm>
              <a:off x="6466995" y="3784470"/>
              <a:ext cx="2756212" cy="688041"/>
              <a:chOff x="4391025" y="4714874"/>
              <a:chExt cx="2756212" cy="688041"/>
            </a:xfrm>
          </p:grpSpPr>
          <p:sp>
            <p:nvSpPr>
              <p:cNvPr id="31" name="Rectangle: Rounded Corners 30">
                <a:extLst>
                  <a:ext uri="{FF2B5EF4-FFF2-40B4-BE49-F238E27FC236}">
                    <a16:creationId xmlns:a16="http://schemas.microsoft.com/office/drawing/2014/main" id="{5B8D1110-2D89-27CF-A8F1-B2CF3B2D1782}"/>
                  </a:ext>
                </a:extLst>
              </p:cNvPr>
              <p:cNvSpPr/>
              <p:nvPr/>
            </p:nvSpPr>
            <p:spPr>
              <a:xfrm>
                <a:off x="4391025" y="4714874"/>
                <a:ext cx="2756212" cy="688041"/>
              </a:xfrm>
              <a:prstGeom prst="roundRect">
                <a:avLst>
                  <a:gd name="adj" fmla="val 4971"/>
                </a:avLst>
              </a:prstGeom>
              <a:solidFill>
                <a:schemeClr val="accent3">
                  <a:lumMod val="75000"/>
                </a:schemeClr>
              </a:solidFill>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lstStyle/>
              <a:p>
                <a:pPr algn="ctr"/>
                <a:r>
                  <a:rPr lang="en-US" dirty="0">
                    <a:solidFill>
                      <a:schemeClr val="accent3">
                        <a:lumMod val="20000"/>
                        <a:lumOff val="80000"/>
                      </a:schemeClr>
                    </a:solidFill>
                    <a:latin typeface="+mj-lt"/>
                  </a:rPr>
                  <a:t>ECONOMIC MOBILITY INDEX</a:t>
                </a:r>
              </a:p>
            </p:txBody>
          </p:sp>
          <p:sp>
            <p:nvSpPr>
              <p:cNvPr id="34" name="TextBox 33">
                <a:extLst>
                  <a:ext uri="{FF2B5EF4-FFF2-40B4-BE49-F238E27FC236}">
                    <a16:creationId xmlns:a16="http://schemas.microsoft.com/office/drawing/2014/main" id="{060F3153-AE00-E373-9788-5BD9B550EB4D}"/>
                  </a:ext>
                </a:extLst>
              </p:cNvPr>
              <p:cNvSpPr txBox="1"/>
              <p:nvPr/>
            </p:nvSpPr>
            <p:spPr>
              <a:xfrm>
                <a:off x="4971541" y="5042153"/>
                <a:ext cx="1595180" cy="307777"/>
              </a:xfrm>
              <a:prstGeom prst="rect">
                <a:avLst/>
              </a:prstGeom>
              <a:noFill/>
            </p:spPr>
            <p:txBody>
              <a:bodyPr wrap="none" rtlCol="0">
                <a:spAutoFit/>
              </a:bodyPr>
              <a:lstStyle/>
              <a:p>
                <a:pPr algn="ctr"/>
                <a:r>
                  <a:rPr lang="en-US" sz="1400" dirty="0">
                    <a:solidFill>
                      <a:schemeClr val="bg1"/>
                    </a:solidFill>
                  </a:rPr>
                  <a:t>PEP </a:t>
                </a:r>
                <a:r>
                  <a:rPr lang="en-US" sz="1400" dirty="0">
                    <a:solidFill>
                      <a:schemeClr val="accent3">
                        <a:lumMod val="60000"/>
                        <a:lumOff val="40000"/>
                      </a:schemeClr>
                    </a:solidFill>
                  </a:rPr>
                  <a:t>x</a:t>
                </a:r>
                <a:r>
                  <a:rPr lang="en-US" sz="1400" dirty="0">
                    <a:solidFill>
                      <a:schemeClr val="bg1"/>
                    </a:solidFill>
                  </a:rPr>
                  <a:t> Percentage</a:t>
                </a:r>
              </a:p>
            </p:txBody>
          </p:sp>
        </p:grpSp>
        <p:sp>
          <p:nvSpPr>
            <p:cNvPr id="43" name="Oval 42">
              <a:extLst>
                <a:ext uri="{FF2B5EF4-FFF2-40B4-BE49-F238E27FC236}">
                  <a16:creationId xmlns:a16="http://schemas.microsoft.com/office/drawing/2014/main" id="{85F393CD-28C2-2370-B4F1-5E4B4BA8184E}"/>
                </a:ext>
              </a:extLst>
            </p:cNvPr>
            <p:cNvSpPr/>
            <p:nvPr/>
          </p:nvSpPr>
          <p:spPr>
            <a:xfrm>
              <a:off x="6888167" y="2272183"/>
              <a:ext cx="1913869" cy="1013330"/>
            </a:xfrm>
            <a:prstGeom prst="ellipse">
              <a:avLst/>
            </a:prstGeom>
            <a:solidFill>
              <a:schemeClr val="accent3">
                <a:lumMod val="75000"/>
              </a:schemeClr>
            </a:solidFill>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accent3">
                      <a:lumMod val="20000"/>
                      <a:lumOff val="80000"/>
                    </a:schemeClr>
                  </a:solidFill>
                </a:rPr>
                <a:t>percentage of students within each income level on campus</a:t>
              </a:r>
            </a:p>
          </p:txBody>
        </p:sp>
      </p:grpSp>
      <p:grpSp>
        <p:nvGrpSpPr>
          <p:cNvPr id="65" name="pell emi">
            <a:extLst>
              <a:ext uri="{FF2B5EF4-FFF2-40B4-BE49-F238E27FC236}">
                <a16:creationId xmlns:a16="http://schemas.microsoft.com/office/drawing/2014/main" id="{410C5D63-FF83-B39C-3F10-2D7E9C17D514}"/>
              </a:ext>
            </a:extLst>
          </p:cNvPr>
          <p:cNvGrpSpPr/>
          <p:nvPr/>
        </p:nvGrpSpPr>
        <p:grpSpPr>
          <a:xfrm>
            <a:off x="6785364" y="5025376"/>
            <a:ext cx="2119473" cy="688041"/>
            <a:chOff x="3733800" y="6648595"/>
            <a:chExt cx="2756212" cy="688041"/>
          </a:xfrm>
          <a:solidFill>
            <a:schemeClr val="accent3">
              <a:lumMod val="40000"/>
              <a:lumOff val="60000"/>
            </a:schemeClr>
          </a:solidFill>
        </p:grpSpPr>
        <p:sp>
          <p:nvSpPr>
            <p:cNvPr id="66" name="Rectangle: Rounded Corners 65">
              <a:extLst>
                <a:ext uri="{FF2B5EF4-FFF2-40B4-BE49-F238E27FC236}">
                  <a16:creationId xmlns:a16="http://schemas.microsoft.com/office/drawing/2014/main" id="{D0DC4C84-FC0B-74E5-0F93-BE345D5E2619}"/>
                </a:ext>
              </a:extLst>
            </p:cNvPr>
            <p:cNvSpPr/>
            <p:nvPr/>
          </p:nvSpPr>
          <p:spPr>
            <a:xfrm>
              <a:off x="3733800" y="6648595"/>
              <a:ext cx="2756212" cy="688041"/>
            </a:xfrm>
            <a:prstGeom prst="roundRect">
              <a:avLst>
                <a:gd name="adj" fmla="val 4971"/>
              </a:avLst>
            </a:prstGeom>
            <a:grpFill/>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lstStyle/>
            <a:p>
              <a:pPr algn="ctr"/>
              <a:r>
                <a:rPr lang="en-US" dirty="0">
                  <a:solidFill>
                    <a:schemeClr val="accent3">
                      <a:lumMod val="75000"/>
                    </a:schemeClr>
                  </a:solidFill>
                  <a:latin typeface="+mj-lt"/>
                </a:rPr>
                <a:t>PELL_EMI</a:t>
              </a:r>
            </a:p>
          </p:txBody>
        </p:sp>
        <p:sp>
          <p:nvSpPr>
            <p:cNvPr id="67" name="TextBox 66">
              <a:extLst>
                <a:ext uri="{FF2B5EF4-FFF2-40B4-BE49-F238E27FC236}">
                  <a16:creationId xmlns:a16="http://schemas.microsoft.com/office/drawing/2014/main" id="{7A75E1AB-4B32-3468-FBE3-E070C040C375}"/>
                </a:ext>
              </a:extLst>
            </p:cNvPr>
            <p:cNvSpPr txBox="1"/>
            <p:nvPr/>
          </p:nvSpPr>
          <p:spPr>
            <a:xfrm>
              <a:off x="4150040" y="6983033"/>
              <a:ext cx="1923732" cy="307777"/>
            </a:xfrm>
            <a:prstGeom prst="rect">
              <a:avLst/>
            </a:prstGeom>
            <a:grpFill/>
            <a:ln>
              <a:noFill/>
            </a:ln>
          </p:spPr>
          <p:txBody>
            <a:bodyPr wrap="none" rtlCol="0">
              <a:spAutoFit/>
            </a:bodyPr>
            <a:lstStyle/>
            <a:p>
              <a:pPr algn="ctr"/>
              <a:r>
                <a:rPr lang="en-US" sz="1400" dirty="0">
                  <a:solidFill>
                    <a:schemeClr val="accent3">
                      <a:lumMod val="75000"/>
                    </a:schemeClr>
                  </a:solidFill>
                </a:rPr>
                <a:t>PEP x Pell Percentage</a:t>
              </a:r>
            </a:p>
          </p:txBody>
        </p:sp>
      </p:grpSp>
      <p:cxnSp>
        <p:nvCxnSpPr>
          <p:cNvPr id="104" name="Straight Arrow Connector 103">
            <a:extLst>
              <a:ext uri="{FF2B5EF4-FFF2-40B4-BE49-F238E27FC236}">
                <a16:creationId xmlns:a16="http://schemas.microsoft.com/office/drawing/2014/main" id="{DFA0560D-F78D-B3CB-E149-96752237985B}"/>
              </a:ext>
            </a:extLst>
          </p:cNvPr>
          <p:cNvCxnSpPr>
            <a:cxnSpLocks/>
            <a:stCxn id="31" idx="2"/>
            <a:endCxn id="66" idx="0"/>
          </p:cNvCxnSpPr>
          <p:nvPr/>
        </p:nvCxnSpPr>
        <p:spPr>
          <a:xfrm>
            <a:off x="7845101" y="4472511"/>
            <a:ext cx="0" cy="552865"/>
          </a:xfrm>
          <a:prstGeom prst="straightConnector1">
            <a:avLst/>
          </a:prstGeom>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E32865C-EECC-1C09-6BA9-13B7675716D6}"/>
              </a:ext>
            </a:extLst>
          </p:cNvPr>
          <p:cNvSpPr txBox="1"/>
          <p:nvPr/>
        </p:nvSpPr>
        <p:spPr>
          <a:xfrm>
            <a:off x="9090510" y="6484474"/>
            <a:ext cx="3101490" cy="307777"/>
          </a:xfrm>
          <a:prstGeom prst="rect">
            <a:avLst/>
          </a:prstGeom>
          <a:noFill/>
        </p:spPr>
        <p:txBody>
          <a:bodyPr wrap="none" rtlCol="0">
            <a:spAutoFit/>
          </a:bodyPr>
          <a:lstStyle/>
          <a:p>
            <a:r>
              <a:rPr lang="en-US" sz="1400" dirty="0">
                <a:solidFill>
                  <a:schemeClr val="tx2">
                    <a:lumMod val="60000"/>
                    <a:lumOff val="40000"/>
                  </a:schemeClr>
                </a:solidFill>
              </a:rPr>
              <a:t>Source: Opportunity Insights (2020)</a:t>
            </a:r>
          </a:p>
        </p:txBody>
      </p:sp>
      <p:sp>
        <p:nvSpPr>
          <p:cNvPr id="26" name="dashboard detail">
            <a:extLst>
              <a:ext uri="{FF2B5EF4-FFF2-40B4-BE49-F238E27FC236}">
                <a16:creationId xmlns:a16="http://schemas.microsoft.com/office/drawing/2014/main" id="{7A84BA48-1DDD-8BC4-4F87-1AAAD95A9418}"/>
              </a:ext>
            </a:extLst>
          </p:cNvPr>
          <p:cNvSpPr/>
          <p:nvPr/>
        </p:nvSpPr>
        <p:spPr>
          <a:xfrm>
            <a:off x="8185636" y="7568995"/>
            <a:ext cx="3197474" cy="1854543"/>
          </a:xfrm>
          <a:prstGeom prst="roundRect">
            <a:avLst>
              <a:gd name="adj" fmla="val 2800"/>
            </a:avLst>
          </a:prstGeom>
          <a:noFill/>
          <a:ln w="1905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bg1"/>
                </a:solidFill>
              </a:rPr>
              <a:t>INFORMATION ARCHITECTURE</a:t>
            </a:r>
          </a:p>
          <a:p>
            <a:pPr marL="747713"/>
            <a:endParaRPr lang="en-US" sz="1400" dirty="0">
              <a:solidFill>
                <a:schemeClr val="bg1"/>
              </a:solidFill>
            </a:endParaRPr>
          </a:p>
          <a:p>
            <a:pPr marL="747713"/>
            <a:endParaRPr lang="en-US" sz="1400" dirty="0">
              <a:solidFill>
                <a:schemeClr val="bg1"/>
              </a:solidFill>
            </a:endParaRPr>
          </a:p>
          <a:p>
            <a:pPr marL="747713"/>
            <a:r>
              <a:rPr lang="en-US" sz="1400" dirty="0">
                <a:solidFill>
                  <a:schemeClr val="bg1"/>
                </a:solidFill>
              </a:rPr>
              <a:t>DEMONSTRATION</a:t>
            </a:r>
          </a:p>
        </p:txBody>
      </p:sp>
      <p:sp>
        <p:nvSpPr>
          <p:cNvPr id="27" name="data detail">
            <a:extLst>
              <a:ext uri="{FF2B5EF4-FFF2-40B4-BE49-F238E27FC236}">
                <a16:creationId xmlns:a16="http://schemas.microsoft.com/office/drawing/2014/main" id="{BAB9C50A-F8D7-8259-FCDC-40E556817C53}"/>
              </a:ext>
            </a:extLst>
          </p:cNvPr>
          <p:cNvSpPr/>
          <p:nvPr/>
        </p:nvSpPr>
        <p:spPr>
          <a:xfrm>
            <a:off x="456776" y="519142"/>
            <a:ext cx="3220298" cy="2848708"/>
          </a:xfrm>
          <a:prstGeom prst="roundRect">
            <a:avLst>
              <a:gd name="adj" fmla="val 1621"/>
            </a:avLst>
          </a:prstGeom>
          <a:noFill/>
          <a:ln w="190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bg1"/>
                </a:solidFill>
              </a:rPr>
              <a:t>CASES AT-A-GLANCE</a:t>
            </a:r>
          </a:p>
          <a:p>
            <a:pPr marL="747713"/>
            <a:endParaRPr lang="en-US" sz="1400" dirty="0">
              <a:solidFill>
                <a:schemeClr val="bg1"/>
              </a:solidFill>
            </a:endParaRPr>
          </a:p>
          <a:p>
            <a:pPr marL="747713"/>
            <a:endParaRPr lang="en-US" sz="1400" dirty="0">
              <a:solidFill>
                <a:schemeClr val="bg1"/>
              </a:solidFill>
            </a:endParaRPr>
          </a:p>
          <a:p>
            <a:pPr marL="747713"/>
            <a:r>
              <a:rPr lang="en-US" sz="1400" dirty="0">
                <a:solidFill>
                  <a:schemeClr val="bg1"/>
                </a:solidFill>
              </a:rPr>
              <a:t>CALCULATING ECONOMIC MOBILITY INDICES (EMIs)</a:t>
            </a:r>
          </a:p>
          <a:p>
            <a:pPr marL="747713"/>
            <a:endParaRPr lang="en-US" sz="1400" dirty="0">
              <a:solidFill>
                <a:schemeClr val="bg1"/>
              </a:solidFill>
            </a:endParaRPr>
          </a:p>
          <a:p>
            <a:pPr marL="747713"/>
            <a:endParaRPr lang="en-US" sz="1400" dirty="0">
              <a:solidFill>
                <a:schemeClr val="bg1"/>
              </a:solidFill>
            </a:endParaRPr>
          </a:p>
          <a:p>
            <a:pPr marL="747713"/>
            <a:r>
              <a:rPr lang="en-US" sz="1400" dirty="0">
                <a:solidFill>
                  <a:schemeClr val="bg1"/>
                </a:solidFill>
              </a:rPr>
              <a:t>GEOGRAPHY-BASED IMPLICATIONS</a:t>
            </a:r>
          </a:p>
        </p:txBody>
      </p:sp>
      <p:sp useBgFill="1">
        <p:nvSpPr>
          <p:cNvPr id="29" name="dashboard">
            <a:extLst>
              <a:ext uri="{FF2B5EF4-FFF2-40B4-BE49-F238E27FC236}">
                <a16:creationId xmlns:a16="http://schemas.microsoft.com/office/drawing/2014/main" id="{66A468B6-FF5E-AB93-01F8-CF6A6303E4B5}"/>
              </a:ext>
            </a:extLst>
          </p:cNvPr>
          <p:cNvSpPr/>
          <p:nvPr/>
        </p:nvSpPr>
        <p:spPr>
          <a:xfrm>
            <a:off x="8982426" y="7352117"/>
            <a:ext cx="1603894"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5">
                    <a:lumMod val="75000"/>
                  </a:schemeClr>
                </a:solidFill>
                <a:effectLst>
                  <a:outerShdw blurRad="152400" dist="38100" dir="2700000" sx="103000" sy="103000" algn="tl" rotWithShape="0">
                    <a:prstClr val="black">
                      <a:alpha val="40000"/>
                    </a:prstClr>
                  </a:outerShdw>
                </a:effectLst>
                <a:latin typeface="+mj-lt"/>
              </a:rPr>
              <a:t>dashboard</a:t>
            </a:r>
          </a:p>
        </p:txBody>
      </p:sp>
      <p:sp useBgFill="1">
        <p:nvSpPr>
          <p:cNvPr id="30" name="data">
            <a:extLst>
              <a:ext uri="{FF2B5EF4-FFF2-40B4-BE49-F238E27FC236}">
                <a16:creationId xmlns:a16="http://schemas.microsoft.com/office/drawing/2014/main" id="{AF49112A-9721-29C9-E379-7EA1C3DDB50B}"/>
              </a:ext>
            </a:extLst>
          </p:cNvPr>
          <p:cNvSpPr/>
          <p:nvPr/>
        </p:nvSpPr>
        <p:spPr>
          <a:xfrm>
            <a:off x="1619985" y="302264"/>
            <a:ext cx="893880"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75000"/>
                  </a:schemeClr>
                </a:solidFill>
                <a:effectLst>
                  <a:outerShdw blurRad="152400" dist="38100" dir="2700000" sx="103000" sy="103000" algn="tl" rotWithShape="0">
                    <a:prstClr val="black">
                      <a:alpha val="40000"/>
                    </a:prstClr>
                  </a:outerShdw>
                </a:effectLst>
                <a:latin typeface="+mj-lt"/>
              </a:rPr>
              <a:t>data</a:t>
            </a:r>
          </a:p>
        </p:txBody>
      </p:sp>
      <p:grpSp>
        <p:nvGrpSpPr>
          <p:cNvPr id="37" name="database img">
            <a:extLst>
              <a:ext uri="{FF2B5EF4-FFF2-40B4-BE49-F238E27FC236}">
                <a16:creationId xmlns:a16="http://schemas.microsoft.com/office/drawing/2014/main" id="{05D77132-2DF2-98E2-633D-F037435AEFE6}"/>
              </a:ext>
            </a:extLst>
          </p:cNvPr>
          <p:cNvGrpSpPr/>
          <p:nvPr/>
        </p:nvGrpSpPr>
        <p:grpSpPr>
          <a:xfrm>
            <a:off x="559051" y="705599"/>
            <a:ext cx="628528" cy="628528"/>
            <a:chOff x="5059993" y="3866981"/>
            <a:chExt cx="628528" cy="628528"/>
          </a:xfrm>
          <a:effectLst>
            <a:outerShdw blurRad="50800" dist="38100" dir="2700000" algn="tl" rotWithShape="0">
              <a:prstClr val="black">
                <a:alpha val="40000"/>
              </a:prstClr>
            </a:outerShdw>
          </a:effectLst>
        </p:grpSpPr>
        <p:pic>
          <p:nvPicPr>
            <p:cNvPr id="40" name="Graphic 39" descr="Database with solid fill">
              <a:extLst>
                <a:ext uri="{FF2B5EF4-FFF2-40B4-BE49-F238E27FC236}">
                  <a16:creationId xmlns:a16="http://schemas.microsoft.com/office/drawing/2014/main" id="{AAD935BB-A902-3118-8B17-880DD7B6D84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059993" y="3866981"/>
              <a:ext cx="628528" cy="628528"/>
            </a:xfrm>
            <a:prstGeom prst="rect">
              <a:avLst/>
            </a:prstGeom>
          </p:spPr>
        </p:pic>
        <p:pic>
          <p:nvPicPr>
            <p:cNvPr id="57" name="Graphic 56" descr="Database outline">
              <a:extLst>
                <a:ext uri="{FF2B5EF4-FFF2-40B4-BE49-F238E27FC236}">
                  <a16:creationId xmlns:a16="http://schemas.microsoft.com/office/drawing/2014/main" id="{100345A0-3827-65A7-6202-F3A8BE2EECD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059993" y="3866981"/>
              <a:ext cx="628528" cy="628528"/>
            </a:xfrm>
            <a:prstGeom prst="rect">
              <a:avLst/>
            </a:prstGeom>
          </p:spPr>
        </p:pic>
      </p:grpSp>
      <p:grpSp>
        <p:nvGrpSpPr>
          <p:cNvPr id="61" name="calculator img">
            <a:extLst>
              <a:ext uri="{FF2B5EF4-FFF2-40B4-BE49-F238E27FC236}">
                <a16:creationId xmlns:a16="http://schemas.microsoft.com/office/drawing/2014/main" id="{4C9F813D-1861-7602-131E-B40E38957ED1}"/>
              </a:ext>
            </a:extLst>
          </p:cNvPr>
          <p:cNvGrpSpPr/>
          <p:nvPr/>
        </p:nvGrpSpPr>
        <p:grpSpPr>
          <a:xfrm>
            <a:off x="562660" y="1545088"/>
            <a:ext cx="628528" cy="628528"/>
            <a:chOff x="6998018" y="2514736"/>
            <a:chExt cx="628528" cy="628528"/>
          </a:xfrm>
          <a:effectLst>
            <a:outerShdw blurRad="50800" dist="38100" dir="2700000" algn="tl" rotWithShape="0">
              <a:prstClr val="black">
                <a:alpha val="40000"/>
              </a:prstClr>
            </a:outerShdw>
          </a:effectLst>
        </p:grpSpPr>
        <p:pic>
          <p:nvPicPr>
            <p:cNvPr id="63" name="Graphic 62" descr="Calculator with solid fill">
              <a:extLst>
                <a:ext uri="{FF2B5EF4-FFF2-40B4-BE49-F238E27FC236}">
                  <a16:creationId xmlns:a16="http://schemas.microsoft.com/office/drawing/2014/main" id="{BCFCA3AC-487C-F637-F03C-B36B0E89B97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998018" y="2514736"/>
              <a:ext cx="628528" cy="628528"/>
            </a:xfrm>
            <a:prstGeom prst="rect">
              <a:avLst/>
            </a:prstGeom>
          </p:spPr>
        </p:pic>
        <p:pic>
          <p:nvPicPr>
            <p:cNvPr id="64" name="Graphic 63" descr="Calculator outline">
              <a:extLst>
                <a:ext uri="{FF2B5EF4-FFF2-40B4-BE49-F238E27FC236}">
                  <a16:creationId xmlns:a16="http://schemas.microsoft.com/office/drawing/2014/main" id="{1DF21291-854C-D4BA-7385-4F7917EE11C0}"/>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6998018" y="2514736"/>
              <a:ext cx="628528" cy="628528"/>
            </a:xfrm>
            <a:prstGeom prst="rect">
              <a:avLst/>
            </a:prstGeom>
          </p:spPr>
        </p:pic>
      </p:grpSp>
      <p:grpSp>
        <p:nvGrpSpPr>
          <p:cNvPr id="68" name="map img">
            <a:extLst>
              <a:ext uri="{FF2B5EF4-FFF2-40B4-BE49-F238E27FC236}">
                <a16:creationId xmlns:a16="http://schemas.microsoft.com/office/drawing/2014/main" id="{5CF4DC56-C676-188E-CE81-2B117EC85636}"/>
              </a:ext>
            </a:extLst>
          </p:cNvPr>
          <p:cNvGrpSpPr/>
          <p:nvPr/>
        </p:nvGrpSpPr>
        <p:grpSpPr>
          <a:xfrm>
            <a:off x="562660" y="2497518"/>
            <a:ext cx="628528" cy="633477"/>
            <a:chOff x="5638800" y="2964600"/>
            <a:chExt cx="914400" cy="921600"/>
          </a:xfrm>
          <a:effectLst>
            <a:outerShdw blurRad="50800" dist="38100" dir="2700000" algn="tl" rotWithShape="0">
              <a:prstClr val="black">
                <a:alpha val="40000"/>
              </a:prstClr>
            </a:outerShdw>
          </a:effectLst>
        </p:grpSpPr>
        <p:pic>
          <p:nvPicPr>
            <p:cNvPr id="69" name="Graphic 68" descr="Map with pin with solid fill">
              <a:extLst>
                <a:ext uri="{FF2B5EF4-FFF2-40B4-BE49-F238E27FC236}">
                  <a16:creationId xmlns:a16="http://schemas.microsoft.com/office/drawing/2014/main" id="{8962F0D8-A713-8E38-FB5C-E3C7F8A76632}"/>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5638800" y="2971800"/>
              <a:ext cx="914400" cy="914400"/>
            </a:xfrm>
            <a:prstGeom prst="rect">
              <a:avLst/>
            </a:prstGeom>
          </p:spPr>
        </p:pic>
        <p:pic>
          <p:nvPicPr>
            <p:cNvPr id="70" name="Graphic 69" descr="Map with pin outline">
              <a:extLst>
                <a:ext uri="{FF2B5EF4-FFF2-40B4-BE49-F238E27FC236}">
                  <a16:creationId xmlns:a16="http://schemas.microsoft.com/office/drawing/2014/main" id="{369DED8E-A006-C9F5-7BBD-F1A5FF4B081C}"/>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5638800" y="2964600"/>
              <a:ext cx="914400" cy="914400"/>
            </a:xfrm>
            <a:prstGeom prst="rect">
              <a:avLst/>
            </a:prstGeom>
          </p:spPr>
        </p:pic>
      </p:grpSp>
      <p:grpSp>
        <p:nvGrpSpPr>
          <p:cNvPr id="71" name="flowchart img">
            <a:extLst>
              <a:ext uri="{FF2B5EF4-FFF2-40B4-BE49-F238E27FC236}">
                <a16:creationId xmlns:a16="http://schemas.microsoft.com/office/drawing/2014/main" id="{09492CB0-8C14-0061-E70E-D6868C5F96A7}"/>
              </a:ext>
            </a:extLst>
          </p:cNvPr>
          <p:cNvGrpSpPr/>
          <p:nvPr/>
        </p:nvGrpSpPr>
        <p:grpSpPr>
          <a:xfrm>
            <a:off x="8289061" y="7869401"/>
            <a:ext cx="628528" cy="633477"/>
            <a:chOff x="8217825" y="3421800"/>
            <a:chExt cx="914400" cy="921600"/>
          </a:xfrm>
          <a:effectLst>
            <a:outerShdw blurRad="50800" dist="38100" dir="2700000" algn="tl" rotWithShape="0">
              <a:prstClr val="black">
                <a:alpha val="40000"/>
              </a:prstClr>
            </a:outerShdw>
          </a:effectLst>
        </p:grpSpPr>
        <p:pic>
          <p:nvPicPr>
            <p:cNvPr id="72" name="Graphic 71" descr="Flowchart with solid fill">
              <a:extLst>
                <a:ext uri="{FF2B5EF4-FFF2-40B4-BE49-F238E27FC236}">
                  <a16:creationId xmlns:a16="http://schemas.microsoft.com/office/drawing/2014/main" id="{C59232A7-1D7F-A738-8166-A88BE737BE0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17825" y="3421800"/>
              <a:ext cx="914400" cy="914400"/>
            </a:xfrm>
            <a:prstGeom prst="rect">
              <a:avLst/>
            </a:prstGeom>
          </p:spPr>
        </p:pic>
        <p:pic>
          <p:nvPicPr>
            <p:cNvPr id="73" name="Graphic 72" descr="Flowchart outline">
              <a:extLst>
                <a:ext uri="{FF2B5EF4-FFF2-40B4-BE49-F238E27FC236}">
                  <a16:creationId xmlns:a16="http://schemas.microsoft.com/office/drawing/2014/main" id="{1F61722A-6AC0-503F-CC6A-9F9B57A9489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17825" y="3429000"/>
              <a:ext cx="914400" cy="914400"/>
            </a:xfrm>
            <a:prstGeom prst="rect">
              <a:avLst/>
            </a:prstGeom>
          </p:spPr>
        </p:pic>
      </p:grpSp>
      <p:grpSp>
        <p:nvGrpSpPr>
          <p:cNvPr id="74" name="person chart img">
            <a:extLst>
              <a:ext uri="{FF2B5EF4-FFF2-40B4-BE49-F238E27FC236}">
                <a16:creationId xmlns:a16="http://schemas.microsoft.com/office/drawing/2014/main" id="{CAC69F92-6F6A-F46B-3CBB-F408A4470245}"/>
              </a:ext>
            </a:extLst>
          </p:cNvPr>
          <p:cNvGrpSpPr/>
          <p:nvPr/>
        </p:nvGrpSpPr>
        <p:grpSpPr>
          <a:xfrm>
            <a:off x="8289061" y="8530805"/>
            <a:ext cx="628528" cy="628528"/>
            <a:chOff x="3059775" y="2507400"/>
            <a:chExt cx="914400" cy="914400"/>
          </a:xfrm>
          <a:effectLst>
            <a:outerShdw blurRad="50800" dist="38100" dir="2700000" algn="tl" rotWithShape="0">
              <a:prstClr val="black">
                <a:alpha val="40000"/>
              </a:prstClr>
            </a:outerShdw>
          </a:effectLst>
        </p:grpSpPr>
        <p:pic>
          <p:nvPicPr>
            <p:cNvPr id="75" name="Graphic 74" descr="Business Growth with solid fill">
              <a:extLst>
                <a:ext uri="{FF2B5EF4-FFF2-40B4-BE49-F238E27FC236}">
                  <a16:creationId xmlns:a16="http://schemas.microsoft.com/office/drawing/2014/main" id="{8CC832E1-72B8-9244-9DC0-9AC742DDC00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059775" y="2507400"/>
              <a:ext cx="914400" cy="914400"/>
            </a:xfrm>
            <a:prstGeom prst="rect">
              <a:avLst/>
            </a:prstGeom>
          </p:spPr>
        </p:pic>
        <p:pic>
          <p:nvPicPr>
            <p:cNvPr id="76" name="Graphic 75" descr="Business Growth outline">
              <a:extLst>
                <a:ext uri="{FF2B5EF4-FFF2-40B4-BE49-F238E27FC236}">
                  <a16:creationId xmlns:a16="http://schemas.microsoft.com/office/drawing/2014/main" id="{AADA2064-F7A0-8251-C5F9-4B8E15E7E65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059775" y="2507400"/>
              <a:ext cx="914400" cy="914400"/>
            </a:xfrm>
            <a:prstGeom prst="rect">
              <a:avLst/>
            </a:prstGeom>
          </p:spPr>
        </p:pic>
      </p:grpSp>
    </p:spTree>
    <p:extLst>
      <p:ext uri="{BB962C8B-B14F-4D97-AF65-F5344CB8AC3E}">
        <p14:creationId xmlns:p14="http://schemas.microsoft.com/office/powerpoint/2010/main" val="14803354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Connector: Elbow 97">
            <a:extLst>
              <a:ext uri="{FF2B5EF4-FFF2-40B4-BE49-F238E27FC236}">
                <a16:creationId xmlns:a16="http://schemas.microsoft.com/office/drawing/2014/main" id="{BBF7C2E1-825D-6BA1-D39A-93565DD91AFE}"/>
              </a:ext>
            </a:extLst>
          </p:cNvPr>
          <p:cNvCxnSpPr>
            <a:cxnSpLocks/>
            <a:stCxn id="31" idx="2"/>
            <a:endCxn id="89" idx="0"/>
          </p:cNvCxnSpPr>
          <p:nvPr/>
        </p:nvCxnSpPr>
        <p:spPr>
          <a:xfrm rot="5400000">
            <a:off x="6386155" y="3566429"/>
            <a:ext cx="552865" cy="2365029"/>
          </a:xfrm>
          <a:prstGeom prst="bentConnector3">
            <a:avLst>
              <a:gd name="adj1" fmla="val 50000"/>
            </a:avLst>
          </a:prstGeom>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Connector: Elbow 100">
            <a:extLst>
              <a:ext uri="{FF2B5EF4-FFF2-40B4-BE49-F238E27FC236}">
                <a16:creationId xmlns:a16="http://schemas.microsoft.com/office/drawing/2014/main" id="{D350AFCA-4323-2EA5-77FA-20C9CD3046DC}"/>
              </a:ext>
            </a:extLst>
          </p:cNvPr>
          <p:cNvCxnSpPr>
            <a:cxnSpLocks/>
            <a:stCxn id="31" idx="2"/>
            <a:endCxn id="66" idx="0"/>
          </p:cNvCxnSpPr>
          <p:nvPr/>
        </p:nvCxnSpPr>
        <p:spPr>
          <a:xfrm rot="5400000">
            <a:off x="5080862" y="2261136"/>
            <a:ext cx="552865" cy="4975615"/>
          </a:xfrm>
          <a:prstGeom prst="bentConnector3">
            <a:avLst>
              <a:gd name="adj1" fmla="val 50000"/>
            </a:avLst>
          </a:prstGeom>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FBF12A7C-1AF8-5FAC-08F6-D11D0303EFA1}"/>
              </a:ext>
            </a:extLst>
          </p:cNvPr>
          <p:cNvCxnSpPr>
            <a:cxnSpLocks/>
            <a:stCxn id="31" idx="2"/>
            <a:endCxn id="71" idx="0"/>
          </p:cNvCxnSpPr>
          <p:nvPr/>
        </p:nvCxnSpPr>
        <p:spPr>
          <a:xfrm rot="16200000" flipH="1">
            <a:off x="7691447" y="4626164"/>
            <a:ext cx="552865" cy="245557"/>
          </a:xfrm>
          <a:prstGeom prst="bentConnector3">
            <a:avLst>
              <a:gd name="adj1" fmla="val 50000"/>
            </a:avLst>
          </a:prstGeom>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data arrow" hidden="1">
            <a:extLst>
              <a:ext uri="{FF2B5EF4-FFF2-40B4-BE49-F238E27FC236}">
                <a16:creationId xmlns:a16="http://schemas.microsoft.com/office/drawing/2014/main" id="{ADCD5E1A-08F0-718A-9015-92ABC124E22B}"/>
              </a:ext>
            </a:extLst>
          </p:cNvPr>
          <p:cNvCxnSpPr>
            <a:cxnSpLocks/>
            <a:endCxn id="4" idx="3"/>
          </p:cNvCxnSpPr>
          <p:nvPr/>
        </p:nvCxnSpPr>
        <p:spPr>
          <a:xfrm rot="16200000" flipH="1">
            <a:off x="4608809" y="-2385623"/>
            <a:ext cx="2452311" cy="7654395"/>
          </a:xfrm>
          <a:prstGeom prst="bentConnector4">
            <a:avLst>
              <a:gd name="adj1" fmla="val -9322"/>
              <a:gd name="adj2" fmla="val 102987"/>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research arrow" hidden="1">
            <a:extLst>
              <a:ext uri="{FF2B5EF4-FFF2-40B4-BE49-F238E27FC236}">
                <a16:creationId xmlns:a16="http://schemas.microsoft.com/office/drawing/2014/main" id="{6E585316-EB50-9C85-C0A5-2C5C43164FC0}"/>
              </a:ext>
            </a:extLst>
          </p:cNvPr>
          <p:cNvCxnSpPr>
            <a:cxnSpLocks/>
            <a:stCxn id="3" idx="0"/>
            <a:endCxn id="4" idx="1"/>
          </p:cNvCxnSpPr>
          <p:nvPr/>
        </p:nvCxnSpPr>
        <p:spPr>
          <a:xfrm rot="5400000" flipH="1" flipV="1">
            <a:off x="-177132" y="5256157"/>
            <a:ext cx="5295397" cy="118545"/>
          </a:xfrm>
          <a:prstGeom prst="bent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useBgFill="1">
        <p:nvSpPr>
          <p:cNvPr id="4" name="dashboard frame" hidden="1">
            <a:extLst>
              <a:ext uri="{FF2B5EF4-FFF2-40B4-BE49-F238E27FC236}">
                <a16:creationId xmlns:a16="http://schemas.microsoft.com/office/drawing/2014/main" id="{8A98F4E0-BB00-7160-DC38-BBE086F83AEA}"/>
              </a:ext>
            </a:extLst>
          </p:cNvPr>
          <p:cNvSpPr/>
          <p:nvPr/>
        </p:nvSpPr>
        <p:spPr>
          <a:xfrm>
            <a:off x="2529839" y="492368"/>
            <a:ext cx="7132324" cy="4350723"/>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Dashboard</a:t>
            </a:r>
          </a:p>
        </p:txBody>
      </p:sp>
      <p:sp>
        <p:nvSpPr>
          <p:cNvPr id="12" name="dashboard detail">
            <a:extLst>
              <a:ext uri="{FF2B5EF4-FFF2-40B4-BE49-F238E27FC236}">
                <a16:creationId xmlns:a16="http://schemas.microsoft.com/office/drawing/2014/main" id="{4C3DEACC-9F51-D56B-1413-837F69AC3118}"/>
              </a:ext>
            </a:extLst>
          </p:cNvPr>
          <p:cNvSpPr/>
          <p:nvPr/>
        </p:nvSpPr>
        <p:spPr>
          <a:xfrm>
            <a:off x="8185636" y="8180005"/>
            <a:ext cx="3197474" cy="1854543"/>
          </a:xfrm>
          <a:prstGeom prst="roundRect">
            <a:avLst>
              <a:gd name="adj" fmla="val 2800"/>
            </a:avLst>
          </a:prstGeom>
          <a:noFill/>
          <a:ln w="1905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5">
                    <a:lumMod val="20000"/>
                    <a:lumOff val="80000"/>
                  </a:schemeClr>
                </a:solidFill>
              </a:rPr>
              <a:t>INFORMATION ARCHITECTURE</a:t>
            </a:r>
          </a:p>
          <a:p>
            <a:pPr marL="747713"/>
            <a:endParaRPr lang="en-US" sz="1400" dirty="0">
              <a:solidFill>
                <a:schemeClr val="accent5">
                  <a:lumMod val="20000"/>
                  <a:lumOff val="80000"/>
                </a:schemeClr>
              </a:solidFill>
            </a:endParaRPr>
          </a:p>
          <a:p>
            <a:pPr marL="747713"/>
            <a:endParaRPr lang="en-US" sz="1400" dirty="0">
              <a:solidFill>
                <a:schemeClr val="accent5">
                  <a:lumMod val="20000"/>
                  <a:lumOff val="80000"/>
                </a:schemeClr>
              </a:solidFill>
            </a:endParaRPr>
          </a:p>
          <a:p>
            <a:pPr marL="747713"/>
            <a:r>
              <a:rPr lang="en-US" sz="1400" dirty="0">
                <a:solidFill>
                  <a:schemeClr val="accent5">
                    <a:lumMod val="20000"/>
                    <a:lumOff val="80000"/>
                  </a:schemeClr>
                </a:solidFill>
              </a:rPr>
              <a:t>DEMONSTRATION</a:t>
            </a:r>
          </a:p>
        </p:txBody>
      </p:sp>
      <p:sp>
        <p:nvSpPr>
          <p:cNvPr id="10" name="research detail">
            <a:extLst>
              <a:ext uri="{FF2B5EF4-FFF2-40B4-BE49-F238E27FC236}">
                <a16:creationId xmlns:a16="http://schemas.microsoft.com/office/drawing/2014/main" id="{50BDFD19-EF59-684A-2C95-9FCE94A342CE}"/>
              </a:ext>
            </a:extLst>
          </p:cNvPr>
          <p:cNvSpPr/>
          <p:nvPr/>
        </p:nvSpPr>
        <p:spPr>
          <a:xfrm>
            <a:off x="808892" y="8179997"/>
            <a:ext cx="3197474" cy="2866293"/>
          </a:xfrm>
          <a:prstGeom prst="roundRect">
            <a:avLst>
              <a:gd name="adj" fmla="val 1713"/>
            </a:avLst>
          </a:prstGeom>
          <a:noFill/>
          <a:ln w="19050">
            <a:solidFill>
              <a:schemeClr val="accent4">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accent4">
                    <a:lumMod val="20000"/>
                    <a:lumOff val="80000"/>
                  </a:schemeClr>
                </a:solidFill>
              </a:rPr>
              <a:t>PROJECT RATIONALE &amp; PROBLEM SCOPE</a:t>
            </a:r>
          </a:p>
          <a:p>
            <a:pPr marL="747713"/>
            <a:endParaRPr lang="en-US" sz="1400" dirty="0">
              <a:solidFill>
                <a:schemeClr val="accent4">
                  <a:lumMod val="20000"/>
                  <a:lumOff val="80000"/>
                </a:schemeClr>
              </a:solidFill>
            </a:endParaRPr>
          </a:p>
          <a:p>
            <a:pPr marL="747713"/>
            <a:endParaRPr lang="en-US" sz="1400" dirty="0">
              <a:solidFill>
                <a:schemeClr val="accent4">
                  <a:lumMod val="20000"/>
                  <a:lumOff val="80000"/>
                </a:schemeClr>
              </a:solidFill>
            </a:endParaRPr>
          </a:p>
          <a:p>
            <a:pPr marL="747713"/>
            <a:r>
              <a:rPr lang="en-US" sz="1400" dirty="0">
                <a:solidFill>
                  <a:schemeClr val="accent4">
                    <a:lumMod val="20000"/>
                    <a:lumOff val="80000"/>
                  </a:schemeClr>
                </a:solidFill>
              </a:rPr>
              <a:t>DATA SOURCES</a:t>
            </a:r>
          </a:p>
          <a:p>
            <a:pPr marL="747713"/>
            <a:endParaRPr lang="en-US" sz="1400" dirty="0">
              <a:solidFill>
                <a:schemeClr val="accent4">
                  <a:lumMod val="20000"/>
                  <a:lumOff val="80000"/>
                </a:schemeClr>
              </a:solidFill>
            </a:endParaRPr>
          </a:p>
          <a:p>
            <a:pPr marL="747713"/>
            <a:endParaRPr lang="en-US" sz="1400" dirty="0">
              <a:solidFill>
                <a:schemeClr val="accent4">
                  <a:lumMod val="20000"/>
                  <a:lumOff val="80000"/>
                </a:schemeClr>
              </a:solidFill>
            </a:endParaRPr>
          </a:p>
          <a:p>
            <a:pPr marL="747713"/>
            <a:r>
              <a:rPr lang="en-US" sz="1400" dirty="0">
                <a:solidFill>
                  <a:schemeClr val="accent4">
                    <a:lumMod val="20000"/>
                    <a:lumOff val="80000"/>
                  </a:schemeClr>
                </a:solidFill>
              </a:rPr>
              <a:t>KEY THEMES IN AID POLICIES &amp; PRACTICES</a:t>
            </a:r>
          </a:p>
        </p:txBody>
      </p:sp>
      <p:sp useBgFill="1">
        <p:nvSpPr>
          <p:cNvPr id="44" name="dashboard">
            <a:extLst>
              <a:ext uri="{FF2B5EF4-FFF2-40B4-BE49-F238E27FC236}">
                <a16:creationId xmlns:a16="http://schemas.microsoft.com/office/drawing/2014/main" id="{AA43BE87-83A8-3E7C-A8C0-8A4BEBA04784}"/>
              </a:ext>
            </a:extLst>
          </p:cNvPr>
          <p:cNvSpPr/>
          <p:nvPr/>
        </p:nvSpPr>
        <p:spPr>
          <a:xfrm>
            <a:off x="8982426" y="7963127"/>
            <a:ext cx="1603894"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5">
                    <a:lumMod val="75000"/>
                  </a:schemeClr>
                </a:solidFill>
                <a:effectLst>
                  <a:outerShdw blurRad="152400" dist="38100" dir="2700000" sx="103000" sy="103000" algn="tl" rotWithShape="0">
                    <a:prstClr val="black">
                      <a:alpha val="40000"/>
                    </a:prstClr>
                  </a:outerShdw>
                </a:effectLst>
                <a:latin typeface="+mj-lt"/>
              </a:rPr>
              <a:t>dashboard</a:t>
            </a:r>
          </a:p>
        </p:txBody>
      </p:sp>
      <p:sp useBgFill="1">
        <p:nvSpPr>
          <p:cNvPr id="3" name="research">
            <a:extLst>
              <a:ext uri="{FF2B5EF4-FFF2-40B4-BE49-F238E27FC236}">
                <a16:creationId xmlns:a16="http://schemas.microsoft.com/office/drawing/2014/main" id="{F2CF2CCC-6722-3F44-5A94-B5A53674AEFC}"/>
              </a:ext>
            </a:extLst>
          </p:cNvPr>
          <p:cNvSpPr/>
          <p:nvPr/>
        </p:nvSpPr>
        <p:spPr>
          <a:xfrm>
            <a:off x="1654422" y="7963127"/>
            <a:ext cx="1513743"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75000"/>
                  </a:schemeClr>
                </a:solidFill>
                <a:effectLst>
                  <a:outerShdw blurRad="152400" dist="38100" dir="2700000" sx="103000" sy="103000" algn="tl" rotWithShape="0">
                    <a:prstClr val="black">
                      <a:alpha val="40000"/>
                    </a:prstClr>
                  </a:outerShdw>
                </a:effectLst>
                <a:latin typeface="+mj-lt"/>
              </a:rPr>
              <a:t>research</a:t>
            </a:r>
          </a:p>
        </p:txBody>
      </p:sp>
      <p:sp>
        <p:nvSpPr>
          <p:cNvPr id="25" name="heading" hidden="1">
            <a:extLst>
              <a:ext uri="{FF2B5EF4-FFF2-40B4-BE49-F238E27FC236}">
                <a16:creationId xmlns:a16="http://schemas.microsoft.com/office/drawing/2014/main" id="{E8992FD2-A258-DA21-DA07-7E52F9F51A83}"/>
              </a:ext>
            </a:extLst>
          </p:cNvPr>
          <p:cNvSpPr txBox="1"/>
          <p:nvPr/>
        </p:nvSpPr>
        <p:spPr>
          <a:xfrm>
            <a:off x="4588126" y="983580"/>
            <a:ext cx="3015748" cy="523220"/>
          </a:xfrm>
          <a:prstGeom prst="rect">
            <a:avLst/>
          </a:prstGeom>
          <a:pattFill prst="wdDnDiag">
            <a:fgClr>
              <a:schemeClr val="tx2">
                <a:lumMod val="75000"/>
              </a:schemeClr>
            </a:fgClr>
            <a:bgClr>
              <a:schemeClr val="bg2">
                <a:lumMod val="50000"/>
              </a:schemeClr>
            </a:bgClr>
          </a:patt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800">
                <a:solidFill>
                  <a:schemeClr val="accent3">
                    <a:lumMod val="75000"/>
                  </a:schemeClr>
                </a:solidFill>
                <a:effectLst>
                  <a:outerShdw blurRad="152400" dist="38100" dir="2700000" sx="103000" sy="103000" algn="tl" rotWithShape="0">
                    <a:prstClr val="black">
                      <a:alpha val="40000"/>
                    </a:prstClr>
                  </a:outerShdw>
                </a:effectLst>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6000" dirty="0">
                <a:solidFill>
                  <a:schemeClr val="bg1"/>
                </a:solidFill>
              </a:rPr>
              <a:t>AGENDA</a:t>
            </a:r>
          </a:p>
        </p:txBody>
      </p:sp>
      <p:grpSp>
        <p:nvGrpSpPr>
          <p:cNvPr id="45" name="iceberg img">
            <a:extLst>
              <a:ext uri="{FF2B5EF4-FFF2-40B4-BE49-F238E27FC236}">
                <a16:creationId xmlns:a16="http://schemas.microsoft.com/office/drawing/2014/main" id="{E37E124A-0BA6-8C1D-A42F-2FB1502EC6D4}"/>
              </a:ext>
            </a:extLst>
          </p:cNvPr>
          <p:cNvGrpSpPr/>
          <p:nvPr/>
        </p:nvGrpSpPr>
        <p:grpSpPr>
          <a:xfrm>
            <a:off x="921468" y="8510740"/>
            <a:ext cx="628528" cy="628528"/>
            <a:chOff x="808890" y="3894321"/>
            <a:chExt cx="628528" cy="628528"/>
          </a:xfrm>
          <a:effectLst>
            <a:outerShdw blurRad="50800" dist="38100" dir="2700000" algn="tl" rotWithShape="0">
              <a:prstClr val="black">
                <a:alpha val="40000"/>
              </a:prstClr>
            </a:outerShdw>
          </a:effectLst>
        </p:grpSpPr>
        <p:pic>
          <p:nvPicPr>
            <p:cNvPr id="46" name="Graphic 45" descr="Iceberg with solid fill">
              <a:extLst>
                <a:ext uri="{FF2B5EF4-FFF2-40B4-BE49-F238E27FC236}">
                  <a16:creationId xmlns:a16="http://schemas.microsoft.com/office/drawing/2014/main" id="{264D6936-B15E-EB65-1B1E-C0DF5F5443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8890" y="3894321"/>
              <a:ext cx="628528" cy="628528"/>
            </a:xfrm>
            <a:prstGeom prst="rect">
              <a:avLst/>
            </a:prstGeom>
          </p:spPr>
        </p:pic>
        <p:pic>
          <p:nvPicPr>
            <p:cNvPr id="47" name="Graphic 46" descr="Iceberg outline">
              <a:extLst>
                <a:ext uri="{FF2B5EF4-FFF2-40B4-BE49-F238E27FC236}">
                  <a16:creationId xmlns:a16="http://schemas.microsoft.com/office/drawing/2014/main" id="{849EDD85-E0EB-E1A5-3A4D-D615EB5F56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8890" y="3894321"/>
              <a:ext cx="628528" cy="628528"/>
            </a:xfrm>
            <a:prstGeom prst="rect">
              <a:avLst/>
            </a:prstGeom>
            <a:effectLst>
              <a:outerShdw blurRad="50800" dist="38100" dir="2700000" algn="tl" rotWithShape="0">
                <a:prstClr val="black">
                  <a:alpha val="40000"/>
                </a:prstClr>
              </a:outerShdw>
            </a:effectLst>
          </p:spPr>
        </p:pic>
      </p:grpSp>
      <p:grpSp>
        <p:nvGrpSpPr>
          <p:cNvPr id="51" name="cash img">
            <a:extLst>
              <a:ext uri="{FF2B5EF4-FFF2-40B4-BE49-F238E27FC236}">
                <a16:creationId xmlns:a16="http://schemas.microsoft.com/office/drawing/2014/main" id="{1F0FD634-DE25-4413-C96B-AC4D329BD7B1}"/>
              </a:ext>
            </a:extLst>
          </p:cNvPr>
          <p:cNvGrpSpPr/>
          <p:nvPr/>
        </p:nvGrpSpPr>
        <p:grpSpPr>
          <a:xfrm rot="16200000">
            <a:off x="885090" y="10082030"/>
            <a:ext cx="628528" cy="628528"/>
            <a:chOff x="3649795" y="2993264"/>
            <a:chExt cx="628528" cy="628528"/>
          </a:xfrm>
          <a:effectLst>
            <a:outerShdw blurRad="50800" dist="38100" dir="2700000" algn="tl" rotWithShape="0">
              <a:prstClr val="black">
                <a:alpha val="40000"/>
              </a:prstClr>
            </a:outerShdw>
          </a:effectLst>
        </p:grpSpPr>
        <p:pic>
          <p:nvPicPr>
            <p:cNvPr id="52" name="Graphic 51" descr="Money with solid fill">
              <a:extLst>
                <a:ext uri="{FF2B5EF4-FFF2-40B4-BE49-F238E27FC236}">
                  <a16:creationId xmlns:a16="http://schemas.microsoft.com/office/drawing/2014/main" id="{05B9A16F-32D7-18A7-A83D-6AA44C05EA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49795" y="2993264"/>
              <a:ext cx="628528" cy="628528"/>
            </a:xfrm>
            <a:prstGeom prst="rect">
              <a:avLst/>
            </a:prstGeom>
          </p:spPr>
        </p:pic>
        <p:pic>
          <p:nvPicPr>
            <p:cNvPr id="53" name="Graphic 52" descr="Money outline">
              <a:extLst>
                <a:ext uri="{FF2B5EF4-FFF2-40B4-BE49-F238E27FC236}">
                  <a16:creationId xmlns:a16="http://schemas.microsoft.com/office/drawing/2014/main" id="{2BC0AD31-99FD-2E09-1673-9CBBDC053E3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49795" y="2993264"/>
              <a:ext cx="628528" cy="628528"/>
            </a:xfrm>
            <a:prstGeom prst="rect">
              <a:avLst/>
            </a:prstGeom>
          </p:spPr>
        </p:pic>
      </p:grpSp>
      <p:grpSp>
        <p:nvGrpSpPr>
          <p:cNvPr id="78" name="flowchart img">
            <a:extLst>
              <a:ext uri="{FF2B5EF4-FFF2-40B4-BE49-F238E27FC236}">
                <a16:creationId xmlns:a16="http://schemas.microsoft.com/office/drawing/2014/main" id="{F6E0CB36-354A-A8B0-F06D-1AE4B11B012E}"/>
              </a:ext>
            </a:extLst>
          </p:cNvPr>
          <p:cNvGrpSpPr/>
          <p:nvPr/>
        </p:nvGrpSpPr>
        <p:grpSpPr>
          <a:xfrm>
            <a:off x="8289061" y="8480411"/>
            <a:ext cx="628528" cy="633477"/>
            <a:chOff x="8217825" y="3421800"/>
            <a:chExt cx="914400" cy="921600"/>
          </a:xfrm>
          <a:effectLst>
            <a:outerShdw blurRad="50800" dist="38100" dir="2700000" algn="tl" rotWithShape="0">
              <a:prstClr val="black">
                <a:alpha val="40000"/>
              </a:prstClr>
            </a:outerShdw>
          </a:effectLst>
        </p:grpSpPr>
        <p:pic>
          <p:nvPicPr>
            <p:cNvPr id="79" name="Graphic 78" descr="Flowchart with solid fill">
              <a:extLst>
                <a:ext uri="{FF2B5EF4-FFF2-40B4-BE49-F238E27FC236}">
                  <a16:creationId xmlns:a16="http://schemas.microsoft.com/office/drawing/2014/main" id="{F6215403-AB2A-14D5-0084-601C29F8EC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17825" y="3421800"/>
              <a:ext cx="914400" cy="914400"/>
            </a:xfrm>
            <a:prstGeom prst="rect">
              <a:avLst/>
            </a:prstGeom>
          </p:spPr>
        </p:pic>
        <p:pic>
          <p:nvPicPr>
            <p:cNvPr id="80" name="Graphic 79" descr="Flowchart outline">
              <a:extLst>
                <a:ext uri="{FF2B5EF4-FFF2-40B4-BE49-F238E27FC236}">
                  <a16:creationId xmlns:a16="http://schemas.microsoft.com/office/drawing/2014/main" id="{A600C407-0DF8-7067-7A1D-48F83E8470C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17825" y="3429000"/>
              <a:ext cx="914400" cy="914400"/>
            </a:xfrm>
            <a:prstGeom prst="rect">
              <a:avLst/>
            </a:prstGeom>
          </p:spPr>
        </p:pic>
      </p:grpSp>
      <p:grpSp>
        <p:nvGrpSpPr>
          <p:cNvPr id="81" name="person chart img">
            <a:extLst>
              <a:ext uri="{FF2B5EF4-FFF2-40B4-BE49-F238E27FC236}">
                <a16:creationId xmlns:a16="http://schemas.microsoft.com/office/drawing/2014/main" id="{FB002F80-6698-CAA1-622A-5D82F1CBB89B}"/>
              </a:ext>
            </a:extLst>
          </p:cNvPr>
          <p:cNvGrpSpPr/>
          <p:nvPr/>
        </p:nvGrpSpPr>
        <p:grpSpPr>
          <a:xfrm>
            <a:off x="8289061" y="9141815"/>
            <a:ext cx="628528" cy="628528"/>
            <a:chOff x="3059775" y="2507400"/>
            <a:chExt cx="914400" cy="914400"/>
          </a:xfrm>
          <a:effectLst>
            <a:outerShdw blurRad="50800" dist="38100" dir="2700000" algn="tl" rotWithShape="0">
              <a:prstClr val="black">
                <a:alpha val="40000"/>
              </a:prstClr>
            </a:outerShdw>
          </a:effectLst>
        </p:grpSpPr>
        <p:pic>
          <p:nvPicPr>
            <p:cNvPr id="82" name="Graphic 81" descr="Business Growth with solid fill">
              <a:extLst>
                <a:ext uri="{FF2B5EF4-FFF2-40B4-BE49-F238E27FC236}">
                  <a16:creationId xmlns:a16="http://schemas.microsoft.com/office/drawing/2014/main" id="{72D6612B-41FE-9CB5-3EA4-9D4E8E88C22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059775" y="2507400"/>
              <a:ext cx="914400" cy="914400"/>
            </a:xfrm>
            <a:prstGeom prst="rect">
              <a:avLst/>
            </a:prstGeom>
          </p:spPr>
        </p:pic>
        <p:pic>
          <p:nvPicPr>
            <p:cNvPr id="83" name="Graphic 82" descr="Business Growth outline">
              <a:extLst>
                <a:ext uri="{FF2B5EF4-FFF2-40B4-BE49-F238E27FC236}">
                  <a16:creationId xmlns:a16="http://schemas.microsoft.com/office/drawing/2014/main" id="{221308D7-DABA-AF31-0BCA-59F693DC85B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059775" y="2507400"/>
              <a:ext cx="914400" cy="914400"/>
            </a:xfrm>
            <a:prstGeom prst="rect">
              <a:avLst/>
            </a:prstGeom>
          </p:spPr>
        </p:pic>
      </p:grpSp>
      <p:grpSp>
        <p:nvGrpSpPr>
          <p:cNvPr id="84" name="magnifying glass img">
            <a:extLst>
              <a:ext uri="{FF2B5EF4-FFF2-40B4-BE49-F238E27FC236}">
                <a16:creationId xmlns:a16="http://schemas.microsoft.com/office/drawing/2014/main" id="{75FAD644-B8D1-2859-0B47-21CDC4CBAB6C}"/>
              </a:ext>
            </a:extLst>
          </p:cNvPr>
          <p:cNvGrpSpPr/>
          <p:nvPr/>
        </p:nvGrpSpPr>
        <p:grpSpPr>
          <a:xfrm>
            <a:off x="921468" y="9289088"/>
            <a:ext cx="628528" cy="628528"/>
            <a:chOff x="9008175" y="2657400"/>
            <a:chExt cx="914400" cy="914400"/>
          </a:xfrm>
          <a:effectLst>
            <a:outerShdw blurRad="50800" dist="38100" dir="2700000" algn="tl" rotWithShape="0">
              <a:prstClr val="black">
                <a:alpha val="40000"/>
              </a:prstClr>
            </a:outerShdw>
          </a:effectLst>
        </p:grpSpPr>
        <p:pic>
          <p:nvPicPr>
            <p:cNvPr id="85" name="Graphic 84" descr="Research with solid fill">
              <a:extLst>
                <a:ext uri="{FF2B5EF4-FFF2-40B4-BE49-F238E27FC236}">
                  <a16:creationId xmlns:a16="http://schemas.microsoft.com/office/drawing/2014/main" id="{151DEEA7-22E0-CF74-44B7-94D945AA6B2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008175" y="2657400"/>
              <a:ext cx="914400" cy="914400"/>
            </a:xfrm>
            <a:prstGeom prst="rect">
              <a:avLst/>
            </a:prstGeom>
          </p:spPr>
        </p:pic>
        <p:pic>
          <p:nvPicPr>
            <p:cNvPr id="86" name="Graphic 85" descr="Research outline">
              <a:extLst>
                <a:ext uri="{FF2B5EF4-FFF2-40B4-BE49-F238E27FC236}">
                  <a16:creationId xmlns:a16="http://schemas.microsoft.com/office/drawing/2014/main" id="{6B6088FA-8434-28FD-A0A3-B1B5EB218E0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008175" y="2657400"/>
              <a:ext cx="914400" cy="914400"/>
            </a:xfrm>
            <a:prstGeom prst="rect">
              <a:avLst/>
            </a:prstGeom>
          </p:spPr>
        </p:pic>
      </p:grpSp>
      <p:grpSp>
        <p:nvGrpSpPr>
          <p:cNvPr id="103" name="pep base">
            <a:extLst>
              <a:ext uri="{FF2B5EF4-FFF2-40B4-BE49-F238E27FC236}">
                <a16:creationId xmlns:a16="http://schemas.microsoft.com/office/drawing/2014/main" id="{4641D7FE-2BCE-6949-33FA-E463029DE7F3}"/>
              </a:ext>
            </a:extLst>
          </p:cNvPr>
          <p:cNvGrpSpPr/>
          <p:nvPr/>
        </p:nvGrpSpPr>
        <p:grpSpPr>
          <a:xfrm>
            <a:off x="5476876" y="759177"/>
            <a:ext cx="4736450" cy="3713334"/>
            <a:chOff x="5476876" y="759177"/>
            <a:chExt cx="4736450" cy="3713334"/>
          </a:xfrm>
        </p:grpSpPr>
        <p:cxnSp>
          <p:nvCxnSpPr>
            <p:cNvPr id="62" name="Straight Arrow Connector 61">
              <a:extLst>
                <a:ext uri="{FF2B5EF4-FFF2-40B4-BE49-F238E27FC236}">
                  <a16:creationId xmlns:a16="http://schemas.microsoft.com/office/drawing/2014/main" id="{37683CC1-D703-5D15-D34A-C7981914F491}"/>
                </a:ext>
              </a:extLst>
            </p:cNvPr>
            <p:cNvCxnSpPr>
              <a:cxnSpLocks/>
              <a:stCxn id="5" idx="2"/>
              <a:endCxn id="43" idx="0"/>
            </p:cNvCxnSpPr>
            <p:nvPr/>
          </p:nvCxnSpPr>
          <p:spPr>
            <a:xfrm>
              <a:off x="7845101" y="1772507"/>
              <a:ext cx="1" cy="499676"/>
            </a:xfrm>
            <a:prstGeom prst="straightConnector1">
              <a:avLst/>
            </a:prstGeom>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899F49F-8757-7C82-4F8F-01F251176E7A}"/>
                </a:ext>
              </a:extLst>
            </p:cNvPr>
            <p:cNvCxnSpPr>
              <a:cxnSpLocks/>
              <a:stCxn id="43" idx="4"/>
              <a:endCxn id="31" idx="0"/>
            </p:cNvCxnSpPr>
            <p:nvPr/>
          </p:nvCxnSpPr>
          <p:spPr>
            <a:xfrm flipH="1">
              <a:off x="7845101" y="3285513"/>
              <a:ext cx="1" cy="498957"/>
            </a:xfrm>
            <a:prstGeom prst="straightConnector1">
              <a:avLst/>
            </a:prstGeom>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75751F5C-9A6F-3B91-0561-E68964A792B2}"/>
                </a:ext>
              </a:extLst>
            </p:cNvPr>
            <p:cNvGrpSpPr/>
            <p:nvPr/>
          </p:nvGrpSpPr>
          <p:grpSpPr>
            <a:xfrm>
              <a:off x="5476876" y="759177"/>
              <a:ext cx="4736450" cy="1013330"/>
              <a:chOff x="5476876" y="759177"/>
              <a:chExt cx="4736450" cy="1013330"/>
            </a:xfrm>
          </p:grpSpPr>
          <p:sp>
            <p:nvSpPr>
              <p:cNvPr id="5" name="Rectangle: Rounded Corners 4">
                <a:extLst>
                  <a:ext uri="{FF2B5EF4-FFF2-40B4-BE49-F238E27FC236}">
                    <a16:creationId xmlns:a16="http://schemas.microsoft.com/office/drawing/2014/main" id="{5C96037A-6C98-00CB-CDBE-7B0E34365D48}"/>
                  </a:ext>
                </a:extLst>
              </p:cNvPr>
              <p:cNvSpPr/>
              <p:nvPr/>
            </p:nvSpPr>
            <p:spPr>
              <a:xfrm>
                <a:off x="5476876" y="759177"/>
                <a:ext cx="4736450" cy="1013330"/>
              </a:xfrm>
              <a:prstGeom prst="roundRect">
                <a:avLst>
                  <a:gd name="adj" fmla="val 4971"/>
                </a:avLst>
              </a:prstGeom>
              <a:solidFill>
                <a:schemeClr val="accent3">
                  <a:lumMod val="75000"/>
                </a:schemeClr>
              </a:solidFill>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lstStyle/>
              <a:p>
                <a:pPr algn="ctr"/>
                <a:r>
                  <a:rPr lang="en-US" dirty="0">
                    <a:solidFill>
                      <a:schemeClr val="accent3">
                        <a:lumMod val="20000"/>
                        <a:lumOff val="80000"/>
                      </a:schemeClr>
                    </a:solidFill>
                    <a:latin typeface="+mj-lt"/>
                  </a:rPr>
                  <a:t>PRICE-TO-EARNINGS PREMIUM (PEP)</a:t>
                </a:r>
              </a:p>
            </p:txBody>
          </p:sp>
          <p:sp>
            <p:nvSpPr>
              <p:cNvPr id="14" name="TextBox 13">
                <a:extLst>
                  <a:ext uri="{FF2B5EF4-FFF2-40B4-BE49-F238E27FC236}">
                    <a16:creationId xmlns:a16="http://schemas.microsoft.com/office/drawing/2014/main" id="{B00AD303-DFCD-395D-F743-20BBE5C39578}"/>
                  </a:ext>
                </a:extLst>
              </p:cNvPr>
              <p:cNvSpPr txBox="1"/>
              <p:nvPr/>
            </p:nvSpPr>
            <p:spPr>
              <a:xfrm>
                <a:off x="6862834" y="1095992"/>
                <a:ext cx="1964535" cy="307777"/>
              </a:xfrm>
              <a:prstGeom prst="rect">
                <a:avLst/>
              </a:prstGeom>
              <a:noFill/>
            </p:spPr>
            <p:txBody>
              <a:bodyPr wrap="none" rtlCol="0">
                <a:spAutoFit/>
              </a:bodyPr>
              <a:lstStyle/>
              <a:p>
                <a:r>
                  <a:rPr lang="en-US" sz="1400" dirty="0">
                    <a:solidFill>
                      <a:schemeClr val="bg1"/>
                    </a:solidFill>
                  </a:rPr>
                  <a:t>Total Average Net Price</a:t>
                </a:r>
              </a:p>
            </p:txBody>
          </p:sp>
          <p:sp>
            <p:nvSpPr>
              <p:cNvPr id="15" name="TextBox 14">
                <a:extLst>
                  <a:ext uri="{FF2B5EF4-FFF2-40B4-BE49-F238E27FC236}">
                    <a16:creationId xmlns:a16="http://schemas.microsoft.com/office/drawing/2014/main" id="{CAE246F7-C2C7-784A-1E55-92D6EB6641DD}"/>
                  </a:ext>
                </a:extLst>
              </p:cNvPr>
              <p:cNvSpPr txBox="1"/>
              <p:nvPr/>
            </p:nvSpPr>
            <p:spPr>
              <a:xfrm>
                <a:off x="5565129" y="1403769"/>
                <a:ext cx="4559946" cy="307777"/>
              </a:xfrm>
              <a:prstGeom prst="rect">
                <a:avLst/>
              </a:prstGeom>
              <a:noFill/>
            </p:spPr>
            <p:txBody>
              <a:bodyPr wrap="square" rtlCol="0">
                <a:spAutoFit/>
              </a:bodyPr>
              <a:lstStyle/>
              <a:p>
                <a:pPr algn="ctr"/>
                <a:r>
                  <a:rPr lang="en-US" sz="1400" dirty="0">
                    <a:solidFill>
                      <a:schemeClr val="bg1"/>
                    </a:solidFill>
                  </a:rPr>
                  <a:t>Post-Enrollment Earnings </a:t>
                </a:r>
                <a:r>
                  <a:rPr lang="en-US" sz="1400" dirty="0">
                    <a:solidFill>
                      <a:schemeClr val="accent3">
                        <a:lumMod val="60000"/>
                        <a:lumOff val="40000"/>
                      </a:schemeClr>
                    </a:solidFill>
                  </a:rPr>
                  <a:t>–</a:t>
                </a:r>
                <a:r>
                  <a:rPr lang="en-US" sz="1400" dirty="0">
                    <a:solidFill>
                      <a:schemeClr val="bg1"/>
                    </a:solidFill>
                  </a:rPr>
                  <a:t> Typical Salary of H.S. Grad</a:t>
                </a:r>
              </a:p>
            </p:txBody>
          </p:sp>
          <p:cxnSp>
            <p:nvCxnSpPr>
              <p:cNvPr id="19" name="Straight Connector 18">
                <a:extLst>
                  <a:ext uri="{FF2B5EF4-FFF2-40B4-BE49-F238E27FC236}">
                    <a16:creationId xmlns:a16="http://schemas.microsoft.com/office/drawing/2014/main" id="{359F4B8D-7DA1-4DB7-7DB0-D12D01B7157B}"/>
                  </a:ext>
                </a:extLst>
              </p:cNvPr>
              <p:cNvCxnSpPr>
                <a:cxnSpLocks/>
              </p:cNvCxnSpPr>
              <p:nvPr/>
            </p:nvCxnSpPr>
            <p:spPr>
              <a:xfrm>
                <a:off x="5686258" y="1416984"/>
                <a:ext cx="4317686" cy="0"/>
              </a:xfrm>
              <a:prstGeom prst="line">
                <a:avLst/>
              </a:prstGeom>
              <a:ln w="95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19C260D-E2E7-CBFF-C46D-0A64312637C6}"/>
                </a:ext>
              </a:extLst>
            </p:cNvPr>
            <p:cNvGrpSpPr/>
            <p:nvPr/>
          </p:nvGrpSpPr>
          <p:grpSpPr>
            <a:xfrm>
              <a:off x="6466995" y="3784470"/>
              <a:ext cx="2756212" cy="688041"/>
              <a:chOff x="4391025" y="4714874"/>
              <a:chExt cx="2756212" cy="688041"/>
            </a:xfrm>
          </p:grpSpPr>
          <p:sp>
            <p:nvSpPr>
              <p:cNvPr id="31" name="Rectangle: Rounded Corners 30">
                <a:extLst>
                  <a:ext uri="{FF2B5EF4-FFF2-40B4-BE49-F238E27FC236}">
                    <a16:creationId xmlns:a16="http://schemas.microsoft.com/office/drawing/2014/main" id="{5B8D1110-2D89-27CF-A8F1-B2CF3B2D1782}"/>
                  </a:ext>
                </a:extLst>
              </p:cNvPr>
              <p:cNvSpPr/>
              <p:nvPr/>
            </p:nvSpPr>
            <p:spPr>
              <a:xfrm>
                <a:off x="4391025" y="4714874"/>
                <a:ext cx="2756212" cy="688041"/>
              </a:xfrm>
              <a:prstGeom prst="roundRect">
                <a:avLst>
                  <a:gd name="adj" fmla="val 4971"/>
                </a:avLst>
              </a:prstGeom>
              <a:solidFill>
                <a:schemeClr val="accent3">
                  <a:lumMod val="75000"/>
                </a:schemeClr>
              </a:solidFill>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lstStyle/>
              <a:p>
                <a:pPr algn="ctr"/>
                <a:r>
                  <a:rPr lang="en-US" dirty="0">
                    <a:solidFill>
                      <a:schemeClr val="accent3">
                        <a:lumMod val="20000"/>
                        <a:lumOff val="80000"/>
                      </a:schemeClr>
                    </a:solidFill>
                    <a:latin typeface="+mj-lt"/>
                  </a:rPr>
                  <a:t>ECONOMIC MOBILITY INDEX</a:t>
                </a:r>
              </a:p>
            </p:txBody>
          </p:sp>
          <p:sp>
            <p:nvSpPr>
              <p:cNvPr id="34" name="TextBox 33">
                <a:extLst>
                  <a:ext uri="{FF2B5EF4-FFF2-40B4-BE49-F238E27FC236}">
                    <a16:creationId xmlns:a16="http://schemas.microsoft.com/office/drawing/2014/main" id="{060F3153-AE00-E373-9788-5BD9B550EB4D}"/>
                  </a:ext>
                </a:extLst>
              </p:cNvPr>
              <p:cNvSpPr txBox="1"/>
              <p:nvPr/>
            </p:nvSpPr>
            <p:spPr>
              <a:xfrm>
                <a:off x="4971541" y="5042153"/>
                <a:ext cx="1595180" cy="307777"/>
              </a:xfrm>
              <a:prstGeom prst="rect">
                <a:avLst/>
              </a:prstGeom>
              <a:noFill/>
            </p:spPr>
            <p:txBody>
              <a:bodyPr wrap="none" rtlCol="0">
                <a:spAutoFit/>
              </a:bodyPr>
              <a:lstStyle/>
              <a:p>
                <a:pPr algn="ctr"/>
                <a:r>
                  <a:rPr lang="en-US" sz="1400" dirty="0">
                    <a:solidFill>
                      <a:schemeClr val="bg1"/>
                    </a:solidFill>
                  </a:rPr>
                  <a:t>PEP </a:t>
                </a:r>
                <a:r>
                  <a:rPr lang="en-US" sz="1400" dirty="0">
                    <a:solidFill>
                      <a:schemeClr val="accent3">
                        <a:lumMod val="60000"/>
                        <a:lumOff val="40000"/>
                      </a:schemeClr>
                    </a:solidFill>
                  </a:rPr>
                  <a:t>x</a:t>
                </a:r>
                <a:r>
                  <a:rPr lang="en-US" sz="1400" dirty="0">
                    <a:solidFill>
                      <a:schemeClr val="bg1"/>
                    </a:solidFill>
                  </a:rPr>
                  <a:t> Percentage</a:t>
                </a:r>
              </a:p>
            </p:txBody>
          </p:sp>
        </p:grpSp>
        <p:sp>
          <p:nvSpPr>
            <p:cNvPr id="43" name="Oval 42">
              <a:extLst>
                <a:ext uri="{FF2B5EF4-FFF2-40B4-BE49-F238E27FC236}">
                  <a16:creationId xmlns:a16="http://schemas.microsoft.com/office/drawing/2014/main" id="{85F393CD-28C2-2370-B4F1-5E4B4BA8184E}"/>
                </a:ext>
              </a:extLst>
            </p:cNvPr>
            <p:cNvSpPr/>
            <p:nvPr/>
          </p:nvSpPr>
          <p:spPr>
            <a:xfrm>
              <a:off x="6888167" y="2272183"/>
              <a:ext cx="1913869" cy="1013330"/>
            </a:xfrm>
            <a:prstGeom prst="ellipse">
              <a:avLst/>
            </a:prstGeom>
            <a:solidFill>
              <a:schemeClr val="accent3">
                <a:lumMod val="75000"/>
              </a:schemeClr>
            </a:solidFill>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accent3">
                      <a:lumMod val="20000"/>
                      <a:lumOff val="80000"/>
                    </a:schemeClr>
                  </a:solidFill>
                </a:rPr>
                <a:t>percentage of students within each income level on campus</a:t>
              </a:r>
            </a:p>
          </p:txBody>
        </p:sp>
      </p:grpSp>
      <p:cxnSp>
        <p:nvCxnSpPr>
          <p:cNvPr id="91" name="Connector: Elbow 90">
            <a:extLst>
              <a:ext uri="{FF2B5EF4-FFF2-40B4-BE49-F238E27FC236}">
                <a16:creationId xmlns:a16="http://schemas.microsoft.com/office/drawing/2014/main" id="{1C591A1C-6957-608D-6E14-181FD3C9483B}"/>
              </a:ext>
            </a:extLst>
          </p:cNvPr>
          <p:cNvCxnSpPr>
            <a:cxnSpLocks/>
            <a:stCxn id="31" idx="2"/>
            <a:endCxn id="74" idx="0"/>
          </p:cNvCxnSpPr>
          <p:nvPr/>
        </p:nvCxnSpPr>
        <p:spPr>
          <a:xfrm rot="16200000" flipH="1">
            <a:off x="8996740" y="3320872"/>
            <a:ext cx="552865" cy="2856142"/>
          </a:xfrm>
          <a:prstGeom prst="bentConnector3">
            <a:avLst>
              <a:gd name="adj1" fmla="val 50000"/>
            </a:avLst>
          </a:prstGeom>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5" name="pell emi">
            <a:extLst>
              <a:ext uri="{FF2B5EF4-FFF2-40B4-BE49-F238E27FC236}">
                <a16:creationId xmlns:a16="http://schemas.microsoft.com/office/drawing/2014/main" id="{410C5D63-FF83-B39C-3F10-2D7E9C17D514}"/>
              </a:ext>
            </a:extLst>
          </p:cNvPr>
          <p:cNvGrpSpPr/>
          <p:nvPr/>
        </p:nvGrpSpPr>
        <p:grpSpPr>
          <a:xfrm>
            <a:off x="1809749" y="5025376"/>
            <a:ext cx="2119473" cy="688041"/>
            <a:chOff x="3733800" y="6648595"/>
            <a:chExt cx="2756212" cy="688041"/>
          </a:xfrm>
          <a:solidFill>
            <a:schemeClr val="accent3">
              <a:lumMod val="40000"/>
              <a:lumOff val="60000"/>
            </a:schemeClr>
          </a:solidFill>
        </p:grpSpPr>
        <p:sp>
          <p:nvSpPr>
            <p:cNvPr id="66" name="Rectangle: Rounded Corners 65">
              <a:extLst>
                <a:ext uri="{FF2B5EF4-FFF2-40B4-BE49-F238E27FC236}">
                  <a16:creationId xmlns:a16="http://schemas.microsoft.com/office/drawing/2014/main" id="{D0DC4C84-FC0B-74E5-0F93-BE345D5E2619}"/>
                </a:ext>
              </a:extLst>
            </p:cNvPr>
            <p:cNvSpPr/>
            <p:nvPr/>
          </p:nvSpPr>
          <p:spPr>
            <a:xfrm>
              <a:off x="3733800" y="6648595"/>
              <a:ext cx="2756212" cy="688041"/>
            </a:xfrm>
            <a:prstGeom prst="roundRect">
              <a:avLst>
                <a:gd name="adj" fmla="val 4971"/>
              </a:avLst>
            </a:prstGeom>
            <a:grpFill/>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lstStyle/>
            <a:p>
              <a:pPr algn="ctr"/>
              <a:r>
                <a:rPr lang="en-US" dirty="0">
                  <a:solidFill>
                    <a:schemeClr val="accent3">
                      <a:lumMod val="75000"/>
                    </a:schemeClr>
                  </a:solidFill>
                  <a:latin typeface="+mj-lt"/>
                </a:rPr>
                <a:t>PELL_EMI</a:t>
              </a:r>
            </a:p>
          </p:txBody>
        </p:sp>
        <p:sp>
          <p:nvSpPr>
            <p:cNvPr id="67" name="TextBox 66">
              <a:extLst>
                <a:ext uri="{FF2B5EF4-FFF2-40B4-BE49-F238E27FC236}">
                  <a16:creationId xmlns:a16="http://schemas.microsoft.com/office/drawing/2014/main" id="{7A75E1AB-4B32-3468-FBE3-E070C040C375}"/>
                </a:ext>
              </a:extLst>
            </p:cNvPr>
            <p:cNvSpPr txBox="1"/>
            <p:nvPr/>
          </p:nvSpPr>
          <p:spPr>
            <a:xfrm>
              <a:off x="4150040" y="6983033"/>
              <a:ext cx="1923732" cy="307777"/>
            </a:xfrm>
            <a:prstGeom prst="rect">
              <a:avLst/>
            </a:prstGeom>
            <a:grpFill/>
            <a:ln>
              <a:noFill/>
            </a:ln>
          </p:spPr>
          <p:txBody>
            <a:bodyPr wrap="none" rtlCol="0">
              <a:spAutoFit/>
            </a:bodyPr>
            <a:lstStyle/>
            <a:p>
              <a:pPr algn="ctr"/>
              <a:r>
                <a:rPr lang="en-US" sz="1400" dirty="0">
                  <a:solidFill>
                    <a:schemeClr val="accent3">
                      <a:lumMod val="75000"/>
                    </a:schemeClr>
                  </a:solidFill>
                </a:rPr>
                <a:t>PEP x Pell Percentage</a:t>
              </a:r>
            </a:p>
          </p:txBody>
        </p:sp>
      </p:grpSp>
      <p:grpSp>
        <p:nvGrpSpPr>
          <p:cNvPr id="73" name="inc3">
            <a:extLst>
              <a:ext uri="{FF2B5EF4-FFF2-40B4-BE49-F238E27FC236}">
                <a16:creationId xmlns:a16="http://schemas.microsoft.com/office/drawing/2014/main" id="{F0AA40F5-3854-B5E7-1909-16F649DD4CF3}"/>
              </a:ext>
            </a:extLst>
          </p:cNvPr>
          <p:cNvGrpSpPr/>
          <p:nvPr/>
        </p:nvGrpSpPr>
        <p:grpSpPr>
          <a:xfrm>
            <a:off x="9641506" y="5025376"/>
            <a:ext cx="2119473" cy="688041"/>
            <a:chOff x="3733800" y="6648595"/>
            <a:chExt cx="2756212" cy="688041"/>
          </a:xfrm>
          <a:solidFill>
            <a:schemeClr val="bg2"/>
          </a:solidFill>
        </p:grpSpPr>
        <p:sp>
          <p:nvSpPr>
            <p:cNvPr id="74" name="Rectangle: Rounded Corners 73">
              <a:extLst>
                <a:ext uri="{FF2B5EF4-FFF2-40B4-BE49-F238E27FC236}">
                  <a16:creationId xmlns:a16="http://schemas.microsoft.com/office/drawing/2014/main" id="{97EC55BC-A93C-1593-E584-2AF91EB7A302}"/>
                </a:ext>
              </a:extLst>
            </p:cNvPr>
            <p:cNvSpPr/>
            <p:nvPr/>
          </p:nvSpPr>
          <p:spPr>
            <a:xfrm>
              <a:off x="3733800" y="6648595"/>
              <a:ext cx="2756212" cy="688041"/>
            </a:xfrm>
            <a:prstGeom prst="roundRect">
              <a:avLst>
                <a:gd name="adj" fmla="val 4971"/>
              </a:avLst>
            </a:prstGeom>
            <a:grpFill/>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lstStyle/>
            <a:p>
              <a:pPr algn="ctr"/>
              <a:r>
                <a:rPr lang="en-US" dirty="0">
                  <a:solidFill>
                    <a:schemeClr val="accent3">
                      <a:lumMod val="75000"/>
                    </a:schemeClr>
                  </a:solidFill>
                  <a:latin typeface="+mj-lt"/>
                </a:rPr>
                <a:t>INC3_EMI</a:t>
              </a:r>
            </a:p>
          </p:txBody>
        </p:sp>
        <p:sp>
          <p:nvSpPr>
            <p:cNvPr id="87" name="TextBox 86">
              <a:extLst>
                <a:ext uri="{FF2B5EF4-FFF2-40B4-BE49-F238E27FC236}">
                  <a16:creationId xmlns:a16="http://schemas.microsoft.com/office/drawing/2014/main" id="{D1FE43C5-CE20-BE93-DB6E-D4E754695D6F}"/>
                </a:ext>
              </a:extLst>
            </p:cNvPr>
            <p:cNvSpPr txBox="1"/>
            <p:nvPr/>
          </p:nvSpPr>
          <p:spPr>
            <a:xfrm>
              <a:off x="4074701" y="6983033"/>
              <a:ext cx="2074410" cy="307777"/>
            </a:xfrm>
            <a:prstGeom prst="rect">
              <a:avLst/>
            </a:prstGeom>
            <a:grpFill/>
            <a:ln>
              <a:noFill/>
            </a:ln>
          </p:spPr>
          <p:txBody>
            <a:bodyPr wrap="none" rtlCol="0">
              <a:spAutoFit/>
            </a:bodyPr>
            <a:lstStyle/>
            <a:p>
              <a:pPr algn="ctr"/>
              <a:r>
                <a:rPr lang="en-US" sz="1400" dirty="0">
                  <a:solidFill>
                    <a:schemeClr val="accent3">
                      <a:lumMod val="75000"/>
                    </a:schemeClr>
                  </a:solidFill>
                </a:rPr>
                <a:t>PEP x Percentage</a:t>
              </a:r>
            </a:p>
          </p:txBody>
        </p:sp>
      </p:grpSp>
      <p:grpSp>
        <p:nvGrpSpPr>
          <p:cNvPr id="70" name="inc2">
            <a:extLst>
              <a:ext uri="{FF2B5EF4-FFF2-40B4-BE49-F238E27FC236}">
                <a16:creationId xmlns:a16="http://schemas.microsoft.com/office/drawing/2014/main" id="{C22E7C00-83C3-4504-C361-FB80DB7087D1}"/>
              </a:ext>
            </a:extLst>
          </p:cNvPr>
          <p:cNvGrpSpPr/>
          <p:nvPr/>
        </p:nvGrpSpPr>
        <p:grpSpPr>
          <a:xfrm>
            <a:off x="7030921" y="5025376"/>
            <a:ext cx="2119473" cy="688041"/>
            <a:chOff x="3733800" y="6648595"/>
            <a:chExt cx="2756212" cy="688041"/>
          </a:xfrm>
          <a:solidFill>
            <a:schemeClr val="bg2"/>
          </a:solidFill>
        </p:grpSpPr>
        <p:sp>
          <p:nvSpPr>
            <p:cNvPr id="71" name="Rectangle: Rounded Corners 70">
              <a:extLst>
                <a:ext uri="{FF2B5EF4-FFF2-40B4-BE49-F238E27FC236}">
                  <a16:creationId xmlns:a16="http://schemas.microsoft.com/office/drawing/2014/main" id="{A4C38B88-59C3-2AC6-E7FB-1A0BED4680CE}"/>
                </a:ext>
              </a:extLst>
            </p:cNvPr>
            <p:cNvSpPr/>
            <p:nvPr/>
          </p:nvSpPr>
          <p:spPr>
            <a:xfrm>
              <a:off x="3733800" y="6648595"/>
              <a:ext cx="2756212" cy="688041"/>
            </a:xfrm>
            <a:prstGeom prst="roundRect">
              <a:avLst>
                <a:gd name="adj" fmla="val 4971"/>
              </a:avLst>
            </a:prstGeom>
            <a:grpFill/>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lstStyle/>
            <a:p>
              <a:pPr algn="ctr"/>
              <a:r>
                <a:rPr lang="en-US" dirty="0">
                  <a:solidFill>
                    <a:schemeClr val="accent3">
                      <a:lumMod val="75000"/>
                    </a:schemeClr>
                  </a:solidFill>
                  <a:latin typeface="+mj-lt"/>
                </a:rPr>
                <a:t>INC2_EMI</a:t>
              </a:r>
            </a:p>
          </p:txBody>
        </p:sp>
        <p:sp>
          <p:nvSpPr>
            <p:cNvPr id="72" name="TextBox 71">
              <a:extLst>
                <a:ext uri="{FF2B5EF4-FFF2-40B4-BE49-F238E27FC236}">
                  <a16:creationId xmlns:a16="http://schemas.microsoft.com/office/drawing/2014/main" id="{02AA39B8-18D1-4549-E01A-34EE1984B781}"/>
                </a:ext>
              </a:extLst>
            </p:cNvPr>
            <p:cNvSpPr txBox="1"/>
            <p:nvPr/>
          </p:nvSpPr>
          <p:spPr>
            <a:xfrm>
              <a:off x="4074701" y="6983033"/>
              <a:ext cx="2074410" cy="307777"/>
            </a:xfrm>
            <a:prstGeom prst="rect">
              <a:avLst/>
            </a:prstGeom>
            <a:grpFill/>
            <a:ln>
              <a:noFill/>
            </a:ln>
          </p:spPr>
          <p:txBody>
            <a:bodyPr wrap="none" rtlCol="0">
              <a:spAutoFit/>
            </a:bodyPr>
            <a:lstStyle/>
            <a:p>
              <a:pPr algn="ctr"/>
              <a:r>
                <a:rPr lang="en-US" sz="1400" dirty="0">
                  <a:solidFill>
                    <a:schemeClr val="accent3">
                      <a:lumMod val="75000"/>
                    </a:schemeClr>
                  </a:solidFill>
                </a:rPr>
                <a:t>PEP x Percentage</a:t>
              </a:r>
            </a:p>
          </p:txBody>
        </p:sp>
      </p:grpSp>
      <p:grpSp>
        <p:nvGrpSpPr>
          <p:cNvPr id="88" name="inc1">
            <a:extLst>
              <a:ext uri="{FF2B5EF4-FFF2-40B4-BE49-F238E27FC236}">
                <a16:creationId xmlns:a16="http://schemas.microsoft.com/office/drawing/2014/main" id="{3253DBE0-E073-8AAB-13AF-1839765B6BD7}"/>
              </a:ext>
            </a:extLst>
          </p:cNvPr>
          <p:cNvGrpSpPr/>
          <p:nvPr/>
        </p:nvGrpSpPr>
        <p:grpSpPr>
          <a:xfrm>
            <a:off x="4420335" y="5025376"/>
            <a:ext cx="2119473" cy="688041"/>
            <a:chOff x="3733800" y="6648595"/>
            <a:chExt cx="2756212" cy="688041"/>
          </a:xfrm>
          <a:solidFill>
            <a:schemeClr val="bg2"/>
          </a:solidFill>
        </p:grpSpPr>
        <p:sp>
          <p:nvSpPr>
            <p:cNvPr id="89" name="Rectangle: Rounded Corners 88">
              <a:extLst>
                <a:ext uri="{FF2B5EF4-FFF2-40B4-BE49-F238E27FC236}">
                  <a16:creationId xmlns:a16="http://schemas.microsoft.com/office/drawing/2014/main" id="{D94564C5-23A8-0C0F-CDEE-79C89F800C2B}"/>
                </a:ext>
              </a:extLst>
            </p:cNvPr>
            <p:cNvSpPr/>
            <p:nvPr/>
          </p:nvSpPr>
          <p:spPr>
            <a:xfrm>
              <a:off x="3733800" y="6648595"/>
              <a:ext cx="2756212" cy="688041"/>
            </a:xfrm>
            <a:prstGeom prst="roundRect">
              <a:avLst>
                <a:gd name="adj" fmla="val 4971"/>
              </a:avLst>
            </a:prstGeom>
            <a:grpFill/>
            <a:ln w="19050">
              <a:solidFill>
                <a:schemeClr val="accent3">
                  <a:lumMod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lstStyle/>
            <a:p>
              <a:pPr algn="ctr"/>
              <a:r>
                <a:rPr lang="en-US" dirty="0">
                  <a:solidFill>
                    <a:schemeClr val="accent3">
                      <a:lumMod val="75000"/>
                    </a:schemeClr>
                  </a:solidFill>
                  <a:latin typeface="+mj-lt"/>
                </a:rPr>
                <a:t>INC1_EMI</a:t>
              </a:r>
            </a:p>
          </p:txBody>
        </p:sp>
        <p:sp>
          <p:nvSpPr>
            <p:cNvPr id="90" name="TextBox 89">
              <a:extLst>
                <a:ext uri="{FF2B5EF4-FFF2-40B4-BE49-F238E27FC236}">
                  <a16:creationId xmlns:a16="http://schemas.microsoft.com/office/drawing/2014/main" id="{3B48BC96-258C-4A43-F71F-ECF97CEC4A63}"/>
                </a:ext>
              </a:extLst>
            </p:cNvPr>
            <p:cNvSpPr txBox="1"/>
            <p:nvPr/>
          </p:nvSpPr>
          <p:spPr>
            <a:xfrm>
              <a:off x="4074703" y="6983033"/>
              <a:ext cx="2074409" cy="307777"/>
            </a:xfrm>
            <a:prstGeom prst="rect">
              <a:avLst/>
            </a:prstGeom>
            <a:grpFill/>
            <a:ln>
              <a:noFill/>
            </a:ln>
          </p:spPr>
          <p:txBody>
            <a:bodyPr wrap="none" rtlCol="0">
              <a:spAutoFit/>
            </a:bodyPr>
            <a:lstStyle/>
            <a:p>
              <a:pPr algn="ctr"/>
              <a:r>
                <a:rPr lang="en-US" sz="1400" dirty="0">
                  <a:solidFill>
                    <a:schemeClr val="accent3">
                      <a:lumMod val="75000"/>
                    </a:schemeClr>
                  </a:solidFill>
                </a:rPr>
                <a:t>PEP x Percentage</a:t>
              </a:r>
            </a:p>
          </p:txBody>
        </p:sp>
      </p:grpSp>
      <p:sp>
        <p:nvSpPr>
          <p:cNvPr id="9" name="TextBox 8">
            <a:extLst>
              <a:ext uri="{FF2B5EF4-FFF2-40B4-BE49-F238E27FC236}">
                <a16:creationId xmlns:a16="http://schemas.microsoft.com/office/drawing/2014/main" id="{AE37B821-6F31-A58B-6A09-29133C1E8F0A}"/>
              </a:ext>
            </a:extLst>
          </p:cNvPr>
          <p:cNvSpPr txBox="1"/>
          <p:nvPr/>
        </p:nvSpPr>
        <p:spPr>
          <a:xfrm>
            <a:off x="1809749" y="5755125"/>
            <a:ext cx="2119473" cy="307777"/>
          </a:xfrm>
          <a:prstGeom prst="rect">
            <a:avLst/>
          </a:prstGeom>
          <a:noFill/>
        </p:spPr>
        <p:txBody>
          <a:bodyPr wrap="square" rtlCol="0">
            <a:spAutoFit/>
          </a:bodyPr>
          <a:lstStyle/>
          <a:p>
            <a:pPr algn="ctr"/>
            <a:r>
              <a:rPr lang="en-US" sz="1400" dirty="0">
                <a:solidFill>
                  <a:schemeClr val="accent3">
                    <a:lumMod val="20000"/>
                    <a:lumOff val="80000"/>
                  </a:schemeClr>
                </a:solidFill>
              </a:rPr>
              <a:t>&lt; $30,000</a:t>
            </a:r>
          </a:p>
        </p:txBody>
      </p:sp>
      <p:sp>
        <p:nvSpPr>
          <p:cNvPr id="11" name="TextBox 10">
            <a:extLst>
              <a:ext uri="{FF2B5EF4-FFF2-40B4-BE49-F238E27FC236}">
                <a16:creationId xmlns:a16="http://schemas.microsoft.com/office/drawing/2014/main" id="{AAD21C2F-237E-F915-F1D2-E2CFCE711DC5}"/>
              </a:ext>
            </a:extLst>
          </p:cNvPr>
          <p:cNvSpPr txBox="1"/>
          <p:nvPr/>
        </p:nvSpPr>
        <p:spPr>
          <a:xfrm>
            <a:off x="4420335" y="5740078"/>
            <a:ext cx="2119473" cy="307777"/>
          </a:xfrm>
          <a:prstGeom prst="rect">
            <a:avLst/>
          </a:prstGeom>
          <a:noFill/>
        </p:spPr>
        <p:txBody>
          <a:bodyPr wrap="square" rtlCol="0">
            <a:spAutoFit/>
          </a:bodyPr>
          <a:lstStyle/>
          <a:p>
            <a:pPr algn="ctr"/>
            <a:r>
              <a:rPr lang="en-US" sz="1400" dirty="0">
                <a:solidFill>
                  <a:schemeClr val="accent3">
                    <a:lumMod val="20000"/>
                    <a:lumOff val="80000"/>
                  </a:schemeClr>
                </a:solidFill>
              </a:rPr>
              <a:t>$30,001 - $48,000</a:t>
            </a:r>
          </a:p>
        </p:txBody>
      </p:sp>
      <p:sp>
        <p:nvSpPr>
          <p:cNvPr id="13" name="TextBox 12">
            <a:extLst>
              <a:ext uri="{FF2B5EF4-FFF2-40B4-BE49-F238E27FC236}">
                <a16:creationId xmlns:a16="http://schemas.microsoft.com/office/drawing/2014/main" id="{0478618D-4030-4E57-8370-1EA57D99A9C1}"/>
              </a:ext>
            </a:extLst>
          </p:cNvPr>
          <p:cNvSpPr txBox="1"/>
          <p:nvPr/>
        </p:nvSpPr>
        <p:spPr>
          <a:xfrm>
            <a:off x="7030920" y="5730580"/>
            <a:ext cx="2119473" cy="307777"/>
          </a:xfrm>
          <a:prstGeom prst="rect">
            <a:avLst/>
          </a:prstGeom>
          <a:noFill/>
        </p:spPr>
        <p:txBody>
          <a:bodyPr wrap="square" rtlCol="0">
            <a:spAutoFit/>
          </a:bodyPr>
          <a:lstStyle/>
          <a:p>
            <a:pPr algn="ctr"/>
            <a:r>
              <a:rPr lang="en-US" sz="1400" dirty="0">
                <a:solidFill>
                  <a:schemeClr val="accent3">
                    <a:lumMod val="20000"/>
                    <a:lumOff val="80000"/>
                  </a:schemeClr>
                </a:solidFill>
              </a:rPr>
              <a:t>$48,001 - $75,000</a:t>
            </a:r>
          </a:p>
        </p:txBody>
      </p:sp>
      <p:sp>
        <p:nvSpPr>
          <p:cNvPr id="17" name="TextBox 16">
            <a:extLst>
              <a:ext uri="{FF2B5EF4-FFF2-40B4-BE49-F238E27FC236}">
                <a16:creationId xmlns:a16="http://schemas.microsoft.com/office/drawing/2014/main" id="{74259C36-D22A-303A-89E3-282AE49CE581}"/>
              </a:ext>
            </a:extLst>
          </p:cNvPr>
          <p:cNvSpPr txBox="1"/>
          <p:nvPr/>
        </p:nvSpPr>
        <p:spPr>
          <a:xfrm>
            <a:off x="9641505" y="5726114"/>
            <a:ext cx="2119473" cy="307777"/>
          </a:xfrm>
          <a:prstGeom prst="rect">
            <a:avLst/>
          </a:prstGeom>
          <a:noFill/>
        </p:spPr>
        <p:txBody>
          <a:bodyPr wrap="square" rtlCol="0">
            <a:spAutoFit/>
          </a:bodyPr>
          <a:lstStyle/>
          <a:p>
            <a:pPr algn="ctr"/>
            <a:r>
              <a:rPr lang="en-US" sz="1400" dirty="0">
                <a:solidFill>
                  <a:schemeClr val="accent3">
                    <a:lumMod val="20000"/>
                    <a:lumOff val="80000"/>
                  </a:schemeClr>
                </a:solidFill>
              </a:rPr>
              <a:t>$75,000 - $ 110,000</a:t>
            </a:r>
          </a:p>
        </p:txBody>
      </p:sp>
      <p:sp>
        <p:nvSpPr>
          <p:cNvPr id="21" name="data detail">
            <a:extLst>
              <a:ext uri="{FF2B5EF4-FFF2-40B4-BE49-F238E27FC236}">
                <a16:creationId xmlns:a16="http://schemas.microsoft.com/office/drawing/2014/main" id="{13187584-4040-CFFF-5F93-9476D4ADF6E5}"/>
              </a:ext>
            </a:extLst>
          </p:cNvPr>
          <p:cNvSpPr/>
          <p:nvPr/>
        </p:nvSpPr>
        <p:spPr>
          <a:xfrm>
            <a:off x="456776" y="519142"/>
            <a:ext cx="3220298" cy="2848708"/>
          </a:xfrm>
          <a:prstGeom prst="roundRect">
            <a:avLst>
              <a:gd name="adj" fmla="val 1621"/>
            </a:avLst>
          </a:prstGeom>
          <a:noFill/>
          <a:ln w="190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7713"/>
            <a:r>
              <a:rPr lang="en-US" sz="1400" dirty="0">
                <a:solidFill>
                  <a:schemeClr val="bg1"/>
                </a:solidFill>
              </a:rPr>
              <a:t>CASES AT-A-GLANCE</a:t>
            </a:r>
          </a:p>
          <a:p>
            <a:pPr marL="747713"/>
            <a:endParaRPr lang="en-US" sz="1400" dirty="0">
              <a:solidFill>
                <a:schemeClr val="bg1"/>
              </a:solidFill>
            </a:endParaRPr>
          </a:p>
          <a:p>
            <a:pPr marL="747713"/>
            <a:endParaRPr lang="en-US" sz="1400" dirty="0">
              <a:solidFill>
                <a:schemeClr val="bg1"/>
              </a:solidFill>
            </a:endParaRPr>
          </a:p>
          <a:p>
            <a:pPr marL="747713"/>
            <a:r>
              <a:rPr lang="en-US" sz="1400" dirty="0">
                <a:solidFill>
                  <a:schemeClr val="bg1"/>
                </a:solidFill>
              </a:rPr>
              <a:t>CALCULATING ECONOMIC MOBILITY INDICES (EMIs)</a:t>
            </a:r>
          </a:p>
          <a:p>
            <a:pPr marL="747713"/>
            <a:endParaRPr lang="en-US" sz="1400" dirty="0">
              <a:solidFill>
                <a:schemeClr val="bg1"/>
              </a:solidFill>
            </a:endParaRPr>
          </a:p>
          <a:p>
            <a:pPr marL="747713"/>
            <a:endParaRPr lang="en-US" sz="1400" dirty="0">
              <a:solidFill>
                <a:schemeClr val="bg1"/>
              </a:solidFill>
            </a:endParaRPr>
          </a:p>
          <a:p>
            <a:pPr marL="747713"/>
            <a:r>
              <a:rPr lang="en-US" sz="1400" dirty="0">
                <a:solidFill>
                  <a:schemeClr val="bg1"/>
                </a:solidFill>
              </a:rPr>
              <a:t>GEOGRAPHY-BASED IMPLICATIONS</a:t>
            </a:r>
          </a:p>
        </p:txBody>
      </p:sp>
      <p:sp useBgFill="1">
        <p:nvSpPr>
          <p:cNvPr id="22" name="data">
            <a:extLst>
              <a:ext uri="{FF2B5EF4-FFF2-40B4-BE49-F238E27FC236}">
                <a16:creationId xmlns:a16="http://schemas.microsoft.com/office/drawing/2014/main" id="{0D774426-9514-5F5A-9556-687CD3DF7825}"/>
              </a:ext>
            </a:extLst>
          </p:cNvPr>
          <p:cNvSpPr/>
          <p:nvPr/>
        </p:nvSpPr>
        <p:spPr>
          <a:xfrm>
            <a:off x="1619985" y="302264"/>
            <a:ext cx="893880" cy="47185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3">
                    <a:lumMod val="75000"/>
                  </a:schemeClr>
                </a:solidFill>
                <a:effectLst>
                  <a:outerShdw blurRad="152400" dist="38100" dir="2700000" sx="103000" sy="103000" algn="tl" rotWithShape="0">
                    <a:prstClr val="black">
                      <a:alpha val="40000"/>
                    </a:prstClr>
                  </a:outerShdw>
                </a:effectLst>
                <a:latin typeface="+mj-lt"/>
              </a:rPr>
              <a:t>data</a:t>
            </a:r>
          </a:p>
        </p:txBody>
      </p:sp>
      <p:grpSp>
        <p:nvGrpSpPr>
          <p:cNvPr id="23" name="database img">
            <a:extLst>
              <a:ext uri="{FF2B5EF4-FFF2-40B4-BE49-F238E27FC236}">
                <a16:creationId xmlns:a16="http://schemas.microsoft.com/office/drawing/2014/main" id="{E3CAE0FA-5EE2-7C83-6631-698AFEED3BA3}"/>
              </a:ext>
            </a:extLst>
          </p:cNvPr>
          <p:cNvGrpSpPr/>
          <p:nvPr/>
        </p:nvGrpSpPr>
        <p:grpSpPr>
          <a:xfrm>
            <a:off x="559051" y="705599"/>
            <a:ext cx="628528" cy="628528"/>
            <a:chOff x="5059993" y="3866981"/>
            <a:chExt cx="628528" cy="628528"/>
          </a:xfrm>
          <a:effectLst>
            <a:outerShdw blurRad="50800" dist="38100" dir="2700000" algn="tl" rotWithShape="0">
              <a:prstClr val="black">
                <a:alpha val="40000"/>
              </a:prstClr>
            </a:outerShdw>
          </a:effectLst>
        </p:grpSpPr>
        <p:pic>
          <p:nvPicPr>
            <p:cNvPr id="24" name="Graphic 23" descr="Database with solid fill">
              <a:extLst>
                <a:ext uri="{FF2B5EF4-FFF2-40B4-BE49-F238E27FC236}">
                  <a16:creationId xmlns:a16="http://schemas.microsoft.com/office/drawing/2014/main" id="{8B74B9CD-4856-2C39-62AF-636DC6FDFD5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059993" y="3866981"/>
              <a:ext cx="628528" cy="628528"/>
            </a:xfrm>
            <a:prstGeom prst="rect">
              <a:avLst/>
            </a:prstGeom>
          </p:spPr>
        </p:pic>
        <p:pic>
          <p:nvPicPr>
            <p:cNvPr id="26" name="Graphic 25" descr="Database outline">
              <a:extLst>
                <a:ext uri="{FF2B5EF4-FFF2-40B4-BE49-F238E27FC236}">
                  <a16:creationId xmlns:a16="http://schemas.microsoft.com/office/drawing/2014/main" id="{984847A6-CD10-C513-8147-7048D2795BF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059993" y="3866981"/>
              <a:ext cx="628528" cy="628528"/>
            </a:xfrm>
            <a:prstGeom prst="rect">
              <a:avLst/>
            </a:prstGeom>
          </p:spPr>
        </p:pic>
      </p:grpSp>
      <p:grpSp>
        <p:nvGrpSpPr>
          <p:cNvPr id="27" name="calculator img">
            <a:extLst>
              <a:ext uri="{FF2B5EF4-FFF2-40B4-BE49-F238E27FC236}">
                <a16:creationId xmlns:a16="http://schemas.microsoft.com/office/drawing/2014/main" id="{89503E5F-3007-B4DF-B18E-EAF3435AA975}"/>
              </a:ext>
            </a:extLst>
          </p:cNvPr>
          <p:cNvGrpSpPr/>
          <p:nvPr/>
        </p:nvGrpSpPr>
        <p:grpSpPr>
          <a:xfrm>
            <a:off x="562660" y="1545088"/>
            <a:ext cx="628528" cy="628528"/>
            <a:chOff x="6998018" y="2514736"/>
            <a:chExt cx="628528" cy="628528"/>
          </a:xfrm>
          <a:effectLst>
            <a:outerShdw blurRad="50800" dist="38100" dir="2700000" algn="tl" rotWithShape="0">
              <a:prstClr val="black">
                <a:alpha val="40000"/>
              </a:prstClr>
            </a:outerShdw>
          </a:effectLst>
        </p:grpSpPr>
        <p:pic>
          <p:nvPicPr>
            <p:cNvPr id="28" name="Graphic 27" descr="Calculator with solid fill">
              <a:extLst>
                <a:ext uri="{FF2B5EF4-FFF2-40B4-BE49-F238E27FC236}">
                  <a16:creationId xmlns:a16="http://schemas.microsoft.com/office/drawing/2014/main" id="{C86AB370-4B46-2212-095D-58185945F8C0}"/>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998018" y="2514736"/>
              <a:ext cx="628528" cy="628528"/>
            </a:xfrm>
            <a:prstGeom prst="rect">
              <a:avLst/>
            </a:prstGeom>
          </p:spPr>
        </p:pic>
        <p:pic>
          <p:nvPicPr>
            <p:cNvPr id="29" name="Graphic 28" descr="Calculator outline">
              <a:extLst>
                <a:ext uri="{FF2B5EF4-FFF2-40B4-BE49-F238E27FC236}">
                  <a16:creationId xmlns:a16="http://schemas.microsoft.com/office/drawing/2014/main" id="{6BDE12E9-7D62-4182-942C-A6218CB0AC85}"/>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6998018" y="2514736"/>
              <a:ext cx="628528" cy="628528"/>
            </a:xfrm>
            <a:prstGeom prst="rect">
              <a:avLst/>
            </a:prstGeom>
          </p:spPr>
        </p:pic>
      </p:grpSp>
      <p:grpSp>
        <p:nvGrpSpPr>
          <p:cNvPr id="30" name="map img">
            <a:extLst>
              <a:ext uri="{FF2B5EF4-FFF2-40B4-BE49-F238E27FC236}">
                <a16:creationId xmlns:a16="http://schemas.microsoft.com/office/drawing/2014/main" id="{24A586C5-F799-72F8-8D6E-33EB06D2A396}"/>
              </a:ext>
            </a:extLst>
          </p:cNvPr>
          <p:cNvGrpSpPr/>
          <p:nvPr/>
        </p:nvGrpSpPr>
        <p:grpSpPr>
          <a:xfrm>
            <a:off x="562660" y="2497518"/>
            <a:ext cx="628528" cy="633477"/>
            <a:chOff x="5638800" y="2964600"/>
            <a:chExt cx="914400" cy="921600"/>
          </a:xfrm>
          <a:effectLst>
            <a:outerShdw blurRad="50800" dist="38100" dir="2700000" algn="tl" rotWithShape="0">
              <a:prstClr val="black">
                <a:alpha val="40000"/>
              </a:prstClr>
            </a:outerShdw>
          </a:effectLst>
        </p:grpSpPr>
        <p:pic>
          <p:nvPicPr>
            <p:cNvPr id="32" name="Graphic 31" descr="Map with pin with solid fill">
              <a:extLst>
                <a:ext uri="{FF2B5EF4-FFF2-40B4-BE49-F238E27FC236}">
                  <a16:creationId xmlns:a16="http://schemas.microsoft.com/office/drawing/2014/main" id="{82D22DFD-1A3A-C480-7A25-8D4F943A7F43}"/>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5638800" y="2971800"/>
              <a:ext cx="914400" cy="914400"/>
            </a:xfrm>
            <a:prstGeom prst="rect">
              <a:avLst/>
            </a:prstGeom>
          </p:spPr>
        </p:pic>
        <p:pic>
          <p:nvPicPr>
            <p:cNvPr id="33" name="Graphic 32" descr="Map with pin outline">
              <a:extLst>
                <a:ext uri="{FF2B5EF4-FFF2-40B4-BE49-F238E27FC236}">
                  <a16:creationId xmlns:a16="http://schemas.microsoft.com/office/drawing/2014/main" id="{0B165813-AC5C-3609-0660-B5E16E43A90F}"/>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5638800" y="2964600"/>
              <a:ext cx="914400" cy="914400"/>
            </a:xfrm>
            <a:prstGeom prst="rect">
              <a:avLst/>
            </a:prstGeom>
          </p:spPr>
        </p:pic>
      </p:grpSp>
    </p:spTree>
    <p:extLst>
      <p:ext uri="{BB962C8B-B14F-4D97-AF65-F5344CB8AC3E}">
        <p14:creationId xmlns:p14="http://schemas.microsoft.com/office/powerpoint/2010/main" val="162881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fade">
                                      <p:cBhvr>
                                        <p:cTn id="13" dur="500"/>
                                        <p:tgtEl>
                                          <p:spTgt spid="94"/>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Genesco - Journeyz Brand">
      <a:dk1>
        <a:sysClr val="windowText" lastClr="000000"/>
      </a:dk1>
      <a:lt1>
        <a:sysClr val="window" lastClr="FFFFFF"/>
      </a:lt1>
      <a:dk2>
        <a:srgbClr val="808284"/>
      </a:dk2>
      <a:lt2>
        <a:srgbClr val="D5D7D8"/>
      </a:lt2>
      <a:accent1>
        <a:srgbClr val="A7A9AC"/>
      </a:accent1>
      <a:accent2>
        <a:srgbClr val="173760"/>
      </a:accent2>
      <a:accent3>
        <a:srgbClr val="00ABE4"/>
      </a:accent3>
      <a:accent4>
        <a:srgbClr val="8DC63F"/>
      </a:accent4>
      <a:accent5>
        <a:srgbClr val="D5A00F"/>
      </a:accent5>
      <a:accent6>
        <a:srgbClr val="C5006F"/>
      </a:accent6>
      <a:hlink>
        <a:srgbClr val="D5A00F"/>
      </a:hlink>
      <a:folHlink>
        <a:srgbClr val="822D41"/>
      </a:folHlink>
    </a:clrScheme>
    <a:fontScheme name="Custom 1">
      <a:majorFont>
        <a:latin typeface="Modern Love Caps"/>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8310</TotalTime>
  <Words>1005</Words>
  <Application>Microsoft Office PowerPoint</Application>
  <PresentationFormat>Widescreen</PresentationFormat>
  <Paragraphs>290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Courier New</vt:lpstr>
      <vt:lpstr>Modern Love Caps</vt:lpstr>
      <vt:lpstr>Office Theme</vt:lpstr>
      <vt:lpstr>COLLEGE WISHLIST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Danielle Cadet</dc:creator>
  <cp:lastModifiedBy>Danielle Cadet</cp:lastModifiedBy>
  <cp:revision>12</cp:revision>
  <dcterms:created xsi:type="dcterms:W3CDTF">2023-04-23T18:13:27Z</dcterms:created>
  <dcterms:modified xsi:type="dcterms:W3CDTF">2023-05-05T18:27:47Z</dcterms:modified>
</cp:coreProperties>
</file>