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309" r:id="rId15"/>
    <p:sldId id="279" r:id="rId16"/>
    <p:sldId id="292" r:id="rId17"/>
    <p:sldId id="275" r:id="rId18"/>
    <p:sldId id="280" r:id="rId19"/>
    <p:sldId id="293" r:id="rId20"/>
    <p:sldId id="310" r:id="rId21"/>
    <p:sldId id="311" r:id="rId22"/>
    <p:sldId id="330" r:id="rId23"/>
    <p:sldId id="294" r:id="rId24"/>
    <p:sldId id="312" r:id="rId25"/>
    <p:sldId id="276" r:id="rId26"/>
    <p:sldId id="313" r:id="rId27"/>
    <p:sldId id="295" r:id="rId28"/>
    <p:sldId id="296" r:id="rId29"/>
    <p:sldId id="314" r:id="rId30"/>
    <p:sldId id="297" r:id="rId31"/>
    <p:sldId id="298" r:id="rId32"/>
    <p:sldId id="299" r:id="rId33"/>
    <p:sldId id="315" r:id="rId34"/>
    <p:sldId id="300" r:id="rId35"/>
    <p:sldId id="301" r:id="rId36"/>
    <p:sldId id="316" r:id="rId37"/>
    <p:sldId id="277" r:id="rId38"/>
    <p:sldId id="317" r:id="rId39"/>
    <p:sldId id="282" r:id="rId40"/>
    <p:sldId id="302" r:id="rId41"/>
    <p:sldId id="303" r:id="rId42"/>
    <p:sldId id="318" r:id="rId43"/>
    <p:sldId id="305" r:id="rId44"/>
    <p:sldId id="319" r:id="rId45"/>
    <p:sldId id="320" r:id="rId46"/>
    <p:sldId id="323" r:id="rId47"/>
    <p:sldId id="321" r:id="rId48"/>
    <p:sldId id="304" r:id="rId49"/>
    <p:sldId id="322" r:id="rId50"/>
    <p:sldId id="278" r:id="rId51"/>
    <p:sldId id="283" r:id="rId52"/>
    <p:sldId id="306" r:id="rId53"/>
    <p:sldId id="307" r:id="rId54"/>
    <p:sldId id="324" r:id="rId55"/>
    <p:sldId id="325" r:id="rId56"/>
    <p:sldId id="308" r:id="rId57"/>
    <p:sldId id="326" r:id="rId58"/>
    <p:sldId id="262" r:id="rId59"/>
    <p:sldId id="285" r:id="rId60"/>
    <p:sldId id="327" r:id="rId61"/>
    <p:sldId id="328" r:id="rId62"/>
    <p:sldId id="286" r:id="rId63"/>
    <p:sldId id="287" r:id="rId64"/>
    <p:sldId id="329" r:id="rId65"/>
    <p:sldId id="288" r:id="rId66"/>
    <p:sldId id="263" r:id="rId67"/>
    <p:sldId id="289" r:id="rId68"/>
    <p:sldId id="264" r:id="rId69"/>
    <p:sldId id="290"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309"/>
            <p14:sldId id="279"/>
            <p14:sldId id="292"/>
            <p14:sldId id="275"/>
            <p14:sldId id="280"/>
            <p14:sldId id="293"/>
            <p14:sldId id="310"/>
            <p14:sldId id="311"/>
            <p14:sldId id="330"/>
            <p14:sldId id="294"/>
            <p14:sldId id="312"/>
            <p14:sldId id="276"/>
            <p14:sldId id="313"/>
            <p14:sldId id="295"/>
            <p14:sldId id="296"/>
            <p14:sldId id="314"/>
            <p14:sldId id="297"/>
            <p14:sldId id="298"/>
            <p14:sldId id="299"/>
            <p14:sldId id="315"/>
            <p14:sldId id="300"/>
            <p14:sldId id="301"/>
            <p14:sldId id="316"/>
            <p14:sldId id="277"/>
            <p14:sldId id="317"/>
            <p14:sldId id="282"/>
            <p14:sldId id="302"/>
            <p14:sldId id="303"/>
            <p14:sldId id="318"/>
            <p14:sldId id="305"/>
            <p14:sldId id="319"/>
            <p14:sldId id="320"/>
            <p14:sldId id="323"/>
            <p14:sldId id="321"/>
            <p14:sldId id="304"/>
            <p14:sldId id="322"/>
            <p14:sldId id="278"/>
            <p14:sldId id="283"/>
            <p14:sldId id="306"/>
            <p14:sldId id="307"/>
            <p14:sldId id="324"/>
            <p14:sldId id="325"/>
            <p14:sldId id="308"/>
            <p14:sldId id="326"/>
          </p14:sldIdLst>
        </p14:section>
        <p14:section name="Discusión" id="{A10A5C0C-7D13-47EC-B27F-9FFD115A05EB}">
          <p14:sldIdLst>
            <p14:sldId id="262"/>
            <p14:sldId id="285"/>
            <p14:sldId id="327"/>
            <p14:sldId id="328"/>
            <p14:sldId id="286"/>
            <p14:sldId id="287"/>
            <p14:sldId id="329"/>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60" autoAdjust="0"/>
  </p:normalViewPr>
  <p:slideViewPr>
    <p:cSldViewPr snapToGrid="0">
      <p:cViewPr varScale="1">
        <p:scale>
          <a:sx n="73" d="100"/>
          <a:sy n="73"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2/03/2024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género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género asignado con un rango de 88.6% a 95.5%. Se observa una disminución del porcentaje de personas con género asignado en los últimos años.</a:t>
            </a:r>
          </a:p>
          <a:p>
            <a:r>
              <a:rPr lang="es-MX" dirty="0"/>
              <a:t>En cuanto a la distribución de género,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género,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género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género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género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género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género masculino. Se observa también una disminución de postulantes en los años 2020 y 2021. Se encontró que en el género masculino las especialidades quirúrgicas ocupan una mayor parte de las postulaciones, en comparación con el género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39</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género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género.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géneros se encontró que los postulantes de género masculino lograron ingresar en un 39.4%, mientras que en el género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43</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48</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género en los distintos años entre 2013 y 2023 de los postulantes al programa de </a:t>
            </a:r>
            <a:r>
              <a:rPr lang="es-MX" dirty="0" err="1"/>
              <a:t>residentado</a:t>
            </a:r>
            <a:r>
              <a:rPr lang="es-MX" dirty="0"/>
              <a:t> médico del Perú. Se puede notar una disminución de los postulantes en los años 2020 y 2021.</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género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género se encontró que en las distintas regiones predominó el género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género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a:effectLst/>
                <a:latin typeface="Calibri" panose="020F0502020204030204" pitchFamily="34" charset="0"/>
                <a:ea typeface="Calibri" panose="020F0502020204030204" pitchFamily="34" charset="0"/>
                <a:cs typeface="Times New Roman" panose="02020603050405020304" pitchFamily="18" charset="0"/>
              </a:rPr>
              <a:t> ratio del efecto de la región en el género,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56</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género entre las 14 especialidades médicas con mayor porcentaje de género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género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género entre las 14 especialidades médicas con mayor porcentaje de género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género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género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género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género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género femenino en comparación con la proporción global, también se observa que, en líneas generales, tienen más mujeres que hombres (líneas sobre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género femenino en comparación con la proporción global, también se observa que, en líneas generales, tienen menos mujeres que hombres (líneas por debajo de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4358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2/03/2024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2/03/2024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2/03/2024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2/03/2024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2/03/2024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2/03/2024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2/03/2024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género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género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género en estas bases de datos se optó por obtener el género a partir del primer nombre como equivalente.</a:t>
            </a:r>
            <a:endParaRPr lang="es-PE" dirty="0"/>
          </a:p>
          <a:p>
            <a:r>
              <a:rPr lang="es-PE" dirty="0"/>
              <a:t>Se usó una base de datos con el género de acuerdo al primer nombre, se complementó manualmente con otros primeros nombres con género conocido populares. Ante ambigüedad se optó por excluir esos nombres (no se asignó género).</a:t>
            </a:r>
          </a:p>
          <a:p>
            <a:r>
              <a:rPr lang="es-PE" dirty="0"/>
              <a:t>Se armó un diccionario con la que se realizó la asignación de géneros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Género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género asignado mediante el método previamente descrito.</a:t>
            </a:r>
          </a:p>
          <a:p>
            <a:r>
              <a:rPr lang="es-MX" dirty="0"/>
              <a:t>Se obtuvieron datos de la distribución de género: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género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género al 62093 (92.7%)</a:t>
            </a:r>
          </a:p>
          <a:p>
            <a:r>
              <a:rPr lang="es-MX" dirty="0"/>
              <a:t>28778 postulantes de género femenino (46.35%), 33315 de género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género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con género asignado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género en los distintos años de los postulantes </a:t>
            </a:r>
            <a:endParaRPr lang="es-PE" dirty="0"/>
          </a:p>
        </p:txBody>
      </p:sp>
      <p:pic>
        <p:nvPicPr>
          <p:cNvPr id="4" name="Marcador de contenido 3">
            <a:extLst>
              <a:ext uri="{FF2B5EF4-FFF2-40B4-BE49-F238E27FC236}">
                <a16:creationId xmlns:a16="http://schemas.microsoft.com/office/drawing/2014/main" id="{C19E3F18-D327-B6A0-2614-8933482E69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16121" y="2001705"/>
            <a:ext cx="6620718" cy="4089567"/>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género entre especialidades con mayor porcentaje de género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género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género entre especialidades con mayor porcentaje de género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a:effectLst/>
                        </a:rPr>
                        <a:t>Postulantes de género femenino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066800" y="1524000"/>
            <a:ext cx="10058400" cy="830319"/>
          </a:xfrm>
        </p:spPr>
        <p:style>
          <a:lnRef idx="1">
            <a:schemeClr val="accent3"/>
          </a:lnRef>
          <a:fillRef idx="2">
            <a:schemeClr val="accent3"/>
          </a:fillRef>
          <a:effectRef idx="1">
            <a:schemeClr val="accent3"/>
          </a:effectRef>
          <a:fontRef idx="minor">
            <a:schemeClr val="dk1"/>
          </a:fontRef>
        </p:style>
        <p:txBody>
          <a:bodyPr anchor="ctr">
            <a:normAutofit/>
          </a:bodyPr>
          <a:lstStyle/>
          <a:p>
            <a:r>
              <a:rPr lang="es-MX" dirty="0"/>
              <a:t>Llama la atención que entre las especialidades con mayor porcentaje de postulantes de género femenino solo hay una especialidad quirúrgica: cirugía pediátrica.</a:t>
            </a:r>
          </a:p>
        </p:txBody>
      </p:sp>
      <p:sp>
        <p:nvSpPr>
          <p:cNvPr id="5" name="Marcador de contenido 2">
            <a:extLst>
              <a:ext uri="{FF2B5EF4-FFF2-40B4-BE49-F238E27FC236}">
                <a16:creationId xmlns:a16="http://schemas.microsoft.com/office/drawing/2014/main" id="{FD552522-E01A-2767-A76A-750CC3E2BB4B}"/>
              </a:ext>
            </a:extLst>
          </p:cNvPr>
          <p:cNvSpPr txBox="1">
            <a:spLocks/>
          </p:cNvSpPr>
          <p:nvPr/>
        </p:nvSpPr>
        <p:spPr>
          <a:xfrm>
            <a:off x="1066800" y="2932278"/>
            <a:ext cx="10058400" cy="2123198"/>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el contrario, entre las especialidades con mayor porcentaje de postulantes de género masculino predominaron las quirúrgicas: ortopedia y traumatología (88.7% de postulantes de género masculino), seguida de urología (81.5%), neurocirugía (78.3%), cirugía de tórax y cardiovascular (76.7%), cirugía general (73.2%), cirugía oncológica (72.9%). Cardiología fue la especialidad clínica con mayor porcentaje de postulantes de género masculino (excluyendo subespecialidades), con un 69.8%.</a:t>
            </a:r>
            <a:endParaRPr lang="es-PE" dirty="0"/>
          </a:p>
        </p:txBody>
      </p:sp>
    </p:spTree>
    <p:extLst>
      <p:ext uri="{BB962C8B-B14F-4D97-AF65-F5344CB8AC3E}">
        <p14:creationId xmlns:p14="http://schemas.microsoft.com/office/powerpoint/2010/main" val="56931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Resultado: género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género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género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fontScale="90000"/>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3733070288"/>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DE4746-FFD3-114F-3C45-B69324D6FFFA}"/>
              </a:ext>
            </a:extLst>
          </p:cNvPr>
          <p:cNvSpPr>
            <a:spLocks noGrp="1"/>
          </p:cNvSpPr>
          <p:nvPr>
            <p:ph idx="4294967295"/>
          </p:nvPr>
        </p:nvSpPr>
        <p:spPr>
          <a:xfrm>
            <a:off x="1150883" y="1945261"/>
            <a:ext cx="10058400" cy="713855"/>
          </a:xfrm>
        </p:spPr>
        <p:style>
          <a:lnRef idx="1">
            <a:schemeClr val="accent3"/>
          </a:lnRef>
          <a:fillRef idx="2">
            <a:schemeClr val="accent3"/>
          </a:fillRef>
          <a:effectRef idx="1">
            <a:schemeClr val="accent3"/>
          </a:effectRef>
          <a:fontRef idx="minor">
            <a:schemeClr val="dk1"/>
          </a:fontRef>
        </p:style>
        <p:txBody>
          <a:bodyPr anchor="ctr"/>
          <a:lstStyle/>
          <a:p>
            <a:r>
              <a:rPr lang="es-MX" dirty="0"/>
              <a:t>Entre estas especialidades encontradas se encuentra un patrón similar al encontrado anteriormente analizando solamente las proporciones de género.</a:t>
            </a:r>
            <a:endParaRPr lang="es-PE" dirty="0"/>
          </a:p>
        </p:txBody>
      </p:sp>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150883" y="2840420"/>
            <a:ext cx="10058400" cy="713855"/>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Entre las 10 especialidades con mayor </a:t>
            </a:r>
            <a:r>
              <a:rPr lang="es-MX" dirty="0" err="1"/>
              <a:t>odds</a:t>
            </a:r>
            <a:r>
              <a:rPr lang="es-MX" dirty="0"/>
              <a:t> ratio (estadísticamente significativo) se encuentra solamente una especialidad quirúrgica, que es cirugía pediátrica).</a:t>
            </a:r>
            <a:endParaRPr lang="es-PE"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1150883" y="3735580"/>
            <a:ext cx="10058400" cy="713856"/>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otro lado, entre las 10 especialidades con menor </a:t>
            </a:r>
            <a:r>
              <a:rPr lang="es-MX" dirty="0" err="1"/>
              <a:t>odds</a:t>
            </a:r>
            <a:r>
              <a:rPr lang="es-MX" dirty="0"/>
              <a:t> ratio (estadísticamente significativo) se encontraron 7 especialidades quirúrgicas.</a:t>
            </a:r>
            <a:endParaRPr lang="es-PE" dirty="0"/>
          </a:p>
        </p:txBody>
      </p:sp>
    </p:spTree>
    <p:extLst>
      <p:ext uri="{BB962C8B-B14F-4D97-AF65-F5344CB8AC3E}">
        <p14:creationId xmlns:p14="http://schemas.microsoft.com/office/powerpoint/2010/main" val="352399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género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F5F57-1E18-BA21-1900-5AB5740B74E0}"/>
              </a:ext>
            </a:extLst>
          </p:cNvPr>
          <p:cNvSpPr>
            <a:spLocks noGrp="1"/>
          </p:cNvSpPr>
          <p:nvPr>
            <p:ph idx="4294967295"/>
          </p:nvPr>
        </p:nvSpPr>
        <p:spPr>
          <a:xfrm>
            <a:off x="1066800" y="1417638"/>
            <a:ext cx="10058400" cy="936680"/>
          </a:xfrm>
        </p:spPr>
        <p:style>
          <a:lnRef idx="1">
            <a:schemeClr val="accent3"/>
          </a:lnRef>
          <a:fillRef idx="2">
            <a:schemeClr val="accent3"/>
          </a:fillRef>
          <a:effectRef idx="1">
            <a:schemeClr val="accent3"/>
          </a:effectRef>
          <a:fontRef idx="minor">
            <a:schemeClr val="dk1"/>
          </a:fontRef>
        </p:style>
        <p:txBody>
          <a:bodyPr/>
          <a:lstStyle/>
          <a:p>
            <a:r>
              <a:rPr lang="es-MX" dirty="0"/>
              <a:t>Si bien sabemos que la distribución es heterogénea en las distintas especialidades y llegamos a identificar aquellas especialidades con mayor número de mujeres y aquellas con mayor número de hombres, falta aún determinar la dirección de la tendencia (con el pasar de los años).</a:t>
            </a:r>
          </a:p>
        </p:txBody>
      </p:sp>
      <p:sp>
        <p:nvSpPr>
          <p:cNvPr id="5" name="CuadroTexto 4">
            <a:extLst>
              <a:ext uri="{FF2B5EF4-FFF2-40B4-BE49-F238E27FC236}">
                <a16:creationId xmlns:a16="http://schemas.microsoft.com/office/drawing/2014/main" id="{9C9CC677-2638-968E-8F0E-31485AEF69A2}"/>
              </a:ext>
            </a:extLst>
          </p:cNvPr>
          <p:cNvSpPr txBox="1"/>
          <p:nvPr/>
        </p:nvSpPr>
        <p:spPr>
          <a:xfrm>
            <a:off x="993228" y="2749357"/>
            <a:ext cx="10058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Para esto se realizó un modelo estadístico (regresión logística) en el que se tenía al género como variable dependiente (de resultado) y al año de postulación y especialidad como variables independientes (predictoras), se encontró que el coeficiente del año de postulación era estadísticamente significativo y con un </a:t>
            </a:r>
            <a:r>
              <a:rPr lang="es-MX" dirty="0" err="1"/>
              <a:t>odds</a:t>
            </a:r>
            <a:r>
              <a:rPr lang="es-MX" dirty="0"/>
              <a:t> ratio ajustado de 1.048 [intervalo de confianza (IC) 95%: 1.043-1.054]. 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Tree>
    <p:extLst>
      <p:ext uri="{BB962C8B-B14F-4D97-AF65-F5344CB8AC3E}">
        <p14:creationId xmlns:p14="http://schemas.microsoft.com/office/powerpoint/2010/main" val="248592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género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género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3E546E-4009-E458-8125-8943918499A2}"/>
              </a:ext>
            </a:extLst>
          </p:cNvPr>
          <p:cNvSpPr>
            <a:spLocks noGrp="1"/>
          </p:cNvSpPr>
          <p:nvPr>
            <p:ph idx="4294967295"/>
          </p:nvPr>
        </p:nvSpPr>
        <p:spPr>
          <a:xfrm>
            <a:off x="1066800" y="1173600"/>
            <a:ext cx="10058400" cy="4022725"/>
          </a:xfrm>
        </p:spPr>
        <p:txBody>
          <a:bodyPr>
            <a:normAutofit fontScale="92500" lnSpcReduction="20000"/>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género por las distintas especialidades.</a:t>
            </a:r>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género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género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9672BA-6D5D-8573-990A-B68AFAB13C59}"/>
              </a:ext>
            </a:extLst>
          </p:cNvPr>
          <p:cNvSpPr>
            <a:spLocks noGrp="1"/>
          </p:cNvSpPr>
          <p:nvPr>
            <p:ph idx="4294967295"/>
          </p:nvPr>
        </p:nvSpPr>
        <p:spPr>
          <a:xfrm>
            <a:off x="1066800" y="931863"/>
            <a:ext cx="10058400" cy="4022725"/>
          </a:xfrm>
        </p:spPr>
        <p:txBody>
          <a:bodyPr/>
          <a:lstStyle/>
          <a:p>
            <a:r>
              <a:rPr lang="es-MX" dirty="0"/>
              <a:t>Se realizó un modelo de regresión logística en el que se tenía al género como variable dependiente (de resultado) y al tipo de especialidad (clínica vs. quirúrgica) y al año de postulación como variables independientes (predictoras).</a:t>
            </a:r>
          </a:p>
          <a:p>
            <a:r>
              <a:rPr lang="es-MX" dirty="0"/>
              <a:t>El resultado fue que para el coeficiente del tipo de especialidad había diferencias estadísticamente significativas (valor de p de &lt;2.23-308, se promedia a 0), con un </a:t>
            </a:r>
            <a:r>
              <a:rPr lang="es-MX" dirty="0" err="1"/>
              <a:t>odds</a:t>
            </a:r>
            <a:r>
              <a:rPr lang="es-MX" dirty="0"/>
              <a:t> ratio ajustado de 0.39 [IC 95%: 0.37-0.40], con lo que se corrobora estadísticamente la evidente diferencia observada.</a:t>
            </a:r>
          </a:p>
          <a:p>
            <a:r>
              <a:rPr lang="es-MX" dirty="0"/>
              <a:t>También se realizó un modelo en el que se incorporaba la posible modificación de efecto del tipo de especialidad sobre el efecto del año de postulación en el género. Sin embargo, no se obtuvo una significancia estadística (valor de p de la interacción: 0.054). Esto indica que, a pesar de las grandes diferencias en la distribución de género, la tendencia de las especialidades clínicas y las especialidades quirúrgicas es similar. Esto también puede observarse en la figura 6, donde se observa que las líneas hasta parecen paralelas entre sí.</a:t>
            </a:r>
            <a:endParaRPr lang="es-PE" dirty="0"/>
          </a:p>
        </p:txBody>
      </p:sp>
    </p:spTree>
    <p:extLst>
      <p:ext uri="{BB962C8B-B14F-4D97-AF65-F5344CB8AC3E}">
        <p14:creationId xmlns:p14="http://schemas.microsoft.com/office/powerpoint/2010/main" val="71650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género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género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066800" y="1289215"/>
            <a:ext cx="10058400" cy="4022725"/>
          </a:xfrm>
        </p:spPr>
        <p:txBody>
          <a:bodyPr/>
          <a:lstStyle/>
          <a:p>
            <a:r>
              <a:rPr lang="es-MX" dirty="0"/>
              <a:t>Ahora, si comparamos la predilección por la postulación a especialidades clínicas o quirúrgicas entre los postulantes de género femenino y masculino, encontramos que consistentemente los postulantes de género femenino tienen porcentajes más bajos de postulación a especialidades quirúrgicas.</a:t>
            </a:r>
          </a:p>
          <a:p>
            <a:r>
              <a:rPr lang="es-MX" dirty="0"/>
              <a:t>El porcentaje más alto de postulación a especialidades quirúrgicas entre los postulantes de género femenino fue alcanzado el año 2023, con 35.7%, mientras que el de los postulantes de género masculino fue el año 2022, con 56.8%. Incluso, el año con menor porcentaje de postulación a especialidades quirúrgicas de los postulantes de género masculino fue el año 2013, con 45.8%, porcentaje superior al mayor porcentaje en el género femenino.</a:t>
            </a:r>
          </a:p>
          <a:p>
            <a:r>
              <a:rPr lang="es-MX" dirty="0"/>
              <a:t>Esto indica la amplia diferencia en cuanto a la predilección por las especialidades quirúrgicas del género masculino.</a:t>
            </a:r>
            <a:endParaRPr lang="es-PE" dirty="0"/>
          </a:p>
        </p:txBody>
      </p:sp>
    </p:spTree>
    <p:extLst>
      <p:ext uri="{BB962C8B-B14F-4D97-AF65-F5344CB8AC3E}">
        <p14:creationId xmlns:p14="http://schemas.microsoft.com/office/powerpoint/2010/main" val="381732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066800" y="1417637"/>
            <a:ext cx="10058400" cy="1935163"/>
          </a:xfrm>
        </p:spPr>
        <p:txBody>
          <a:bodyPr/>
          <a:lstStyle/>
          <a:p>
            <a:r>
              <a:rPr lang="es-MX" dirty="0"/>
              <a:t>Hasta este punto se abordó el tema de los postulantes, pero queda la duda si lo mismo puede extrapolarse para los ingresantes, para esto se realizaron análisis similares a los realizados en los postulantes, pero solo en los ingresantes. Cabe mencionar que para los ingresantes solo se contaron con datos desde el año 2016, debido a que estos datos no se registraban en años anteriores (a diferencia de los postulantes, de quienes se contaban con datos desde el año 2013). </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género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género de ingresantes en los distintos años</a:t>
            </a:r>
            <a:endParaRPr lang="es-PE" dirty="0"/>
          </a:p>
        </p:txBody>
      </p:sp>
      <p:pic>
        <p:nvPicPr>
          <p:cNvPr id="4" name="Marcador de contenido 3">
            <a:extLst>
              <a:ext uri="{FF2B5EF4-FFF2-40B4-BE49-F238E27FC236}">
                <a16:creationId xmlns:a16="http://schemas.microsoft.com/office/drawing/2014/main" id="{2F7E5C8E-AEAA-0696-2F5A-25C51BF795F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40340" y="2079116"/>
            <a:ext cx="6511319" cy="4021991"/>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A90884-523C-9505-D1DF-9A9964FA3DF3}"/>
              </a:ext>
            </a:extLst>
          </p:cNvPr>
          <p:cNvSpPr>
            <a:spLocks noGrp="1"/>
          </p:cNvSpPr>
          <p:nvPr>
            <p:ph idx="4294967295"/>
          </p:nvPr>
        </p:nvSpPr>
        <p:spPr>
          <a:xfrm>
            <a:off x="1066800" y="1785499"/>
            <a:ext cx="10058400" cy="1493729"/>
          </a:xfrm>
        </p:spPr>
        <p:txBody>
          <a:bodyPr/>
          <a:lstStyle/>
          <a:p>
            <a:r>
              <a:rPr lang="es-MX" dirty="0"/>
              <a:t>En cuanto al número de ingresantes, este es inferior al número de postulantes, siendo inferior al 50% de postulantes en todos los años. El número de ingresantes en los diferentes años fue similar al de los postulantes, con la excepción del año 2021, año en el que hubo más ingresantes en relación al número de postulantes. </a:t>
            </a:r>
            <a:endParaRPr lang="es-PE" dirty="0"/>
          </a:p>
        </p:txBody>
      </p:sp>
    </p:spTree>
    <p:extLst>
      <p:ext uri="{BB962C8B-B14F-4D97-AF65-F5344CB8AC3E}">
        <p14:creationId xmlns:p14="http://schemas.microsoft.com/office/powerpoint/2010/main" val="3938094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a:effectLst/>
                        </a:rPr>
                        <a:t>Postulantes de género masculino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597E63-9EC3-0F0E-4074-E5E4E69A201A}"/>
              </a:ext>
            </a:extLst>
          </p:cNvPr>
          <p:cNvSpPr>
            <a:spLocks noGrp="1"/>
          </p:cNvSpPr>
          <p:nvPr>
            <p:ph idx="4294967295"/>
          </p:nvPr>
        </p:nvSpPr>
        <p:spPr>
          <a:xfrm>
            <a:off x="1066800" y="1804222"/>
            <a:ext cx="10058400" cy="1811337"/>
          </a:xfrm>
        </p:spPr>
        <p:txBody>
          <a:bodyPr/>
          <a:lstStyle/>
          <a:p>
            <a:r>
              <a:rPr lang="es-MX" dirty="0"/>
              <a:t>En relación al porcentaje de ingresantes de género femenino o masculino se encontró que hubo más porcentaje de ingresantes de género masculino en todos los años, con excepción del año 2020, año en el que se encontró que hubo la misma cantidad de ingresantes de género femenino y masculino. Se aprecia que desde el año 2019 la diferencia se reduce en comparación a años anteriores. </a:t>
            </a:r>
            <a:endParaRPr lang="es-PE" dirty="0"/>
          </a:p>
        </p:txBody>
      </p:sp>
    </p:spTree>
    <p:extLst>
      <p:ext uri="{BB962C8B-B14F-4D97-AF65-F5344CB8AC3E}">
        <p14:creationId xmlns:p14="http://schemas.microsoft.com/office/powerpoint/2010/main" val="2629095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D5B867-0C4E-BF9B-F83C-8F03A2148381}"/>
              </a:ext>
            </a:extLst>
          </p:cNvPr>
          <p:cNvSpPr>
            <a:spLocks noGrp="1"/>
          </p:cNvSpPr>
          <p:nvPr>
            <p:ph idx="4294967295"/>
          </p:nvPr>
        </p:nvSpPr>
        <p:spPr>
          <a:xfrm>
            <a:off x="1066800" y="1720139"/>
            <a:ext cx="10058400" cy="3083089"/>
          </a:xfrm>
        </p:spPr>
        <p:txBody>
          <a:bodyPr/>
          <a:lstStyle/>
          <a:p>
            <a:r>
              <a:rPr lang="es-MX" dirty="0"/>
              <a:t>Para determinar si para los ingresantes el año de postulación es también estadísticamente significativo como predictor del género de los ingresantes se realizó un modelo de regresión logística con el género como variable dependiente (resultado) y el año de postulación y la especialidad como variables independientes (predictoras). Se obtuvo también significancia estadística (valor de p del coeficiente del año de postulación: 2.146297-08, con un </a:t>
            </a:r>
            <a:r>
              <a:rPr lang="es-MX" dirty="0" err="1"/>
              <a:t>odds</a:t>
            </a:r>
            <a:r>
              <a:rPr lang="es-MX" dirty="0"/>
              <a:t> ratio de 1.038 [IC 95%: 1.024-1.051]). Al agregar al modelo la especialidad como variable independiente (predictora) se conservó esta significancia estadística (valor de p ajustado: 1.210564-10, </a:t>
            </a:r>
            <a:r>
              <a:rPr lang="es-MX" dirty="0" err="1"/>
              <a:t>odds</a:t>
            </a:r>
            <a:r>
              <a:rPr lang="es-MX" dirty="0"/>
              <a:t> ratio ajustado: 1.047 [IC 95%: 1.032-1.061]). Estos resultados son similares a los que se obtuvieron con los postulantes, lo cual era de esperarse.</a:t>
            </a:r>
            <a:endParaRPr lang="es-PE" dirty="0"/>
          </a:p>
        </p:txBody>
      </p:sp>
    </p:spTree>
    <p:extLst>
      <p:ext uri="{BB962C8B-B14F-4D97-AF65-F5344CB8AC3E}">
        <p14:creationId xmlns:p14="http://schemas.microsoft.com/office/powerpoint/2010/main" val="1442823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8BFBC-FAAF-E85C-4D72-B745A67E5549}"/>
              </a:ext>
            </a:extLst>
          </p:cNvPr>
          <p:cNvSpPr>
            <a:spLocks noGrp="1"/>
          </p:cNvSpPr>
          <p:nvPr>
            <p:ph idx="4294967295"/>
          </p:nvPr>
        </p:nvSpPr>
        <p:spPr>
          <a:xfrm>
            <a:off x="1066800" y="1417637"/>
            <a:ext cx="10058400" cy="4022725"/>
          </a:xfrm>
        </p:spPr>
        <p:txBody>
          <a:bodyPr>
            <a:normAutofit fontScale="92500" lnSpcReduction="20000"/>
          </a:bodyPr>
          <a:lstStyle/>
          <a:p>
            <a:r>
              <a:rPr lang="es-MX" dirty="0"/>
              <a:t>Ahora, queda una duda sobre la relación entre los postulantes y los ingresantes. La duda es si existe alguna diferencia en el resultado de postulación entre el género femenino y masculino. Es decir, ¿hay alguna diferencia en el éxito de la postulación entre postulantes de género femenino y masculino?</a:t>
            </a:r>
          </a:p>
          <a:p>
            <a:r>
              <a:rPr lang="es-MX" dirty="0"/>
              <a:t>Para esto se analizaron las diferencias en el porcentaje de ingresantes (entre los postulantes) en el género femenino y masculino y se compararon estos resultados.</a:t>
            </a:r>
          </a:p>
          <a:p>
            <a:r>
              <a:rPr lang="es-MX" dirty="0"/>
              <a:t>Se pueden observar resultados similares entre los géneros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género y al año de postulación como variables independientes (predictoras).</a:t>
            </a:r>
          </a:p>
          <a:p>
            <a:r>
              <a:rPr lang="es-MX" dirty="0"/>
              <a:t>Se obtuvo que el coeficiente del género (ajustado al año de postulación) no fue estadísticamente significativo como predictor del resultado de la postulación (su valor de p fue 0.155083). Tampoco fue estadísticamente significativo al agregar al modelo el año de postulación como otra variable independiente (valor de p ajustado: 0.1416485). Esto no es sugerente de que existan diferencias importantes en el resultado de la postulación de acuerdo al género.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310235"/>
            <a:ext cx="10058400" cy="4022725"/>
          </a:xfrm>
        </p:spPr>
        <p:txBody>
          <a:bodyPr/>
          <a:lstStyle/>
          <a:p>
            <a:r>
              <a:rPr lang="es-MX" dirty="0"/>
              <a:t>Para los ingresantes, podemos analizar también cuáles son las especialidades con mayor porcentaje de ingresantes de género femenino o masculino.</a:t>
            </a:r>
          </a:p>
          <a:p>
            <a:r>
              <a:rPr lang="es-MX" dirty="0"/>
              <a:t>Entre las especialidades médicas más relevantes con mayor porcentaje de ingresantes de género femenino que tienen un mayor porcentaje de ingresantes de género femenino destaca también la especialidad de cirugía pediátrica, que es la única especialidad quirúrgica que llega a estar entre las que más proporción de ingresantes de género femenino tiene, con 62.4% (esto coincide con los hallazgos para los postulantes).</a:t>
            </a:r>
          </a:p>
          <a:p>
            <a:r>
              <a:rPr lang="es-MX" dirty="0"/>
              <a:t>En cuanto a las especialidades con predominancia de género masculino se encuentran también las mismas especialidades quirúrgicas que para los postulantes: ortopedia y traumatología (90.2% de postulantes de género masculino), seguida de urología (82.3%), neurocirugía (81.5%), cirugía de tórax y cardiovascular (80.2%). Cardiología fue también la especialidad clínica con mayor predominancia masculina (73.9%).</a:t>
            </a:r>
            <a:endParaRPr lang="es-PE" dirty="0"/>
          </a:p>
        </p:txBody>
      </p:sp>
    </p:spTree>
    <p:extLst>
      <p:ext uri="{BB962C8B-B14F-4D97-AF65-F5344CB8AC3E}">
        <p14:creationId xmlns:p14="http://schemas.microsoft.com/office/powerpoint/2010/main" val="190070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género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32A383-8417-8608-22E1-6AEA6B584C7D}"/>
              </a:ext>
            </a:extLst>
          </p:cNvPr>
          <p:cNvSpPr>
            <a:spLocks noGrp="1"/>
          </p:cNvSpPr>
          <p:nvPr>
            <p:ph idx="4294967295"/>
          </p:nvPr>
        </p:nvSpPr>
        <p:spPr>
          <a:xfrm>
            <a:off x="1066800" y="1417637"/>
            <a:ext cx="10058400" cy="4022725"/>
          </a:xfrm>
        </p:spPr>
        <p:txBody>
          <a:bodyPr>
            <a:normAutofit fontScale="92500" lnSpcReduction="20000"/>
          </a:bodyPr>
          <a:lstStyle/>
          <a:p>
            <a:r>
              <a:rPr lang="es-MX" dirty="0"/>
              <a:t>Para los ingresantes también se agruparon las especialidades en clínicas y quirúrgicas para realizar la comparación. Al igual que en los postulantes se obtuvo una diferencia notable en la distribución de género, teniendo las especialidades quirúrgicas mayor número relativo de ingresantes de género masculino.</a:t>
            </a:r>
          </a:p>
          <a:p>
            <a:r>
              <a:rPr lang="es-MX" dirty="0"/>
              <a:t>Del mismo modo se realizó un modelo estadístico para determinar si esta diferencia observada es estadísticamente significativa. Este modelo tuvo al género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género.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p:txBody>
      </p:sp>
    </p:spTree>
    <p:extLst>
      <p:ext uri="{BB962C8B-B14F-4D97-AF65-F5344CB8AC3E}">
        <p14:creationId xmlns:p14="http://schemas.microsoft.com/office/powerpoint/2010/main" val="21694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género es el primer paso para determinar las causas de estas diferencias que pueden ser problemáticas.</a:t>
            </a:r>
          </a:p>
          <a:p>
            <a:r>
              <a:rPr lang="es-PE" dirty="0"/>
              <a:t>Diferencias de género en algunas especialidades (ej. quirúrgicas), son descritas por la literatura. Se describen discriminación por género, acoso sexual, entre otras como posibles causas de estas diferencias.</a:t>
            </a:r>
          </a:p>
          <a:p>
            <a:r>
              <a:rPr lang="es-PE" dirty="0"/>
              <a:t>El presente estudio busca caracterizar la incorporación del género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género de acuerdo a región de postulación</a:t>
            </a:r>
            <a:endParaRPr lang="es-PE" dirty="0"/>
          </a:p>
        </p:txBody>
      </p:sp>
      <p:pic>
        <p:nvPicPr>
          <p:cNvPr id="4" name="Marcador de contenido 3">
            <a:extLst>
              <a:ext uri="{FF2B5EF4-FFF2-40B4-BE49-F238E27FC236}">
                <a16:creationId xmlns:a16="http://schemas.microsoft.com/office/drawing/2014/main" id="{18193164-D4B8-923B-C36D-635F130ABC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6506" y="1993530"/>
            <a:ext cx="6838988" cy="4224390"/>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género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615036"/>
            <a:ext cx="10058400" cy="2200219"/>
          </a:xfrm>
        </p:spPr>
        <p:txBody>
          <a:bodyPr/>
          <a:lstStyle/>
          <a:p>
            <a:r>
              <a:rPr lang="es-MX" dirty="0"/>
              <a:t>En cuanto a la distribución de género llama especial atención la distribución de género y la tendencia de la región Oriente. Esta región tiene un número muy inferior de postulantes de género femenino en comparación a otras regiones. Para el estudio comparativo de las distribuciones de género en las diferentes regiones y las tendencias de las mismas se realizaron modelos de regresión logística comparando cada región con las demás. </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066800" y="1417637"/>
            <a:ext cx="10058400" cy="4022725"/>
          </a:xfrm>
        </p:spPr>
        <p:txBody>
          <a:bodyPr/>
          <a:lstStyle/>
          <a:p>
            <a:r>
              <a:rPr lang="es-MX" dirty="0"/>
              <a:t>Para el estudio comparativo de las distribuciones de género en las diferentes regiones y las tendencias de las mismas se realizaron modelos de regresión logística comparando cada región con las demás.</a:t>
            </a:r>
          </a:p>
          <a:p>
            <a:r>
              <a:rPr lang="es-MX" dirty="0"/>
              <a:t>Se obtuvo como resultado que las regiones tenían diferencias estadísticamente significativas en comparación con el resto como variables predictoras del género (ajustadas al año de postulación).</a:t>
            </a:r>
          </a:p>
          <a:p>
            <a:r>
              <a:rPr lang="es-MX" dirty="0"/>
              <a:t>También se obtuvieron los </a:t>
            </a:r>
            <a:r>
              <a:rPr lang="es-MX" dirty="0" err="1"/>
              <a:t>odds</a:t>
            </a:r>
            <a:r>
              <a:rPr lang="es-MX" dirty="0"/>
              <a:t> ratios a partir de los coeficientes de estas regiones, estos están representados en la tabla 16 también. Llama la atención el </a:t>
            </a:r>
            <a:r>
              <a:rPr lang="es-MX" dirty="0" err="1"/>
              <a:t>odds</a:t>
            </a:r>
            <a:r>
              <a:rPr lang="es-MX" dirty="0"/>
              <a:t> ratio de la región oriente: 0.75 [IC 95%: 0.69-0.81], el cual es notablemente inferior a los demás. También se agregó a los modelos de regresión logística la modificación del efecto del año de postulación en el género ocasionada por las regiones. Sin embargo, no se obtuvo significancia estadística de esta interacción en ninguna de las regiones, lo cual indica que no hay diferencias estadísticamente significativas en las tendencias de género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género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417637"/>
            <a:ext cx="10058400" cy="4022725"/>
          </a:xfrm>
        </p:spPr>
        <p:txBody>
          <a:bodyPr/>
          <a:lstStyle/>
          <a:p>
            <a:r>
              <a:rPr lang="es-MX" dirty="0"/>
              <a:t>Para concluir y comprobar que la significancia estadística del año de postulación como predictor del género se preserva luego de ajustar este coeficiente a la especialidad y a la región se realizó un modelo de regresión logística incluyendo todas estas variables. Se realizó entonces un modelo de regresión logística con la variable género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p:txBody>
      </p:sp>
    </p:spTree>
    <p:extLst>
      <p:ext uri="{BB962C8B-B14F-4D97-AF65-F5344CB8AC3E}">
        <p14:creationId xmlns:p14="http://schemas.microsoft.com/office/powerpoint/2010/main" val="945578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normAutofit/>
          </a:bodyPr>
          <a:lstStyle/>
          <a:p>
            <a:r>
              <a:rPr lang="es-MX" dirty="0"/>
              <a:t>Predominancia del género masculino en especialidades quirúrgicas, compatible con estudios previos.</a:t>
            </a:r>
          </a:p>
          <a:p>
            <a:r>
              <a:rPr lang="es-MX" dirty="0"/>
              <a:t>Urología, traumatología y ortopedia, neurocirugía son especialidades típicamente asociadas a menor participación del género femenino según estudios previos.</a:t>
            </a:r>
          </a:p>
          <a:p>
            <a:r>
              <a:rPr lang="es-MX" dirty="0"/>
              <a:t>Entre estas especialidades mencionadas, no se encontró evidencia en el presente estudio de que la tendencia de género fuera diferente a la tendencia global, lo cual indica que estas especialidades tienen una tendencia a un aumento en el número de mujeres que haga que probablemente en el futuro,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p:txBody>
          <a:bodyPr>
            <a:normAutofit fontScale="85000" lnSpcReduction="20000"/>
          </a:bodyPr>
          <a:lstStyle/>
          <a:p>
            <a:r>
              <a:rPr lang="es-MX" dirty="0"/>
              <a:t>Sobre la especialidad de ginecología y obstetricia, estudios indican que esta especialidad es tradicionalmente preferida por el género femenino. También, otros estudios indican que pacientes prefieren ginecólogas-obstetras mujeres. En el presente estudio, sin embargo, se encontró que inicialmente (hasta el año 2018) la proporción de mujeres postulantes esta especialidad era incluso inferior a la proporción global de postulantes. Sin embargo, desde el año 2018, el aumento en el número de postulantes e ingresantes de género femenino a la especialidad siguió una tendencia superior a la tendencia global. A partir del 2019 se encontró que el número de postulantes de género femenino ya era superior a los postulantes de género masculino y esto se mantuvo en los años siguientes.</a:t>
            </a:r>
          </a:p>
          <a:p>
            <a:r>
              <a:rPr lang="es-MX" dirty="0"/>
              <a:t>Sobre la especialidad de cirugía general, se encontró que la especialidad tradicionalmente ha tenido predominancia del género masculino. Estudios indican que residentes de género femenino en esta especialidad reportan comúnmente experiencias de discriminación por el género y acoso sexual, entre otras barreras. Esto podría explicar el menor interés de las mujeres por las especialidades quirúrgicas, así como el mayor valor que le dan las mujeres al estilo de vida que brinda la especialidad, el cual no suele ser muy favorable en algunas especialidades quirúrgicas. En el presente estudio se encontró también que existen diferencias importantes en la distribución de género de los postulantes e ingresantes a la especialidad, teniendo predominancia de género masculino. Sin embargo, se encontró que la tendencia de la especialidad a tener una mayor proporción de postulantes de género femenino fue superior a la tendencia global, habiendo cada año una mayor cantidad de postulantes e ingresantes de género femenino. Aún así, la proporción de postulantes de género femenino para el año 2023 es aún inferior a la proporción global, conformando menos del 40% de los postulantes, aunque es un gran salto desde el año 2013, en el que solo conformaban alrededor del 20% de los postulantes.</a:t>
            </a:r>
          </a:p>
          <a:p>
            <a:pPr marL="0" indent="0">
              <a:buNone/>
            </a:pPr>
            <a:endParaRPr lang="es-PE" dirty="0"/>
          </a:p>
        </p:txBody>
      </p:sp>
    </p:spTree>
    <p:extLst>
      <p:ext uri="{BB962C8B-B14F-4D97-AF65-F5344CB8AC3E}">
        <p14:creationId xmlns:p14="http://schemas.microsoft.com/office/powerpoint/2010/main" val="3784897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p:txBody>
          <a:bodyPr>
            <a:normAutofit fontScale="85000" lnSpcReduction="20000"/>
          </a:bodyPr>
          <a:lstStyle/>
          <a:p>
            <a:r>
              <a:rPr lang="es-MX" dirty="0"/>
              <a:t>Sobre la especialidad de cirugía plástica, estudios encontraron que mujeres tienen más probabilidades que los hombres de experimentar sexismo. También se menciona que mujeres tienen menos probabilidades de casarse, tener hijos, de estar satisfechas con el equilibrio entre su trabajo y su vida cotidiana, o de tener reconocimiento por sus ideas, autoría, promociones o incrementos en el salario, así como tener menos ingresos económicos al ejercer la especialidad que los cirujanos varones. También se describen amplias diferencias de género en el área académica, teniendo las mujeres una menor participación. Algunos estudios describen un incremento en la representación de mujeres en el área académica de la cirugía plástica y también en los programas de </a:t>
            </a:r>
            <a:r>
              <a:rPr lang="es-MX" dirty="0" err="1"/>
              <a:t>residentado</a:t>
            </a:r>
            <a:r>
              <a:rPr lang="es-MX" dirty="0"/>
              <a:t> médico de esta especialidad, incluso llegando a alcanzar el mismo número de residentes que de los de género masculino (esto en Estados Unidos) (66). Sin embargo, esto contrasta con lo encontrado en el presente estudio, donde se observa una tendencia hacia una menor participación en los postulantes al programa de </a:t>
            </a:r>
            <a:r>
              <a:rPr lang="es-MX" dirty="0" err="1"/>
              <a:t>residentado</a:t>
            </a:r>
            <a:r>
              <a:rPr lang="es-MX" dirty="0"/>
              <a:t> médico del Perú en esta especialidad, se desconoce la causa de este hallazgo.</a:t>
            </a:r>
          </a:p>
          <a:p>
            <a:r>
              <a:rPr lang="es-MX" dirty="0"/>
              <a:t>Otro hallazgo llamativo de la presente investigación es que cirugía pediátrica escapaba de la tendencia de las demás especialidades quirúrgicas. Estudios indican que esta especialidad ha presentado un aumento en la representación del género femenino los estos últimos años. No se encontró información sobre una predominancia femenino, sino que se mencionaba que, al igual que las demás especialidades quirúrgicas, había predominancia masculina. No se encontró estudios previos que indiquen lo encontrado en la presente investigación, que la especialidad de cirugía pediátrica tiene una predominancia femenina (siendo más postulantes de género femenino que masculino desde el año 2014) que se ha mantenido durante todos los años desde el 2014 hasta el 2023 e incluso con un aumento en el número de mujeres a un ritmo similar al de la tendencia global.</a:t>
            </a:r>
          </a:p>
        </p:txBody>
      </p:sp>
    </p:spTree>
    <p:extLst>
      <p:ext uri="{BB962C8B-B14F-4D97-AF65-F5344CB8AC3E}">
        <p14:creationId xmlns:p14="http://schemas.microsoft.com/office/powerpoint/2010/main" val="318319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r>
              <a:rPr lang="es-MX" dirty="0"/>
              <a:t>Entre las limitaciones del estudio se encuentra la forma de determinar el género de los participantes, ya que esta no fue determinada mediante algún método directo, sino que fue obtenida a partir del primer nombre de los postulantes. Este es un método usado por otros estudios; sin embargo, esta forma de asignar el género es una aproximación al género real de los participantes y no está exento de error. No hay estudios específicos que estudien la precisión de asignación de género de este método en la población estudiada.</a:t>
            </a:r>
            <a:endParaRPr lang="es-PE" dirty="0"/>
          </a:p>
        </p:txBody>
      </p:sp>
    </p:spTree>
    <p:extLst>
      <p:ext uri="{BB962C8B-B14F-4D97-AF65-F5344CB8AC3E}">
        <p14:creationId xmlns:p14="http://schemas.microsoft.com/office/powerpoint/2010/main" val="1065821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normAutofit fontScale="92500" lnSpcReduction="20000"/>
          </a:bodyPr>
          <a:lstStyle/>
          <a:p>
            <a:r>
              <a:rPr lang="es-MX" dirty="0"/>
              <a:t>No existen estudios previos sobre la distribución de género y las tendencias de género en esta población de postulantes e ingresantes al programa de </a:t>
            </a:r>
            <a:r>
              <a:rPr lang="es-MX" dirty="0" err="1"/>
              <a:t>residentado</a:t>
            </a:r>
            <a:r>
              <a:rPr lang="es-MX" dirty="0"/>
              <a:t> médico del Perú. Esta investigación permitió conocer la situación actual del Perú en cuanto a las diferencias en el género en sus postulantes a las distintas especialidades médicas. Se pudo además explorar los detalles de estas diferencias y las tendencias de género en los últimos 11 años (del 2013 al 2023), brindando información sobre el contexto actual de las diferencias de género entre los postulantes e ingresantes al programa de </a:t>
            </a:r>
            <a:r>
              <a:rPr lang="es-MX" dirty="0" err="1"/>
              <a:t>residentado</a:t>
            </a:r>
            <a:r>
              <a:rPr lang="es-MX" dirty="0"/>
              <a:t> médico del Perú.</a:t>
            </a:r>
          </a:p>
          <a:p>
            <a:r>
              <a:rPr lang="es-MX" dirty="0"/>
              <a:t>En el presente estudio se pudo determinar que en el contexto del Perú existen diferencias en la distribución de género y las tendencias en las distintas especialidades y distintas regiones. Es debatible si las diferencias de género son en sí mismas un problema, pero estudios indican que contar con diversidad de género en las distintas especialidades médicas se podría considerar como algo positivo, ya que aumentar la diversidad de un grupo permite que personas con distintas experiencias, perspectivas y herramientas interactúen para encontrar mejores soluciones, los efectos de esto pueden reflejarse en algunos estudios que indican que hay más probabilidades que equipos de investigación conformados por mujeres inventen tecnologías relacionadas a la salud femenina, precisamente buscando solucionar a problemas de salud en este género, lo mismo podría ocurrir también en el ambiente laboral de la residencia médica y posteriormente en el trabajo asistencial de los médicos como especialistas.</a:t>
            </a:r>
          </a:p>
          <a:p>
            <a:endParaRPr lang="es-PE" dirty="0"/>
          </a:p>
        </p:txBody>
      </p:sp>
    </p:spTree>
    <p:extLst>
      <p:ext uri="{BB962C8B-B14F-4D97-AF65-F5344CB8AC3E}">
        <p14:creationId xmlns:p14="http://schemas.microsoft.com/office/powerpoint/2010/main" val="1065016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fontScale="85000" lnSpcReduction="20000"/>
          </a:bodyPr>
          <a:lstStyle/>
          <a:p>
            <a:r>
              <a:rPr lang="es-MX" dirty="0"/>
              <a:t>Además, es importante explorar las causas de estas diferencias encontradas, las cuales pueden ser problemáticas, y justamente este estudio podría brindar la información necesaria para poder ampliar la investigación al respecto, ya que identificar las disparidades constituye el primer paso para la exploración de las causas de las mismas. Entre las causas descritas por la literatura se describe a una cultura de exclusión y prejuicios de género que se originan desde la facultad de medicina, impactando negativamente a las mujeres que optan por continuar su formación en alguna especialidad quirúrgica. Otros estudios indican que existe una mayor prevalencia de maltrato, acoso y abuso hacia mujeres en su preparación para ser cirujanas. En nuestro contexto no se cuentan con estudios de este tipo y tampoco se explican algunos hallazgos encontrados, como la tendencia opuesta de cirugía plástica o por qué la especialidad de cirugía pediátrica es diferente a las demás especialidades quirúrgicas, teniendo más postulantes e ingresantes de género femenino.</a:t>
            </a:r>
          </a:p>
          <a:p>
            <a:r>
              <a:rPr lang="es-MX" dirty="0"/>
              <a:t>Es claro que la elección de una especialidad es una decisión compleja, factores relacionados al género pueden jugar un papel importante en esta elección, ya sean motivos personales, o sociales, como el tema familiar. La forma de ingreso, mediante el concurso nacional de </a:t>
            </a:r>
            <a:r>
              <a:rPr lang="es-MX" dirty="0" err="1"/>
              <a:t>residentado</a:t>
            </a:r>
            <a:r>
              <a:rPr lang="es-MX" dirty="0"/>
              <a:t> médico es en gran medida objetiva, pero es probable que no esté libre de factores posiblemente problemáticos que afecten la elección de la especialidad, factores más allá de la capacidad individual de la persona y sus aspiraciones futuras. Estudios en otros lugares indican que mujeres estudiantes de medicina perciben tener menos oportunidades que los varones en avanzar profesionalmente debido al género, y que mujeres sienten que han perdido oportunidades laborales y que su subespecialidad de elección ha sido influida por el género. Es posible que estos factores tengan un papel también en la elección de las especialidades en el Perú y la investigación en este tema podría en el futuro revelar posibles problemas en la incorporación de la mujer a la fuerza laboral en el área de la medicina humana.</a:t>
            </a:r>
          </a:p>
        </p:txBody>
      </p:sp>
    </p:spTree>
    <p:extLst>
      <p:ext uri="{BB962C8B-B14F-4D97-AF65-F5344CB8AC3E}">
        <p14:creationId xmlns:p14="http://schemas.microsoft.com/office/powerpoint/2010/main" val="2738561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normAutofit fontScale="92500" lnSpcReduction="20000"/>
          </a:bodyPr>
          <a:lstStyle/>
          <a:p>
            <a:r>
              <a:rPr lang="es-MX" dirty="0"/>
              <a:t>A partir de lo investigado surgen nuevas posibilidades de continuar la investigación sobre el tema. Algunas preguntas que quedan pendientes para ser contestadas por investigación futura son las siguientes:</a:t>
            </a:r>
          </a:p>
          <a:p>
            <a:pPr lvl="1"/>
            <a:r>
              <a:rPr lang="es-MX" dirty="0"/>
              <a:t>Por qué la distribución de género es tan diferente en la región oriente.</a:t>
            </a:r>
          </a:p>
          <a:p>
            <a:pPr lvl="1"/>
            <a:r>
              <a:rPr lang="es-MX" dirty="0"/>
              <a:t>Cuáles son los motivos que explican las diferencias entre especialidades quirúrgicas y las demás en el Perú.</a:t>
            </a:r>
          </a:p>
          <a:p>
            <a:pPr lvl="1"/>
            <a:r>
              <a:rPr lang="es-MX" dirty="0"/>
              <a:t>Por qué cirugía pediátrica es diferente a las otras especialidades quirúrgicas (habiendo más postulantes e ingresantes de género femenino).</a:t>
            </a:r>
          </a:p>
          <a:p>
            <a:pPr lvl="1"/>
            <a:r>
              <a:rPr lang="es-MX" dirty="0"/>
              <a:t>Por qué cirugía plástica no sigue la tendencia de las demás especialidades (cada vez tiene menos mujeres).</a:t>
            </a:r>
          </a:p>
          <a:p>
            <a:r>
              <a:rPr lang="es-MX" dirty="0"/>
              <a:t>Además de esto, se podría complementar la investigación estudiando a los médicos en programas de residencia médica no solo al momento de la postulación y el ingreso, sino a lo largo de su residencia médica, pudiendo estudiar cuántos finalmente terminan y si hay alguna diferencia en la distribución de género entre los que terminan y los que inician la especialidad médica, pudiendo estudiar si es que existen diferencias en el abandono de la especialidad y, de ser así, los motivos de esto. También se podría realizar un seguimiento a aquellos ingresantes de género femenino a especialidades con predominancia masculina (y también lo opuesto: ingresantes de género masculino a especialidades con predominancia femenina), para monitorizar si es que pasan por situaciones de acoso o si presentan barreras o dificultades ocasionadas por las diferencias de género.</a:t>
            </a:r>
          </a:p>
          <a:p>
            <a:endParaRPr lang="es-PE" dirty="0"/>
          </a:p>
        </p:txBody>
      </p:sp>
    </p:spTree>
    <p:extLst>
      <p:ext uri="{BB962C8B-B14F-4D97-AF65-F5344CB8AC3E}">
        <p14:creationId xmlns:p14="http://schemas.microsoft.com/office/powerpoint/2010/main" val="1220307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normAutofit fontScale="85000" lnSpcReduction="20000"/>
          </a:bodyPr>
          <a:lstStyle/>
          <a:p>
            <a:pPr marL="457200" indent="-457200">
              <a:buFont typeface="+mj-lt"/>
              <a:buAutoNum type="arabicPeriod"/>
            </a:pPr>
            <a:r>
              <a:rPr lang="es-MX" dirty="0"/>
              <a:t>Hubo más postulantes de género masculino que de género femenino durante el periodo 2013-2023 en el programa de </a:t>
            </a:r>
            <a:r>
              <a:rPr lang="es-MX" dirty="0" err="1"/>
              <a:t>residentado</a:t>
            </a:r>
            <a:r>
              <a:rPr lang="es-MX" dirty="0"/>
              <a:t> médico del Perú y se encontró una tendencia hacia una mayor proporción de postulantes de género femenino.</a:t>
            </a:r>
          </a:p>
          <a:p>
            <a:pPr marL="457200" indent="-457200">
              <a:buFont typeface="+mj-lt"/>
              <a:buAutoNum type="arabicPeriod"/>
            </a:pPr>
            <a:r>
              <a:rPr lang="es-MX" dirty="0"/>
              <a:t>Se encontró una distribución de género heterogénea en los postulantes a las distintas especialidades médicas en el periodo 2013-2023 en el programa de </a:t>
            </a:r>
            <a:r>
              <a:rPr lang="es-MX" dirty="0" err="1"/>
              <a:t>residentado</a:t>
            </a:r>
            <a:r>
              <a:rPr lang="es-MX" dirty="0"/>
              <a:t> médico del Perú.</a:t>
            </a:r>
          </a:p>
          <a:p>
            <a:pPr marL="457200" indent="-457200">
              <a:buFont typeface="+mj-lt"/>
              <a:buAutoNum type="arabicPeriod"/>
            </a:pPr>
            <a:r>
              <a:rPr lang="es-MX" dirty="0"/>
              <a:t>Hubo más ingresantes de género masculino que de género femenino durante el periodo 2016-2023 en el programa de </a:t>
            </a:r>
            <a:r>
              <a:rPr lang="es-MX" dirty="0" err="1"/>
              <a:t>residentado</a:t>
            </a:r>
            <a:r>
              <a:rPr lang="es-MX" dirty="0"/>
              <a:t> médico del Perú y se encontró también una tendencia hacia una mayor proporción de ingresantes de género femenino.</a:t>
            </a:r>
          </a:p>
          <a:p>
            <a:pPr marL="457200" indent="-457200">
              <a:buFont typeface="+mj-lt"/>
              <a:buAutoNum type="arabicPeriod"/>
            </a:pPr>
            <a:r>
              <a:rPr lang="es-MX" dirty="0"/>
              <a:t>Se encontró una distribución de género heterogénea en los ingresantes a las distintas especialidades médicas en el periodo 2016-2023 en el programa de </a:t>
            </a:r>
            <a:r>
              <a:rPr lang="es-MX" dirty="0" err="1"/>
              <a:t>residentado</a:t>
            </a:r>
            <a:r>
              <a:rPr lang="es-MX" dirty="0"/>
              <a:t> médico del Perú.</a:t>
            </a:r>
          </a:p>
          <a:p>
            <a:pPr marL="457200" indent="-457200">
              <a:buFont typeface="+mj-lt"/>
              <a:buAutoNum type="arabicPeriod"/>
            </a:pPr>
            <a:r>
              <a:rPr lang="es-MX" dirty="0"/>
              <a:t>En las especialidades quirúrgicas hubo un mayor número de postulantes e ingresantes de género masculino, en comparación a aquellos de género femenino en el periodo de tiempo 2013-2023 en el programa de </a:t>
            </a:r>
            <a:r>
              <a:rPr lang="es-MX" dirty="0" err="1"/>
              <a:t>residentado</a:t>
            </a:r>
            <a:r>
              <a:rPr lang="es-MX" dirty="0"/>
              <a:t> médico del Perú.</a:t>
            </a:r>
          </a:p>
          <a:p>
            <a:pPr marL="457200" indent="-457200">
              <a:buFont typeface="+mj-lt"/>
              <a:buAutoNum type="arabicPeriod"/>
            </a:pPr>
            <a:r>
              <a:rPr lang="es-MX" dirty="0"/>
              <a:t>En las distintas regiones hubo una distribución de género heterogénea en los postulantes al programa de </a:t>
            </a:r>
            <a:r>
              <a:rPr lang="es-MX" dirty="0" err="1"/>
              <a:t>residentado</a:t>
            </a:r>
            <a:r>
              <a:rPr lang="es-MX" dirty="0"/>
              <a:t> médico del Perú, especialmente en la región Oriente en el periodo de tiempo 2013-2023.</a:t>
            </a:r>
          </a:p>
          <a:p>
            <a:endParaRPr lang="es-PE" dirty="0"/>
          </a:p>
        </p:txBody>
      </p:sp>
    </p:spTree>
    <p:extLst>
      <p:ext uri="{BB962C8B-B14F-4D97-AF65-F5344CB8AC3E}">
        <p14:creationId xmlns:p14="http://schemas.microsoft.com/office/powerpoint/2010/main" val="3201697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92500" lnSpcReduction="20000"/>
          </a:bodyPr>
          <a:lstStyle/>
          <a:p>
            <a:pPr marL="457200" indent="-457200">
              <a:buFont typeface="+mj-lt"/>
              <a:buAutoNum type="arabicPeriod"/>
            </a:pPr>
            <a:r>
              <a:rPr lang="es-MX" dirty="0"/>
              <a:t>Explorar por qué la distribución de género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género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género y las tendencias de género al final de los programas de residencia médica. </a:t>
            </a:r>
          </a:p>
          <a:p>
            <a:pPr marL="457200" indent="-457200">
              <a:buFont typeface="+mj-lt"/>
              <a:buAutoNum type="arabicPeriod"/>
            </a:pPr>
            <a:r>
              <a:rPr lang="es-MX" dirty="0"/>
              <a:t>Realizar seguimiento a los ingresantes a las especialidades con predominancia del género opuesto para estudiar posibles barreras o dificultades producto del género. </a:t>
            </a:r>
          </a:p>
          <a:p>
            <a:pPr marL="457200" indent="-457200">
              <a:buFont typeface="+mj-lt"/>
              <a:buAutoNum type="arabicPeriod"/>
            </a:pPr>
            <a:r>
              <a:rPr lang="es-MX" dirty="0"/>
              <a:t>Registrar información sobre el género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género de los postulantes e ingresantes a las distintas especialidades médicas en el Perú durante el periodo 2013-2023.</a:t>
            </a:r>
          </a:p>
          <a:p>
            <a:r>
              <a:rPr lang="es-MX" dirty="0"/>
              <a:t>Objetivos específicos:</a:t>
            </a:r>
          </a:p>
          <a:p>
            <a:pPr lvl="1"/>
            <a:r>
              <a:rPr lang="es-MX" dirty="0"/>
              <a:t>Describir las tendencias de género de los postulantes a las especialidades médicas</a:t>
            </a:r>
          </a:p>
          <a:p>
            <a:pPr lvl="1"/>
            <a:r>
              <a:rPr lang="es-MX" dirty="0"/>
              <a:t>Describir las tendencias de género de los ingresantes a las especialidades médicas</a:t>
            </a:r>
          </a:p>
          <a:p>
            <a:pPr lvl="1"/>
            <a:r>
              <a:rPr lang="es-MX" dirty="0"/>
              <a:t>Comparar los cambios en la distribución de género entre los postulantes a las especialidades quirúrgicas y clínicas</a:t>
            </a:r>
          </a:p>
          <a:p>
            <a:pPr lvl="1"/>
            <a:r>
              <a:rPr lang="es-MX" dirty="0"/>
              <a:t>Describir las tendencias de género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197</TotalTime>
  <Words>8590</Words>
  <Application>Microsoft Office PowerPoint</Application>
  <PresentationFormat>Panorámica</PresentationFormat>
  <Paragraphs>675</Paragraphs>
  <Slides>69</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69</vt:i4>
      </vt:variant>
    </vt:vector>
  </HeadingPairs>
  <TitlesOfParts>
    <vt:vector size="73" baseType="lpstr">
      <vt:lpstr>Calibri</vt:lpstr>
      <vt:lpstr>Calibri Light</vt:lpstr>
      <vt:lpstr>Wingdings</vt:lpstr>
      <vt:lpstr>Retrospección</vt:lpstr>
      <vt:lpstr>Tendencias de género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género</vt:lpstr>
      <vt:lpstr>Información obtenida en la base de datos</vt:lpstr>
      <vt:lpstr>Análisis</vt:lpstr>
      <vt:lpstr>Resultados: estadísticas descriptivas generales</vt:lpstr>
      <vt:lpstr>Resultados descriptivos generales</vt:lpstr>
      <vt:lpstr>Número y distribución de género de los postulantes en los diferentes años</vt:lpstr>
      <vt:lpstr>Distribución de género en los distintos años de los postulantes </vt:lpstr>
      <vt:lpstr>Resultados: comparación entre especialidades</vt:lpstr>
      <vt:lpstr>Número y distribución de género entre especialidades con mayor porcentaje de género femenino entre postulantes</vt:lpstr>
      <vt:lpstr>Número y distribución de género entre especialidades con mayor porcentaje de género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género</vt:lpstr>
      <vt:lpstr>Presentación de PowerPoint</vt:lpstr>
      <vt:lpstr>Proporción de postulantes de género femenino de especialidades con más postulantes entre aquellas que presentaban significancia estadística y un odds ratio superior a uno</vt:lpstr>
      <vt:lpstr>Proporción de postulantes de género femenino de especialidades médicas con más postulantes entre aquellas que presentaban significancia estadística y un odds ratio inferior a uno</vt:lpstr>
      <vt:lpstr>Presentación de PowerPoint</vt:lpstr>
      <vt:lpstr>Proporción de postulantes de género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género femenino separada por especialidades clínicas y quirúrgicas</vt:lpstr>
      <vt:lpstr>Presentación de PowerPoint</vt:lpstr>
      <vt:lpstr>Número de postulantes de género femenino a especialidades clínicas y quirúrgicas</vt:lpstr>
      <vt:lpstr>Número de postulantes de género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género de ingresantes en los distintos años</vt:lpstr>
      <vt:lpstr>Número de ingresantes a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Presentación de PowerPoint</vt:lpstr>
      <vt:lpstr>Presentación de PowerPoint</vt:lpstr>
      <vt:lpstr>Presentación de PowerPoint</vt:lpstr>
      <vt:lpstr>Proporción de ingresantes de género femenino separada por especialidades clínicas y quirúrgicas en los distintos años</vt:lpstr>
      <vt:lpstr>Presentación de PowerPoint</vt:lpstr>
      <vt:lpstr>Resultados: diferencias entre regiones de postulación</vt:lpstr>
      <vt:lpstr>Distribución de género de acuerdo a región de postulación</vt:lpstr>
      <vt:lpstr>Número de postulantes separados por región (Lima, Norte, Sur, Centro, Oriente)</vt:lpstr>
      <vt:lpstr>Proporción de postulantes de género femenino de acuerdo a la región</vt:lpstr>
      <vt:lpstr>Presentación de PowerPoint</vt:lpstr>
      <vt:lpstr>Presentación de PowerPoint</vt:lpstr>
      <vt:lpstr>Resultados del modelo de regresión logística del género como variable dependiente y a la región de postulación y tiempo como variables independientes</vt:lpstr>
      <vt:lpstr>Presentación de PowerPoint</vt:lpstr>
      <vt:lpstr>Discusión</vt:lpstr>
      <vt:lpstr>Comparación con estudios previos</vt:lpstr>
      <vt:lpstr>Comparación con estudios previos</vt:lpstr>
      <vt:lpstr>Comparación con estudios previos</vt:lpstr>
      <vt:lpstr>Limitaciones</vt:lpstr>
      <vt:lpstr>Implicancias y significancia del estudio</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8</cp:revision>
  <dcterms:created xsi:type="dcterms:W3CDTF">2024-02-27T16:27:37Z</dcterms:created>
  <dcterms:modified xsi:type="dcterms:W3CDTF">2024-03-02T16:10:42Z</dcterms:modified>
</cp:coreProperties>
</file>