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8" r:id="rId3"/>
    <p:sldId id="257" r:id="rId4"/>
    <p:sldId id="265" r:id="rId5"/>
    <p:sldId id="267" r:id="rId6"/>
    <p:sldId id="259" r:id="rId7"/>
    <p:sldId id="269" r:id="rId8"/>
    <p:sldId id="260" r:id="rId9"/>
    <p:sldId id="270" r:id="rId10"/>
    <p:sldId id="272" r:id="rId11"/>
    <p:sldId id="291" r:id="rId12"/>
    <p:sldId id="273" r:id="rId13"/>
    <p:sldId id="261" r:id="rId14"/>
    <p:sldId id="279" r:id="rId15"/>
    <p:sldId id="292" r:id="rId16"/>
    <p:sldId id="275" r:id="rId17"/>
    <p:sldId id="280" r:id="rId18"/>
    <p:sldId id="293" r:id="rId19"/>
    <p:sldId id="294" r:id="rId20"/>
    <p:sldId id="295" r:id="rId21"/>
    <p:sldId id="296" r:id="rId22"/>
    <p:sldId id="297" r:id="rId23"/>
    <p:sldId id="276" r:id="rId24"/>
    <p:sldId id="281" r:id="rId25"/>
    <p:sldId id="277" r:id="rId26"/>
    <p:sldId id="282" r:id="rId27"/>
    <p:sldId id="278" r:id="rId28"/>
    <p:sldId id="283" r:id="rId29"/>
    <p:sldId id="262" r:id="rId30"/>
    <p:sldId id="284" r:id="rId31"/>
    <p:sldId id="285" r:id="rId32"/>
    <p:sldId id="286" r:id="rId33"/>
    <p:sldId id="287" r:id="rId34"/>
    <p:sldId id="288" r:id="rId35"/>
    <p:sldId id="263" r:id="rId36"/>
    <p:sldId id="289" r:id="rId37"/>
    <p:sldId id="264" r:id="rId38"/>
    <p:sldId id="29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588A38B-0106-4409-A918-BDEEDFCE7442}">
          <p14:sldIdLst>
            <p14:sldId id="256"/>
            <p14:sldId id="258"/>
          </p14:sldIdLst>
        </p14:section>
        <p14:section name="Introducción y marco teórico" id="{433BCCB0-690F-4D57-AA9C-631EA8275C58}">
          <p14:sldIdLst>
            <p14:sldId id="257"/>
            <p14:sldId id="265"/>
            <p14:sldId id="267"/>
            <p14:sldId id="259"/>
            <p14:sldId id="269"/>
          </p14:sldIdLst>
        </p14:section>
        <p14:section name="Materiales y métodos" id="{231011F4-D11D-4F40-81A2-086C44CAC09E}">
          <p14:sldIdLst>
            <p14:sldId id="260"/>
            <p14:sldId id="270"/>
            <p14:sldId id="272"/>
            <p14:sldId id="291"/>
            <p14:sldId id="273"/>
          </p14:sldIdLst>
        </p14:section>
        <p14:section name="Resultados" id="{701451A7-F4BC-4778-9070-1BEF8573188C}">
          <p14:sldIdLst>
            <p14:sldId id="261"/>
            <p14:sldId id="279"/>
            <p14:sldId id="292"/>
            <p14:sldId id="275"/>
            <p14:sldId id="280"/>
            <p14:sldId id="293"/>
            <p14:sldId id="294"/>
            <p14:sldId id="295"/>
            <p14:sldId id="296"/>
            <p14:sldId id="297"/>
            <p14:sldId id="276"/>
            <p14:sldId id="281"/>
            <p14:sldId id="277"/>
            <p14:sldId id="282"/>
            <p14:sldId id="278"/>
            <p14:sldId id="283"/>
          </p14:sldIdLst>
        </p14:section>
        <p14:section name="Discusión" id="{A10A5C0C-7D13-47EC-B27F-9FFD115A05EB}">
          <p14:sldIdLst>
            <p14:sldId id="262"/>
            <p14:sldId id="284"/>
            <p14:sldId id="285"/>
            <p14:sldId id="286"/>
            <p14:sldId id="287"/>
            <p14:sldId id="288"/>
          </p14:sldIdLst>
        </p14:section>
        <p14:section name="Conclusiones y recomendaciones" id="{5E0A9FC4-6BC8-4585-BDDF-3C8E6B013CA8}">
          <p14:sldIdLst>
            <p14:sldId id="263"/>
            <p14:sldId id="289"/>
            <p14:sldId id="264"/>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278" autoAdjust="0"/>
  </p:normalViewPr>
  <p:slideViewPr>
    <p:cSldViewPr snapToGrid="0">
      <p:cViewPr>
        <p:scale>
          <a:sx n="50" d="100"/>
          <a:sy n="50" d="100"/>
        </p:scale>
        <p:origin x="190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B5AB6-08EC-47B1-B66D-262C33DD7BFF}" type="datetimeFigureOut">
              <a:rPr lang="es-PE" smtClean="0"/>
              <a:t>28/02/2024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7E893-61C0-4E51-AB68-6EE02BB86A4E}" type="slidenum">
              <a:rPr lang="es-PE" smtClean="0"/>
              <a:t>‹Nº›</a:t>
            </a:fld>
            <a:endParaRPr lang="es-PE"/>
          </a:p>
        </p:txBody>
      </p:sp>
    </p:spTree>
    <p:extLst>
      <p:ext uri="{BB962C8B-B14F-4D97-AF65-F5344CB8AC3E}">
        <p14:creationId xmlns:p14="http://schemas.microsoft.com/office/powerpoint/2010/main" val="120319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tabla se puede observar el número y la distribución de género de los postulantes al programa de </a:t>
            </a:r>
            <a:r>
              <a:rPr lang="es-MX" dirty="0" err="1"/>
              <a:t>residentado</a:t>
            </a:r>
            <a:r>
              <a:rPr lang="es-MX" dirty="0"/>
              <a:t> médico del Perú entre los años 2013 y 2023. En cuanto al número de postulantes llama la atención que en el año 2020 hubo menos postulantes que en otros años.</a:t>
            </a:r>
          </a:p>
          <a:p>
            <a:r>
              <a:rPr lang="es-MX" dirty="0"/>
              <a:t>En los distintos años se encontró un elevado porcentaje de postulantes con género asignado con un rango de 88.6% a 95.5%. Se observa una disminución del porcentaje de personas con género asignado en los últimos años.</a:t>
            </a:r>
          </a:p>
          <a:p>
            <a:r>
              <a:rPr lang="es-MX" dirty="0"/>
              <a:t>En cuanto a la distribución de género, se observa un incremento progresivo en el número relativo de mujeres. El porcentaje más alto de mujeres se alcanzó el año 2020 (50.1%).</a:t>
            </a:r>
          </a:p>
          <a:p>
            <a:r>
              <a:rPr lang="es-MX" dirty="0"/>
              <a:t>Para analizar la tendencia global de forma estadística se realizó un modelo de regresión logística en el cual la variable dependiente fue el género, mientras que la variable independiente fue el tiempo (años).</a:t>
            </a:r>
          </a:p>
          <a:p>
            <a:r>
              <a:rPr lang="es-MX" dirty="0"/>
              <a:t>Se obtuvo un valor de p de 1.486318-28, con un </a:t>
            </a:r>
            <a:r>
              <a:rPr lang="es-MX" dirty="0" err="1"/>
              <a:t>odds</a:t>
            </a:r>
            <a:r>
              <a:rPr lang="es-MX" dirty="0"/>
              <a:t> ratio de 1.029 y un intervalo de confianza de 1.024 a 1.034. Por lo tanto, se encuentra significancia estadística en el cambio de la distribución de género con el pasar de los años y con una dirección hacia un mayor número de mujeres.</a:t>
            </a:r>
          </a:p>
          <a:p>
            <a:r>
              <a:rPr lang="es-MX" dirty="0"/>
              <a:t>Al agregar al modelo estadístico a la especialidad como otra variable independiente se obtuvo que se preservaba la significancia estadística (valor de p: 1.052686-64) y un </a:t>
            </a:r>
            <a:r>
              <a:rPr lang="es-MX" dirty="0" err="1"/>
              <a:t>odds</a:t>
            </a:r>
            <a:r>
              <a:rPr lang="es-MX" dirty="0"/>
              <a:t> ratio ajustado de 1.048 (intervalo de confianza al 95% de 1.043 a 1.054).</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14</a:t>
            </a:fld>
            <a:endParaRPr lang="es-PE"/>
          </a:p>
        </p:txBody>
      </p:sp>
    </p:spTree>
    <p:extLst>
      <p:ext uri="{BB962C8B-B14F-4D97-AF65-F5344CB8AC3E}">
        <p14:creationId xmlns:p14="http://schemas.microsoft.com/office/powerpoint/2010/main" val="139158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figura se observa la distribución de género en los distintos años entre 2013 y 2023 de los postulantes al programa de </a:t>
            </a:r>
            <a:r>
              <a:rPr lang="es-MX" dirty="0" err="1"/>
              <a:t>residentado</a:t>
            </a:r>
            <a:r>
              <a:rPr lang="es-MX" dirty="0"/>
              <a:t> médico del Perú. Se puede notar una disminución de los postulantes en los años 2020 y 2021.</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15</a:t>
            </a:fld>
            <a:endParaRPr lang="es-PE"/>
          </a:p>
        </p:txBody>
      </p:sp>
    </p:spTree>
    <p:extLst>
      <p:ext uri="{BB962C8B-B14F-4D97-AF65-F5344CB8AC3E}">
        <p14:creationId xmlns:p14="http://schemas.microsoft.com/office/powerpoint/2010/main" val="188916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tabla se representan el número y la distribución de género entre las 14 especialidades médicas con mayor porcentaje de género femenino de postulantes al </a:t>
            </a:r>
            <a:r>
              <a:rPr lang="es-MX" dirty="0" err="1"/>
              <a:t>residentado</a:t>
            </a:r>
            <a:r>
              <a:rPr lang="es-MX" dirty="0"/>
              <a:t> médico del Perú entre los años 2013 y 2023</a:t>
            </a:r>
          </a:p>
          <a:p>
            <a:r>
              <a:rPr lang="es-MX" dirty="0"/>
              <a:t>Se observa que, entre estas especialidades médicas, solo se encontró una especialidad quirúrgica: cirugía pediátrica, con un 62.7% de postulantes de género femenino. Las demás especialidades fueron especialidades clínicas.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17</a:t>
            </a:fld>
            <a:endParaRPr lang="es-PE"/>
          </a:p>
        </p:txBody>
      </p:sp>
    </p:spTree>
    <p:extLst>
      <p:ext uri="{BB962C8B-B14F-4D97-AF65-F5344CB8AC3E}">
        <p14:creationId xmlns:p14="http://schemas.microsoft.com/office/powerpoint/2010/main" val="152417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representan el número y la distribución de género entre las 14 especialidades médicas con mayor porcentaje de género masculino de postulantes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entre estas especialidades médicas, predominaron las especialidades quirúrgicas, habiendo 8 especialidades quirúrgicas entre las 14 y siendo las 5 primeras especialidades todas quirúrgicas, algo que contrasta con lo encontrado en las especialidades con mayor cantidad de postulantes de género femenino.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La especialidad con mayor porcentaje de postulantes representada en la tabla fue ortopedia y traumatología, llegando a 88.7% de postulantes de género masculino.</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18</a:t>
            </a:fld>
            <a:endParaRPr lang="es-PE"/>
          </a:p>
        </p:txBody>
      </p:sp>
    </p:spTree>
    <p:extLst>
      <p:ext uri="{BB962C8B-B14F-4D97-AF65-F5344CB8AC3E}">
        <p14:creationId xmlns:p14="http://schemas.microsoft.com/office/powerpoint/2010/main" val="55767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menores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género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inferior al resto de especialidades y con significancia estadística,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inferiores a uno (mayor número de postulantes de género masculino) fueron: ortopedia y traumatología, cirugía general, urología, neurocirugía, cardiología, cirugía de tórax y cardiovascular, cirugía plástica, cirugía oncológica, medicina intensiva, ginecología oncológica, cirugía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hepatopancreatobiliar</a:t>
            </a:r>
            <a:r>
              <a:rPr lang="es-PE" sz="1800" dirty="0">
                <a:effectLst/>
                <a:latin typeface="Calibri" panose="020F0502020204030204" pitchFamily="34" charset="0"/>
                <a:ea typeface="Calibri" panose="020F0502020204030204" pitchFamily="34" charset="0"/>
                <a:cs typeface="Times New Roman" panose="02020603050405020304" pitchFamily="18" charset="0"/>
              </a:rPr>
              <a:t> y trasplante, urología oncológica, cirugía de mano, cirugía oncológica abdominal, medicina interna.</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19</a:t>
            </a:fld>
            <a:endParaRPr lang="es-PE"/>
          </a:p>
        </p:txBody>
      </p:sp>
    </p:spTree>
    <p:extLst>
      <p:ext uri="{BB962C8B-B14F-4D97-AF65-F5344CB8AC3E}">
        <p14:creationId xmlns:p14="http://schemas.microsoft.com/office/powerpoint/2010/main" val="4117873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mayor proporción de postulantes de género femenino en comparación con la proporción global, también se observa que, en líneas generales, tienen más mujeres que hombres (líneas sobre la línea roja discontinua que indica igual número de postulantes de género femenino y masculino).</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20</a:t>
            </a:fld>
            <a:endParaRPr lang="es-PE"/>
          </a:p>
        </p:txBody>
      </p:sp>
    </p:spTree>
    <p:extLst>
      <p:ext uri="{BB962C8B-B14F-4D97-AF65-F5344CB8AC3E}">
        <p14:creationId xmlns:p14="http://schemas.microsoft.com/office/powerpoint/2010/main" val="3770619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menor proporción de postulantes de género femenino en comparación con la proporción global, también se observa que, en líneas generales, tienen menos mujeres que hombres (líneas por debajo de la línea roja discontinua que indica igual número de postulantes de género femenino y masculino).</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21</a:t>
            </a:fld>
            <a:endParaRPr lang="es-PE"/>
          </a:p>
        </p:txBody>
      </p:sp>
    </p:spTree>
    <p:extLst>
      <p:ext uri="{BB962C8B-B14F-4D97-AF65-F5344CB8AC3E}">
        <p14:creationId xmlns:p14="http://schemas.microsoft.com/office/powerpoint/2010/main" val="1171724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de mujeres entre los postulantes a las especialidades que tuvieron una modificación de efecto sobre el año de postulación estadísticamente significativa, luego de incluir la interacción de la especialidad y el año de postulación en el modelo estadístico (regresión lineal) que tiene como variable dependiente (resultado) el género y como variables independientes (predictoras) el año de postulación y las especialidades.</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las especialidades de ginecología y obstetricia y cirugía general tienen una tendencia superior a las demás especialidades (línea negra). Mientras que la especialidad de cirugía plástica y reconstructiva tiene una tendencia opuesta.</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22</a:t>
            </a:fld>
            <a:endParaRPr lang="es-PE"/>
          </a:p>
        </p:txBody>
      </p:sp>
    </p:spTree>
    <p:extLst>
      <p:ext uri="{BB962C8B-B14F-4D97-AF65-F5344CB8AC3E}">
        <p14:creationId xmlns:p14="http://schemas.microsoft.com/office/powerpoint/2010/main" val="144795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28/02/2024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38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28/02/2024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1848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28/02/2024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179008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28/02/2024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5219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B14AA15-6390-4B76-91AD-6461C139DACF}" type="datetimeFigureOut">
              <a:rPr lang="es-PE" smtClean="0"/>
              <a:t>28/02/2024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88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B14AA15-6390-4B76-91AD-6461C139DACF}" type="datetimeFigureOut">
              <a:rPr lang="es-PE" smtClean="0"/>
              <a:t>28/02/2024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60313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B14AA15-6390-4B76-91AD-6461C139DACF}" type="datetimeFigureOut">
              <a:rPr lang="es-PE" smtClean="0"/>
              <a:t>28/02/2024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883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B14AA15-6390-4B76-91AD-6461C139DACF}" type="datetimeFigureOut">
              <a:rPr lang="es-PE" smtClean="0"/>
              <a:t>28/02/2024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92638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14AA15-6390-4B76-91AD-6461C139DACF}" type="datetimeFigureOut">
              <a:rPr lang="es-PE" smtClean="0"/>
              <a:t>28/02/2024</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775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14AA15-6390-4B76-91AD-6461C139DACF}" type="datetimeFigureOut">
              <a:rPr lang="es-PE" smtClean="0"/>
              <a:t>28/02/2024</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4004FB-1EC3-41F9-B893-05E4CF6EDDAC}" type="slidenum">
              <a:rPr lang="es-PE" smtClean="0"/>
              <a:t>‹Nº›</a:t>
            </a:fld>
            <a:endParaRPr lang="es-PE"/>
          </a:p>
        </p:txBody>
      </p:sp>
    </p:spTree>
    <p:extLst>
      <p:ext uri="{BB962C8B-B14F-4D97-AF65-F5344CB8AC3E}">
        <p14:creationId xmlns:p14="http://schemas.microsoft.com/office/powerpoint/2010/main" val="200679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B14AA15-6390-4B76-91AD-6461C139DACF}" type="datetimeFigureOut">
              <a:rPr lang="es-PE" smtClean="0"/>
              <a:t>28/02/2024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26485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14AA15-6390-4B76-91AD-6461C139DACF}" type="datetimeFigureOut">
              <a:rPr lang="es-PE" smtClean="0"/>
              <a:t>28/02/2024</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4004FB-1EC3-41F9-B893-05E4CF6EDDAC}"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664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680D5-783D-E908-6304-682137C6D105}"/>
              </a:ext>
            </a:extLst>
          </p:cNvPr>
          <p:cNvSpPr>
            <a:spLocks noGrp="1"/>
          </p:cNvSpPr>
          <p:nvPr>
            <p:ph type="ctrTitle"/>
          </p:nvPr>
        </p:nvSpPr>
        <p:spPr/>
        <p:txBody>
          <a:bodyPr>
            <a:noAutofit/>
          </a:bodyPr>
          <a:lstStyle/>
          <a:p>
            <a:r>
              <a:rPr lang="es-MX" sz="5400" dirty="0"/>
              <a:t>Tendencias de género en postulantes e ingresantes al programa de </a:t>
            </a:r>
            <a:r>
              <a:rPr lang="es-MX" sz="5400" dirty="0" err="1"/>
              <a:t>residentado</a:t>
            </a:r>
            <a:r>
              <a:rPr lang="es-MX" sz="5400" dirty="0"/>
              <a:t> médico en el Perú entre los años 2013 y 2023</a:t>
            </a:r>
            <a:endParaRPr lang="es-PE" sz="5400" dirty="0"/>
          </a:p>
        </p:txBody>
      </p:sp>
      <p:sp>
        <p:nvSpPr>
          <p:cNvPr id="3" name="Subtítulo 2">
            <a:extLst>
              <a:ext uri="{FF2B5EF4-FFF2-40B4-BE49-F238E27FC236}">
                <a16:creationId xmlns:a16="http://schemas.microsoft.com/office/drawing/2014/main" id="{96565278-DE16-6AF4-D752-B4367D7D272F}"/>
              </a:ext>
            </a:extLst>
          </p:cNvPr>
          <p:cNvSpPr>
            <a:spLocks noGrp="1"/>
          </p:cNvSpPr>
          <p:nvPr>
            <p:ph type="subTitle" idx="1"/>
          </p:nvPr>
        </p:nvSpPr>
        <p:spPr/>
        <p:txBody>
          <a:bodyPr/>
          <a:lstStyle/>
          <a:p>
            <a:r>
              <a:rPr lang="es-MX" dirty="0"/>
              <a:t>Sustentación de tesis</a:t>
            </a:r>
          </a:p>
          <a:p>
            <a:r>
              <a:rPr lang="es-PE" dirty="0"/>
              <a:t>Autor: Daniel Alejandro Medina Neira</a:t>
            </a:r>
            <a:endParaRPr lang="es-MX" dirty="0"/>
          </a:p>
        </p:txBody>
      </p:sp>
    </p:spTree>
    <p:extLst>
      <p:ext uri="{BB962C8B-B14F-4D97-AF65-F5344CB8AC3E}">
        <p14:creationId xmlns:p14="http://schemas.microsoft.com/office/powerpoint/2010/main" val="374388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693B0-4BF4-DF37-DB15-ABF5AC92515D}"/>
              </a:ext>
            </a:extLst>
          </p:cNvPr>
          <p:cNvSpPr>
            <a:spLocks noGrp="1"/>
          </p:cNvSpPr>
          <p:nvPr>
            <p:ph type="title"/>
          </p:nvPr>
        </p:nvSpPr>
        <p:spPr/>
        <p:txBody>
          <a:bodyPr/>
          <a:lstStyle/>
          <a:p>
            <a:r>
              <a:rPr lang="es-MX" dirty="0"/>
              <a:t>Asignación de género</a:t>
            </a:r>
            <a:endParaRPr lang="es-PE" dirty="0"/>
          </a:p>
        </p:txBody>
      </p:sp>
      <p:sp>
        <p:nvSpPr>
          <p:cNvPr id="3" name="Marcador de contenido 2">
            <a:extLst>
              <a:ext uri="{FF2B5EF4-FFF2-40B4-BE49-F238E27FC236}">
                <a16:creationId xmlns:a16="http://schemas.microsoft.com/office/drawing/2014/main" id="{DB28818E-34C7-A7EA-B9E5-93130FE8F719}"/>
              </a:ext>
            </a:extLst>
          </p:cNvPr>
          <p:cNvSpPr>
            <a:spLocks noGrp="1"/>
          </p:cNvSpPr>
          <p:nvPr>
            <p:ph idx="1"/>
          </p:nvPr>
        </p:nvSpPr>
        <p:spPr/>
        <p:txBody>
          <a:bodyPr/>
          <a:lstStyle/>
          <a:p>
            <a:r>
              <a:rPr lang="es-MX" dirty="0"/>
              <a:t>Al no contar con información directa sobre el género en estas bases de datos se optó por obtener el género a partir del primer nombre como equivalente.</a:t>
            </a:r>
            <a:endParaRPr lang="es-PE" dirty="0"/>
          </a:p>
          <a:p>
            <a:r>
              <a:rPr lang="es-PE" dirty="0"/>
              <a:t>Se usó una base de datos con el género de acuerdo al primer nombre, se complementó manualmente con otros primeros nombres con género conocido populares. Ante ambigüedad se optó por excluir esos nombres (no se asignó género).</a:t>
            </a:r>
          </a:p>
          <a:p>
            <a:r>
              <a:rPr lang="es-PE" dirty="0"/>
              <a:t>Se armó un diccionario con la que se realizó la asignación de géneros a los nombres de la base de datos.</a:t>
            </a:r>
            <a:endParaRPr lang="es-MX" dirty="0"/>
          </a:p>
        </p:txBody>
      </p:sp>
    </p:spTree>
    <p:extLst>
      <p:ext uri="{BB962C8B-B14F-4D97-AF65-F5344CB8AC3E}">
        <p14:creationId xmlns:p14="http://schemas.microsoft.com/office/powerpoint/2010/main" val="84738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71368-607F-D89D-034A-2D01CE0825C2}"/>
              </a:ext>
            </a:extLst>
          </p:cNvPr>
          <p:cNvSpPr>
            <a:spLocks noGrp="1"/>
          </p:cNvSpPr>
          <p:nvPr>
            <p:ph type="title"/>
          </p:nvPr>
        </p:nvSpPr>
        <p:spPr/>
        <p:txBody>
          <a:bodyPr/>
          <a:lstStyle/>
          <a:p>
            <a:r>
              <a:rPr lang="es-MX" dirty="0"/>
              <a:t>Información obtenida en la base de datos</a:t>
            </a:r>
            <a:endParaRPr lang="es-PE" dirty="0"/>
          </a:p>
        </p:txBody>
      </p:sp>
      <p:sp>
        <p:nvSpPr>
          <p:cNvPr id="3" name="Marcador de contenido 2">
            <a:extLst>
              <a:ext uri="{FF2B5EF4-FFF2-40B4-BE49-F238E27FC236}">
                <a16:creationId xmlns:a16="http://schemas.microsoft.com/office/drawing/2014/main" id="{B2A0F3D0-D912-F8A8-F616-0B5158AA7DEA}"/>
              </a:ext>
            </a:extLst>
          </p:cNvPr>
          <p:cNvSpPr>
            <a:spLocks noGrp="1"/>
          </p:cNvSpPr>
          <p:nvPr>
            <p:ph idx="1"/>
          </p:nvPr>
        </p:nvSpPr>
        <p:spPr/>
        <p:txBody>
          <a:bodyPr/>
          <a:lstStyle/>
          <a:p>
            <a:r>
              <a:rPr lang="es-MX" dirty="0"/>
              <a:t>Cada fila representa la observación para una persona (postulante) en un determinado año.</a:t>
            </a:r>
          </a:p>
          <a:p>
            <a:r>
              <a:rPr lang="es-MX" dirty="0"/>
              <a:t>Cada columna contiene la información de las variables:</a:t>
            </a:r>
          </a:p>
          <a:p>
            <a:pPr lvl="1"/>
            <a:r>
              <a:rPr lang="es-MX" dirty="0"/>
              <a:t>Universidad de postulación → de la cual se obtuvo la región de postulación</a:t>
            </a:r>
          </a:p>
          <a:p>
            <a:pPr lvl="1"/>
            <a:r>
              <a:rPr lang="es-MX" dirty="0"/>
              <a:t>Especialidad</a:t>
            </a:r>
          </a:p>
          <a:p>
            <a:pPr lvl="1"/>
            <a:r>
              <a:rPr lang="es-MX" dirty="0"/>
              <a:t>Ingreso</a:t>
            </a:r>
          </a:p>
          <a:p>
            <a:pPr lvl="1"/>
            <a:r>
              <a:rPr lang="es-MX" dirty="0"/>
              <a:t>Género</a:t>
            </a:r>
          </a:p>
          <a:p>
            <a:pPr lvl="1"/>
            <a:r>
              <a:rPr lang="es-MX" dirty="0"/>
              <a:t>Tipo de especialidad (quirúrgica o clínica)</a:t>
            </a:r>
          </a:p>
        </p:txBody>
      </p:sp>
    </p:spTree>
    <p:extLst>
      <p:ext uri="{BB962C8B-B14F-4D97-AF65-F5344CB8AC3E}">
        <p14:creationId xmlns:p14="http://schemas.microsoft.com/office/powerpoint/2010/main" val="335728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4EE60-54E1-8449-4D9B-56A6D1528819}"/>
              </a:ext>
            </a:extLst>
          </p:cNvPr>
          <p:cNvSpPr>
            <a:spLocks noGrp="1"/>
          </p:cNvSpPr>
          <p:nvPr>
            <p:ph type="title"/>
          </p:nvPr>
        </p:nvSpPr>
        <p:spPr/>
        <p:txBody>
          <a:bodyPr/>
          <a:lstStyle/>
          <a:p>
            <a:r>
              <a:rPr lang="es-MX" dirty="0"/>
              <a:t>Análisis</a:t>
            </a:r>
            <a:endParaRPr lang="es-PE" dirty="0"/>
          </a:p>
        </p:txBody>
      </p:sp>
      <p:sp>
        <p:nvSpPr>
          <p:cNvPr id="3" name="Marcador de contenido 2">
            <a:extLst>
              <a:ext uri="{FF2B5EF4-FFF2-40B4-BE49-F238E27FC236}">
                <a16:creationId xmlns:a16="http://schemas.microsoft.com/office/drawing/2014/main" id="{241AC0CE-03FA-AE7C-AC43-F28D8C3B0DD9}"/>
              </a:ext>
            </a:extLst>
          </p:cNvPr>
          <p:cNvSpPr>
            <a:spLocks noGrp="1"/>
          </p:cNvSpPr>
          <p:nvPr>
            <p:ph idx="1"/>
          </p:nvPr>
        </p:nvSpPr>
        <p:spPr/>
        <p:txBody>
          <a:bodyPr/>
          <a:lstStyle/>
          <a:p>
            <a:r>
              <a:rPr lang="es-MX" dirty="0"/>
              <a:t>Primero se obtuvieron datos descriptivos generales.</a:t>
            </a:r>
          </a:p>
          <a:p>
            <a:r>
              <a:rPr lang="es-MX" dirty="0"/>
              <a:t>Se determinó el número de postulantes con género asignado mediante el método previamente descrito.</a:t>
            </a:r>
          </a:p>
          <a:p>
            <a:r>
              <a:rPr lang="es-MX" dirty="0"/>
              <a:t>Se obtuvieron datos de la distribución de género: números absolutos y proporciones.</a:t>
            </a:r>
          </a:p>
          <a:p>
            <a:r>
              <a:rPr lang="es-MX" dirty="0"/>
              <a:t>Se realizaron análisis estadísticos (regresión logística) para determinar significancia estadística de las diferencias observadas entre las distintas especialidades y las distintas regiones de postulación, así como para los ingresantes solamente.</a:t>
            </a:r>
          </a:p>
          <a:p>
            <a:r>
              <a:rPr lang="es-MX" dirty="0"/>
              <a:t>Para el análisis de las tendencias de género se incluyó la interacción de la especialidad médica con el año de postulación en el modelo estadístico de regresión logística.</a:t>
            </a:r>
          </a:p>
          <a:p>
            <a:r>
              <a:rPr lang="es-MX" dirty="0"/>
              <a:t>Análisis realizado en software “R”, repositorio disponible en GitHub.</a:t>
            </a:r>
          </a:p>
          <a:p>
            <a:endParaRPr lang="es-PE" dirty="0"/>
          </a:p>
        </p:txBody>
      </p:sp>
    </p:spTree>
    <p:extLst>
      <p:ext uri="{BB962C8B-B14F-4D97-AF65-F5344CB8AC3E}">
        <p14:creationId xmlns:p14="http://schemas.microsoft.com/office/powerpoint/2010/main" val="4623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44497-F6EC-6080-320E-7E10F20BAEA6}"/>
              </a:ext>
            </a:extLst>
          </p:cNvPr>
          <p:cNvSpPr>
            <a:spLocks noGrp="1"/>
          </p:cNvSpPr>
          <p:nvPr>
            <p:ph type="title"/>
          </p:nvPr>
        </p:nvSpPr>
        <p:spPr/>
        <p:txBody>
          <a:bodyPr/>
          <a:lstStyle/>
          <a:p>
            <a:r>
              <a:rPr lang="es-MX" dirty="0"/>
              <a:t>Resultados: estadísticas descriptivas generales</a:t>
            </a:r>
            <a:endParaRPr lang="es-PE" dirty="0"/>
          </a:p>
        </p:txBody>
      </p:sp>
      <p:sp>
        <p:nvSpPr>
          <p:cNvPr id="3" name="Marcador de texto 2">
            <a:extLst>
              <a:ext uri="{FF2B5EF4-FFF2-40B4-BE49-F238E27FC236}">
                <a16:creationId xmlns:a16="http://schemas.microsoft.com/office/drawing/2014/main" id="{1738FD2B-0004-939C-33ED-A1EE433FF9CD}"/>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53788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D374C-F795-35AA-3CF8-99B45D2CC062}"/>
              </a:ext>
            </a:extLst>
          </p:cNvPr>
          <p:cNvSpPr>
            <a:spLocks noGrp="1"/>
          </p:cNvSpPr>
          <p:nvPr>
            <p:ph type="title"/>
          </p:nvPr>
        </p:nvSpPr>
        <p:spPr/>
        <p:txBody>
          <a:bodyPr>
            <a:normAutofit/>
          </a:bodyPr>
          <a:lstStyle/>
          <a:p>
            <a:r>
              <a:rPr lang="es-MX" dirty="0"/>
              <a:t>Número y distribución de género de los postulantes en los diferentes años</a:t>
            </a:r>
            <a:endParaRPr lang="es-PE" dirty="0"/>
          </a:p>
        </p:txBody>
      </p:sp>
      <p:graphicFrame>
        <p:nvGraphicFramePr>
          <p:cNvPr id="4" name="Marcador de contenido 3">
            <a:extLst>
              <a:ext uri="{FF2B5EF4-FFF2-40B4-BE49-F238E27FC236}">
                <a16:creationId xmlns:a16="http://schemas.microsoft.com/office/drawing/2014/main" id="{64372AE8-F02B-24DD-4959-78569451DFDD}"/>
              </a:ext>
            </a:extLst>
          </p:cNvPr>
          <p:cNvGraphicFramePr>
            <a:graphicFrameLocks noGrp="1"/>
          </p:cNvGraphicFramePr>
          <p:nvPr>
            <p:ph idx="1"/>
            <p:extLst>
              <p:ext uri="{D42A27DB-BD31-4B8C-83A1-F6EECF244321}">
                <p14:modId xmlns:p14="http://schemas.microsoft.com/office/powerpoint/2010/main" val="2443420765"/>
              </p:ext>
            </p:extLst>
          </p:nvPr>
        </p:nvGraphicFramePr>
        <p:xfrm>
          <a:off x="1096962" y="2108718"/>
          <a:ext cx="10058400" cy="3834888"/>
        </p:xfrm>
        <a:graphic>
          <a:graphicData uri="http://schemas.openxmlformats.org/drawingml/2006/table">
            <a:tbl>
              <a:tblPr firstRow="1" firstCol="1" bandRow="1">
                <a:tableStyleId>{3B4B98B0-60AC-42C2-AFA5-B58CD77FA1E5}</a:tableStyleId>
              </a:tblPr>
              <a:tblGrid>
                <a:gridCol w="1345785">
                  <a:extLst>
                    <a:ext uri="{9D8B030D-6E8A-4147-A177-3AD203B41FA5}">
                      <a16:colId xmlns:a16="http://schemas.microsoft.com/office/drawing/2014/main" val="1713184250"/>
                    </a:ext>
                  </a:extLst>
                </a:gridCol>
                <a:gridCol w="2244770">
                  <a:extLst>
                    <a:ext uri="{9D8B030D-6E8A-4147-A177-3AD203B41FA5}">
                      <a16:colId xmlns:a16="http://schemas.microsoft.com/office/drawing/2014/main" val="1250837044"/>
                    </a:ext>
                  </a:extLst>
                </a:gridCol>
                <a:gridCol w="3119531">
                  <a:extLst>
                    <a:ext uri="{9D8B030D-6E8A-4147-A177-3AD203B41FA5}">
                      <a16:colId xmlns:a16="http://schemas.microsoft.com/office/drawing/2014/main" val="3836342606"/>
                    </a:ext>
                  </a:extLst>
                </a:gridCol>
                <a:gridCol w="3348314">
                  <a:extLst>
                    <a:ext uri="{9D8B030D-6E8A-4147-A177-3AD203B41FA5}">
                      <a16:colId xmlns:a16="http://schemas.microsoft.com/office/drawing/2014/main" val="2109976107"/>
                    </a:ext>
                  </a:extLst>
                </a:gridCol>
              </a:tblGrid>
              <a:tr h="319574">
                <a:tc>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Número de postulantes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Postulantes con género asignado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Postulantes de género femenino</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61550"/>
                  </a:ext>
                </a:extLst>
              </a:tr>
              <a:tr h="319574">
                <a:tc>
                  <a:txBody>
                    <a:bodyPr/>
                    <a:lstStyle/>
                    <a:p>
                      <a:pPr algn="ctr">
                        <a:lnSpc>
                          <a:spcPct val="150000"/>
                        </a:lnSpc>
                        <a:spcBef>
                          <a:spcPts val="600"/>
                        </a:spcBef>
                        <a:spcAft>
                          <a:spcPts val="1400"/>
                        </a:spcAft>
                      </a:pPr>
                      <a:r>
                        <a:rPr lang="es-PE" sz="1400" dirty="0">
                          <a:effectLst/>
                        </a:rPr>
                        <a:t>2013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5259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5023 (95.5%)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2206 (43.9%)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8698188"/>
                  </a:ext>
                </a:extLst>
              </a:tr>
              <a:tr h="319574">
                <a:tc>
                  <a:txBody>
                    <a:bodyPr/>
                    <a:lstStyle/>
                    <a:p>
                      <a:pPr algn="ctr">
                        <a:lnSpc>
                          <a:spcPct val="150000"/>
                        </a:lnSpc>
                        <a:spcBef>
                          <a:spcPts val="600"/>
                        </a:spcBef>
                        <a:spcAft>
                          <a:spcPts val="1400"/>
                        </a:spcAft>
                      </a:pPr>
                      <a:r>
                        <a:rPr lang="es-PE" sz="1400" dirty="0">
                          <a:effectLst/>
                        </a:rPr>
                        <a:t>2014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5922 (94.3%)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2539 (42.9%)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866522"/>
                  </a:ext>
                </a:extLst>
              </a:tr>
              <a:tr h="319574">
                <a:tc>
                  <a:txBody>
                    <a:bodyPr/>
                    <a:lstStyle/>
                    <a:p>
                      <a:pPr algn="ctr">
                        <a:lnSpc>
                          <a:spcPct val="150000"/>
                        </a:lnSpc>
                        <a:spcBef>
                          <a:spcPts val="600"/>
                        </a:spcBef>
                        <a:spcAft>
                          <a:spcPts val="1400"/>
                        </a:spcAft>
                      </a:pPr>
                      <a:r>
                        <a:rPr lang="es-PE" sz="1400" dirty="0">
                          <a:effectLst/>
                        </a:rPr>
                        <a:t>2015</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5904 (94.4%)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2572 (43.6%)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6918592"/>
                  </a:ext>
                </a:extLst>
              </a:tr>
              <a:tr h="31957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6005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5678 (94.6%)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2529 (44.5%)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085289"/>
                  </a:ext>
                </a:extLst>
              </a:tr>
              <a:tr h="319574">
                <a:tc>
                  <a:txBody>
                    <a:bodyPr/>
                    <a:lstStyle/>
                    <a:p>
                      <a:pPr algn="ctr">
                        <a:lnSpc>
                          <a:spcPct val="150000"/>
                        </a:lnSpc>
                        <a:spcBef>
                          <a:spcPts val="600"/>
                        </a:spcBef>
                        <a:spcAft>
                          <a:spcPts val="1400"/>
                        </a:spcAft>
                      </a:pPr>
                      <a:r>
                        <a:rPr lang="es-PE" sz="1400" dirty="0">
                          <a:effectLst/>
                        </a:rPr>
                        <a:t>2017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5976 (93.9%)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2712 (45.4%)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487774"/>
                  </a:ext>
                </a:extLst>
              </a:tr>
              <a:tr h="319574">
                <a:tc>
                  <a:txBody>
                    <a:bodyPr/>
                    <a:lstStyle/>
                    <a:p>
                      <a:pPr algn="ctr">
                        <a:lnSpc>
                          <a:spcPct val="150000"/>
                        </a:lnSpc>
                        <a:spcBef>
                          <a:spcPts val="600"/>
                        </a:spcBef>
                        <a:spcAft>
                          <a:spcPts val="1400"/>
                        </a:spcAft>
                      </a:pPr>
                      <a:r>
                        <a:rPr lang="es-PE" sz="1400" dirty="0">
                          <a:effectLst/>
                        </a:rPr>
                        <a:t>2018</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6030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2771 (46.0%)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8897257"/>
                  </a:ext>
                </a:extLst>
              </a:tr>
              <a:tr h="319574">
                <a:tc>
                  <a:txBody>
                    <a:bodyPr/>
                    <a:lstStyle/>
                    <a:p>
                      <a:pPr algn="ctr">
                        <a:lnSpc>
                          <a:spcPct val="150000"/>
                        </a:lnSpc>
                        <a:spcBef>
                          <a:spcPts val="600"/>
                        </a:spcBef>
                        <a:spcAft>
                          <a:spcPts val="1400"/>
                        </a:spcAft>
                      </a:pPr>
                      <a:r>
                        <a:rPr lang="es-PE" sz="1400" dirty="0">
                          <a:effectLst/>
                        </a:rPr>
                        <a:t>2019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6199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2979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677140"/>
                  </a:ext>
                </a:extLst>
              </a:tr>
              <a:tr h="319574">
                <a:tc>
                  <a:txBody>
                    <a:bodyPr/>
                    <a:lstStyle/>
                    <a:p>
                      <a:pPr algn="ctr">
                        <a:lnSpc>
                          <a:spcPct val="150000"/>
                        </a:lnSpc>
                        <a:spcBef>
                          <a:spcPts val="600"/>
                        </a:spcBef>
                        <a:spcAft>
                          <a:spcPts val="1400"/>
                        </a:spcAft>
                      </a:pPr>
                      <a:r>
                        <a:rPr lang="es-PE" sz="1400" dirty="0">
                          <a:effectLst/>
                        </a:rPr>
                        <a:t>2020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4597 (92.7%)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2305 (50.1%)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5640263"/>
                  </a:ext>
                </a:extLst>
              </a:tr>
              <a:tr h="319574">
                <a:tc>
                  <a:txBody>
                    <a:bodyPr/>
                    <a:lstStyle/>
                    <a:p>
                      <a:pPr algn="ctr">
                        <a:lnSpc>
                          <a:spcPct val="150000"/>
                        </a:lnSpc>
                        <a:spcBef>
                          <a:spcPts val="600"/>
                        </a:spcBef>
                        <a:spcAft>
                          <a:spcPts val="1400"/>
                        </a:spcAft>
                      </a:pPr>
                      <a:r>
                        <a:rPr lang="es-PE" sz="1400" dirty="0">
                          <a:effectLst/>
                        </a:rPr>
                        <a:t>2021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4638 (90.9%)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2233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458941"/>
                  </a:ext>
                </a:extLst>
              </a:tr>
              <a:tr h="319574">
                <a:tc>
                  <a:txBody>
                    <a:bodyPr/>
                    <a:lstStyle/>
                    <a:p>
                      <a:pPr algn="ctr">
                        <a:lnSpc>
                          <a:spcPct val="150000"/>
                        </a:lnSpc>
                        <a:spcBef>
                          <a:spcPts val="600"/>
                        </a:spcBef>
                        <a:spcAft>
                          <a:spcPts val="1400"/>
                        </a:spcAft>
                      </a:pPr>
                      <a:r>
                        <a:rPr lang="es-PE" sz="1400" dirty="0">
                          <a:effectLst/>
                        </a:rPr>
                        <a:t>2022</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6538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5817 (89.0%)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2797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6869570"/>
                  </a:ext>
                </a:extLst>
              </a:tr>
              <a:tr h="319574">
                <a:tc>
                  <a:txBody>
                    <a:bodyPr/>
                    <a:lstStyle/>
                    <a:p>
                      <a:pPr algn="ctr">
                        <a:lnSpc>
                          <a:spcPct val="150000"/>
                        </a:lnSpc>
                        <a:spcBef>
                          <a:spcPts val="600"/>
                        </a:spcBef>
                        <a:spcAft>
                          <a:spcPts val="1400"/>
                        </a:spcAft>
                      </a:pPr>
                      <a:r>
                        <a:rPr lang="es-PE" sz="1400" dirty="0">
                          <a:effectLst/>
                        </a:rPr>
                        <a:t>2023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7117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6309 (88.6%)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3135 (49.7%)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877803"/>
                  </a:ext>
                </a:extLst>
              </a:tr>
            </a:tbl>
          </a:graphicData>
        </a:graphic>
      </p:graphicFrame>
    </p:spTree>
    <p:extLst>
      <p:ext uri="{BB962C8B-B14F-4D97-AF65-F5344CB8AC3E}">
        <p14:creationId xmlns:p14="http://schemas.microsoft.com/office/powerpoint/2010/main" val="397932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635C4-1AB2-F898-40BA-2D8EBEE95CA5}"/>
              </a:ext>
            </a:extLst>
          </p:cNvPr>
          <p:cNvSpPr>
            <a:spLocks noGrp="1"/>
          </p:cNvSpPr>
          <p:nvPr>
            <p:ph type="title"/>
          </p:nvPr>
        </p:nvSpPr>
        <p:spPr/>
        <p:txBody>
          <a:bodyPr/>
          <a:lstStyle/>
          <a:p>
            <a:r>
              <a:rPr lang="es-MX" dirty="0"/>
              <a:t>Distribución de género en los distintos años de los postulantes </a:t>
            </a:r>
            <a:endParaRPr lang="es-PE" dirty="0"/>
          </a:p>
        </p:txBody>
      </p:sp>
      <p:pic>
        <p:nvPicPr>
          <p:cNvPr id="4" name="Marcador de contenido 3">
            <a:extLst>
              <a:ext uri="{FF2B5EF4-FFF2-40B4-BE49-F238E27FC236}">
                <a16:creationId xmlns:a16="http://schemas.microsoft.com/office/drawing/2014/main" id="{C19E3F18-D327-B6A0-2614-8933482E690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16121" y="2001705"/>
            <a:ext cx="6620718" cy="4089567"/>
          </a:xfrm>
          <a:prstGeom prst="rect">
            <a:avLst/>
          </a:prstGeom>
          <a:noFill/>
          <a:ln>
            <a:noFill/>
          </a:ln>
        </p:spPr>
      </p:pic>
    </p:spTree>
    <p:extLst>
      <p:ext uri="{BB962C8B-B14F-4D97-AF65-F5344CB8AC3E}">
        <p14:creationId xmlns:p14="http://schemas.microsoft.com/office/powerpoint/2010/main" val="787179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7559D-05D5-F1B3-6D19-EB369F721518}"/>
              </a:ext>
            </a:extLst>
          </p:cNvPr>
          <p:cNvSpPr>
            <a:spLocks noGrp="1"/>
          </p:cNvSpPr>
          <p:nvPr>
            <p:ph type="title"/>
          </p:nvPr>
        </p:nvSpPr>
        <p:spPr/>
        <p:txBody>
          <a:bodyPr/>
          <a:lstStyle/>
          <a:p>
            <a:r>
              <a:rPr lang="es-MX" dirty="0"/>
              <a:t>Resultados: comparación entre especialidades</a:t>
            </a:r>
            <a:endParaRPr lang="es-PE" dirty="0"/>
          </a:p>
        </p:txBody>
      </p:sp>
      <p:sp>
        <p:nvSpPr>
          <p:cNvPr id="3" name="Marcador de texto 2">
            <a:extLst>
              <a:ext uri="{FF2B5EF4-FFF2-40B4-BE49-F238E27FC236}">
                <a16:creationId xmlns:a16="http://schemas.microsoft.com/office/drawing/2014/main" id="{07607104-0702-1001-4705-2BCCD9106508}"/>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98725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73BEF-810E-C4B9-19F3-BCA6214561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1D5EDF-0349-E87F-FE21-BBD1DAB24ED2}"/>
              </a:ext>
            </a:extLst>
          </p:cNvPr>
          <p:cNvSpPr>
            <a:spLocks noGrp="1"/>
          </p:cNvSpPr>
          <p:nvPr>
            <p:ph type="title"/>
          </p:nvPr>
        </p:nvSpPr>
        <p:spPr/>
        <p:txBody>
          <a:bodyPr>
            <a:noAutofit/>
          </a:bodyPr>
          <a:lstStyle/>
          <a:p>
            <a:r>
              <a:rPr lang="es-MX" sz="3400" dirty="0"/>
              <a:t>Número y distribución de género entre especialidades con mayor porcentaje de género femenino entre postulantes</a:t>
            </a:r>
            <a:endParaRPr lang="es-PE" sz="3400" dirty="0"/>
          </a:p>
        </p:txBody>
      </p:sp>
      <p:graphicFrame>
        <p:nvGraphicFramePr>
          <p:cNvPr id="4" name="Marcador de contenido 3">
            <a:extLst>
              <a:ext uri="{FF2B5EF4-FFF2-40B4-BE49-F238E27FC236}">
                <a16:creationId xmlns:a16="http://schemas.microsoft.com/office/drawing/2014/main" id="{D45FA906-8A25-302C-7B0E-B0CD6C5A63C7}"/>
              </a:ext>
            </a:extLst>
          </p:cNvPr>
          <p:cNvGraphicFramePr>
            <a:graphicFrameLocks noGrp="1"/>
          </p:cNvGraphicFramePr>
          <p:nvPr>
            <p:ph idx="1"/>
            <p:extLst>
              <p:ext uri="{D42A27DB-BD31-4B8C-83A1-F6EECF244321}">
                <p14:modId xmlns:p14="http://schemas.microsoft.com/office/powerpoint/2010/main" val="1713816806"/>
              </p:ext>
            </p:extLst>
          </p:nvPr>
        </p:nvGraphicFramePr>
        <p:xfrm>
          <a:off x="1096963" y="2148840"/>
          <a:ext cx="10058400" cy="3870960"/>
        </p:xfrm>
        <a:graphic>
          <a:graphicData uri="http://schemas.openxmlformats.org/drawingml/2006/table">
            <a:tbl>
              <a:tblPr firstRow="1" firstCol="1" bandRow="1">
                <a:tableStyleId>{3B4B98B0-60AC-42C2-AFA5-B58CD77FA1E5}</a:tableStyleId>
              </a:tblPr>
              <a:tblGrid>
                <a:gridCol w="2952995">
                  <a:extLst>
                    <a:ext uri="{9D8B030D-6E8A-4147-A177-3AD203B41FA5}">
                      <a16:colId xmlns:a16="http://schemas.microsoft.com/office/drawing/2014/main" val="1540457745"/>
                    </a:ext>
                  </a:extLst>
                </a:gridCol>
                <a:gridCol w="1945889">
                  <a:extLst>
                    <a:ext uri="{9D8B030D-6E8A-4147-A177-3AD203B41FA5}">
                      <a16:colId xmlns:a16="http://schemas.microsoft.com/office/drawing/2014/main" val="4154816067"/>
                    </a:ext>
                  </a:extLst>
                </a:gridCol>
                <a:gridCol w="1171582">
                  <a:extLst>
                    <a:ext uri="{9D8B030D-6E8A-4147-A177-3AD203B41FA5}">
                      <a16:colId xmlns:a16="http://schemas.microsoft.com/office/drawing/2014/main" val="223590343"/>
                    </a:ext>
                  </a:extLst>
                </a:gridCol>
                <a:gridCol w="1204478">
                  <a:extLst>
                    <a:ext uri="{9D8B030D-6E8A-4147-A177-3AD203B41FA5}">
                      <a16:colId xmlns:a16="http://schemas.microsoft.com/office/drawing/2014/main" val="4237000921"/>
                    </a:ext>
                  </a:extLst>
                </a:gridCol>
                <a:gridCol w="1204478">
                  <a:extLst>
                    <a:ext uri="{9D8B030D-6E8A-4147-A177-3AD203B41FA5}">
                      <a16:colId xmlns:a16="http://schemas.microsoft.com/office/drawing/2014/main" val="3621186712"/>
                    </a:ext>
                  </a:extLst>
                </a:gridCol>
                <a:gridCol w="1578978">
                  <a:extLst>
                    <a:ext uri="{9D8B030D-6E8A-4147-A177-3AD203B41FA5}">
                      <a16:colId xmlns:a16="http://schemas.microsoft.com/office/drawing/2014/main" val="3882400222"/>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a:effectLst/>
                        </a:rPr>
                        <a:t>Postulantes con género asignado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dirty="0">
                          <a:effectLst/>
                        </a:rPr>
                        <a:t>Postulantes de género femenino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2354758762"/>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011342188"/>
                  </a:ext>
                </a:extLst>
              </a:tr>
              <a:tr h="322580">
                <a:tc>
                  <a:txBody>
                    <a:bodyPr/>
                    <a:lstStyle/>
                    <a:p>
                      <a:pPr algn="l">
                        <a:lnSpc>
                          <a:spcPct val="150000"/>
                        </a:lnSpc>
                        <a:spcBef>
                          <a:spcPts val="600"/>
                        </a:spcBef>
                        <a:spcAft>
                          <a:spcPts val="960"/>
                        </a:spcAft>
                      </a:pPr>
                      <a:r>
                        <a:rPr lang="es-PE" sz="1200" dirty="0">
                          <a:effectLst/>
                        </a:rPr>
                        <a:t>Medicina física y de rehabilitación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1742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1162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dirty="0">
                          <a:effectLst/>
                        </a:rPr>
                        <a:t>72.1%</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685081426"/>
                  </a:ext>
                </a:extLst>
              </a:tr>
              <a:tr h="322580">
                <a:tc>
                  <a:txBody>
                    <a:bodyPr/>
                    <a:lstStyle/>
                    <a:p>
                      <a:pPr algn="l">
                        <a:lnSpc>
                          <a:spcPct val="150000"/>
                        </a:lnSpc>
                        <a:spcBef>
                          <a:spcPts val="600"/>
                        </a:spcBef>
                        <a:spcAft>
                          <a:spcPts val="960"/>
                        </a:spcAft>
                      </a:pPr>
                      <a:r>
                        <a:rPr lang="es-PE" sz="1200" dirty="0">
                          <a:effectLst/>
                        </a:rPr>
                        <a:t>Anatomía patológica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394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91.4%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2733668"/>
                  </a:ext>
                </a:extLst>
              </a:tr>
              <a:tr h="322580">
                <a:tc>
                  <a:txBody>
                    <a:bodyPr/>
                    <a:lstStyle/>
                    <a:p>
                      <a:pPr algn="l">
                        <a:lnSpc>
                          <a:spcPct val="150000"/>
                        </a:lnSpc>
                        <a:spcBef>
                          <a:spcPts val="600"/>
                        </a:spcBef>
                        <a:spcAft>
                          <a:spcPts val="960"/>
                        </a:spcAft>
                      </a:pPr>
                      <a:r>
                        <a:rPr lang="es-PE" sz="1200">
                          <a:effectLst/>
                        </a:rPr>
                        <a:t>Dermatología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2585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71.2%</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0606115"/>
                  </a:ext>
                </a:extLst>
              </a:tr>
              <a:tr h="322580">
                <a:tc>
                  <a:txBody>
                    <a:bodyPr/>
                    <a:lstStyle/>
                    <a:p>
                      <a:pPr algn="l">
                        <a:lnSpc>
                          <a:spcPct val="150000"/>
                        </a:lnSpc>
                        <a:spcBef>
                          <a:spcPts val="600"/>
                        </a:spcBef>
                        <a:spcAft>
                          <a:spcPts val="960"/>
                        </a:spcAft>
                      </a:pPr>
                      <a:r>
                        <a:rPr lang="es-PE" sz="1200" dirty="0">
                          <a:effectLst/>
                        </a:rPr>
                        <a:t>Geriatría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502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70.7%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2712018"/>
                  </a:ext>
                </a:extLst>
              </a:tr>
              <a:tr h="322580">
                <a:tc>
                  <a:txBody>
                    <a:bodyPr/>
                    <a:lstStyle/>
                    <a:p>
                      <a:pPr algn="l">
                        <a:lnSpc>
                          <a:spcPct val="150000"/>
                        </a:lnSpc>
                        <a:spcBef>
                          <a:spcPts val="600"/>
                        </a:spcBef>
                        <a:spcAft>
                          <a:spcPts val="960"/>
                        </a:spcAft>
                      </a:pPr>
                      <a:r>
                        <a:rPr lang="es-PE" sz="1200">
                          <a:effectLst/>
                        </a:rPr>
                        <a:t>Hematología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96.1%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240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463546"/>
                  </a:ext>
                </a:extLst>
              </a:tr>
              <a:tr h="322580">
                <a:tc>
                  <a:txBody>
                    <a:bodyPr/>
                    <a:lstStyle/>
                    <a:p>
                      <a:pPr algn="l">
                        <a:lnSpc>
                          <a:spcPct val="150000"/>
                        </a:lnSpc>
                        <a:spcBef>
                          <a:spcPts val="600"/>
                        </a:spcBef>
                        <a:spcAft>
                          <a:spcPts val="960"/>
                        </a:spcAft>
                      </a:pPr>
                      <a:r>
                        <a:rPr lang="es-PE" sz="1200" dirty="0">
                          <a:effectLst/>
                        </a:rPr>
                        <a:t>Medicina legal</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7573917"/>
                  </a:ext>
                </a:extLst>
              </a:tr>
              <a:tr h="322580">
                <a:tc>
                  <a:txBody>
                    <a:bodyPr/>
                    <a:lstStyle/>
                    <a:p>
                      <a:pPr algn="l">
                        <a:lnSpc>
                          <a:spcPct val="150000"/>
                        </a:lnSpc>
                        <a:spcBef>
                          <a:spcPts val="600"/>
                        </a:spcBef>
                        <a:spcAft>
                          <a:spcPts val="960"/>
                        </a:spcAft>
                      </a:pPr>
                      <a:r>
                        <a:rPr lang="es-PE" sz="1200" dirty="0">
                          <a:effectLst/>
                        </a:rPr>
                        <a:t>Patología clínica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684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646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445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68.9%</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2800063"/>
                  </a:ext>
                </a:extLst>
              </a:tr>
              <a:tr h="322580">
                <a:tc>
                  <a:txBody>
                    <a:bodyPr/>
                    <a:lstStyle/>
                    <a:p>
                      <a:pPr algn="l">
                        <a:lnSpc>
                          <a:spcPct val="150000"/>
                        </a:lnSpc>
                        <a:spcBef>
                          <a:spcPts val="600"/>
                        </a:spcBef>
                        <a:spcAft>
                          <a:spcPts val="960"/>
                        </a:spcAft>
                      </a:pPr>
                      <a:r>
                        <a:rPr lang="es-PE" sz="1200" dirty="0">
                          <a:effectLst/>
                        </a:rPr>
                        <a:t>Pediatría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5972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3543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64.5%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4713211"/>
                  </a:ext>
                </a:extLst>
              </a:tr>
              <a:tr h="322580">
                <a:tc>
                  <a:txBody>
                    <a:bodyPr/>
                    <a:lstStyle/>
                    <a:p>
                      <a:pPr algn="l">
                        <a:lnSpc>
                          <a:spcPct val="150000"/>
                        </a:lnSpc>
                        <a:spcBef>
                          <a:spcPts val="600"/>
                        </a:spcBef>
                        <a:spcAft>
                          <a:spcPts val="960"/>
                        </a:spcAft>
                      </a:pPr>
                      <a:r>
                        <a:rPr lang="es-PE" sz="1200" dirty="0">
                          <a:effectLst/>
                        </a:rPr>
                        <a:t>Endocrinología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1568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1454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6794099"/>
                  </a:ext>
                </a:extLst>
              </a:tr>
              <a:tr h="322580">
                <a:tc>
                  <a:txBody>
                    <a:bodyPr/>
                    <a:lstStyle/>
                    <a:p>
                      <a:pPr algn="l">
                        <a:lnSpc>
                          <a:spcPct val="150000"/>
                        </a:lnSpc>
                        <a:spcBef>
                          <a:spcPts val="600"/>
                        </a:spcBef>
                        <a:spcAft>
                          <a:spcPts val="960"/>
                        </a:spcAft>
                      </a:pPr>
                      <a:r>
                        <a:rPr lang="es-PE" sz="1200" dirty="0">
                          <a:effectLst/>
                        </a:rPr>
                        <a:t>Cirugía pediátrica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666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92.5%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4705039"/>
                  </a:ext>
                </a:extLst>
              </a:tr>
            </a:tbl>
          </a:graphicData>
        </a:graphic>
      </p:graphicFrame>
    </p:spTree>
    <p:extLst>
      <p:ext uri="{BB962C8B-B14F-4D97-AF65-F5344CB8AC3E}">
        <p14:creationId xmlns:p14="http://schemas.microsoft.com/office/powerpoint/2010/main" val="412381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2CD99-50F8-8ABE-7916-39A23951D776}"/>
              </a:ext>
            </a:extLst>
          </p:cNvPr>
          <p:cNvSpPr>
            <a:spLocks noGrp="1"/>
          </p:cNvSpPr>
          <p:nvPr>
            <p:ph type="title"/>
          </p:nvPr>
        </p:nvSpPr>
        <p:spPr/>
        <p:txBody>
          <a:bodyPr>
            <a:normAutofit/>
          </a:bodyPr>
          <a:lstStyle/>
          <a:p>
            <a:r>
              <a:rPr lang="es-MX" sz="3400" dirty="0"/>
              <a:t>Número y distribución de género entre especialidades con mayor porcentaje de género masculino entre postulantes</a:t>
            </a:r>
            <a:endParaRPr lang="es-PE" sz="3400" dirty="0"/>
          </a:p>
        </p:txBody>
      </p:sp>
      <p:graphicFrame>
        <p:nvGraphicFramePr>
          <p:cNvPr id="4" name="Marcador de contenido 3">
            <a:extLst>
              <a:ext uri="{FF2B5EF4-FFF2-40B4-BE49-F238E27FC236}">
                <a16:creationId xmlns:a16="http://schemas.microsoft.com/office/drawing/2014/main" id="{B3E45D67-D263-41D5-1883-09D4255FA9DF}"/>
              </a:ext>
            </a:extLst>
          </p:cNvPr>
          <p:cNvGraphicFramePr>
            <a:graphicFrameLocks noGrp="1"/>
          </p:cNvGraphicFramePr>
          <p:nvPr>
            <p:ph idx="1"/>
            <p:extLst>
              <p:ext uri="{D42A27DB-BD31-4B8C-83A1-F6EECF244321}">
                <p14:modId xmlns:p14="http://schemas.microsoft.com/office/powerpoint/2010/main" val="2814380719"/>
              </p:ext>
            </p:extLst>
          </p:nvPr>
        </p:nvGraphicFramePr>
        <p:xfrm>
          <a:off x="1096963" y="2133599"/>
          <a:ext cx="10058401" cy="3870960"/>
        </p:xfrm>
        <a:graphic>
          <a:graphicData uri="http://schemas.openxmlformats.org/drawingml/2006/table">
            <a:tbl>
              <a:tblPr firstRow="1" firstCol="1" bandRow="1">
                <a:tableStyleId>{3B4B98B0-60AC-42C2-AFA5-B58CD77FA1E5}</a:tableStyleId>
              </a:tblPr>
              <a:tblGrid>
                <a:gridCol w="3162521">
                  <a:extLst>
                    <a:ext uri="{9D8B030D-6E8A-4147-A177-3AD203B41FA5}">
                      <a16:colId xmlns:a16="http://schemas.microsoft.com/office/drawing/2014/main" val="1638948065"/>
                    </a:ext>
                  </a:extLst>
                </a:gridCol>
                <a:gridCol w="1982900">
                  <a:extLst>
                    <a:ext uri="{9D8B030D-6E8A-4147-A177-3AD203B41FA5}">
                      <a16:colId xmlns:a16="http://schemas.microsoft.com/office/drawing/2014/main" val="2233212314"/>
                    </a:ext>
                  </a:extLst>
                </a:gridCol>
                <a:gridCol w="1228245">
                  <a:extLst>
                    <a:ext uri="{9D8B030D-6E8A-4147-A177-3AD203B41FA5}">
                      <a16:colId xmlns:a16="http://schemas.microsoft.com/office/drawing/2014/main" val="3744936081"/>
                    </a:ext>
                  </a:extLst>
                </a:gridCol>
                <a:gridCol w="1228245">
                  <a:extLst>
                    <a:ext uri="{9D8B030D-6E8A-4147-A177-3AD203B41FA5}">
                      <a16:colId xmlns:a16="http://schemas.microsoft.com/office/drawing/2014/main" val="3009763059"/>
                    </a:ext>
                  </a:extLst>
                </a:gridCol>
                <a:gridCol w="1228245">
                  <a:extLst>
                    <a:ext uri="{9D8B030D-6E8A-4147-A177-3AD203B41FA5}">
                      <a16:colId xmlns:a16="http://schemas.microsoft.com/office/drawing/2014/main" val="2469739549"/>
                    </a:ext>
                  </a:extLst>
                </a:gridCol>
                <a:gridCol w="1228245">
                  <a:extLst>
                    <a:ext uri="{9D8B030D-6E8A-4147-A177-3AD203B41FA5}">
                      <a16:colId xmlns:a16="http://schemas.microsoft.com/office/drawing/2014/main" val="679869889"/>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a:effectLst/>
                        </a:rPr>
                        <a:t>Postulantes con género asignado</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a:effectLst/>
                        </a:rPr>
                        <a:t>Postulantes de género femenino</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814262926"/>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773519973"/>
                  </a:ext>
                </a:extLst>
              </a:tr>
              <a:tr h="322580">
                <a:tc>
                  <a:txBody>
                    <a:bodyPr/>
                    <a:lstStyle/>
                    <a:p>
                      <a:pPr algn="l">
                        <a:lnSpc>
                          <a:spcPct val="150000"/>
                        </a:lnSpc>
                        <a:spcBef>
                          <a:spcPts val="600"/>
                        </a:spcBef>
                        <a:spcAft>
                          <a:spcPts val="960"/>
                        </a:spcAft>
                      </a:pPr>
                      <a:r>
                        <a:rPr lang="es-PE" sz="1200">
                          <a:effectLst/>
                        </a:rPr>
                        <a:t>Ortopedia y traumatología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3605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408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281276599"/>
                  </a:ext>
                </a:extLst>
              </a:tr>
              <a:tr h="322580">
                <a:tc>
                  <a:txBody>
                    <a:bodyPr/>
                    <a:lstStyle/>
                    <a:p>
                      <a:pPr algn="l">
                        <a:lnSpc>
                          <a:spcPct val="150000"/>
                        </a:lnSpc>
                        <a:spcBef>
                          <a:spcPts val="600"/>
                        </a:spcBef>
                        <a:spcAft>
                          <a:spcPts val="960"/>
                        </a:spcAft>
                      </a:pPr>
                      <a:r>
                        <a:rPr lang="es-PE" sz="1200">
                          <a:effectLst/>
                        </a:rPr>
                        <a:t>Urología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1520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1403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5245899"/>
                  </a:ext>
                </a:extLst>
              </a:tr>
              <a:tr h="322580">
                <a:tc>
                  <a:txBody>
                    <a:bodyPr/>
                    <a:lstStyle/>
                    <a:p>
                      <a:pPr algn="l">
                        <a:lnSpc>
                          <a:spcPct val="150000"/>
                        </a:lnSpc>
                        <a:spcBef>
                          <a:spcPts val="600"/>
                        </a:spcBef>
                        <a:spcAft>
                          <a:spcPts val="960"/>
                        </a:spcAft>
                      </a:pPr>
                      <a:r>
                        <a:rPr lang="es-PE" sz="1200">
                          <a:effectLst/>
                        </a:rPr>
                        <a:t>Neurocirugía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1311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21.7%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081349"/>
                  </a:ext>
                </a:extLst>
              </a:tr>
              <a:tr h="322580">
                <a:tc>
                  <a:txBody>
                    <a:bodyPr/>
                    <a:lstStyle/>
                    <a:p>
                      <a:pPr algn="l">
                        <a:lnSpc>
                          <a:spcPct val="150000"/>
                        </a:lnSpc>
                        <a:spcBef>
                          <a:spcPts val="600"/>
                        </a:spcBef>
                        <a:spcAft>
                          <a:spcPts val="960"/>
                        </a:spcAft>
                      </a:pPr>
                      <a:r>
                        <a:rPr lang="es-PE" sz="1200">
                          <a:effectLst/>
                        </a:rPr>
                        <a:t>Cirugía de tórax y cardiovascular</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862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2718898"/>
                  </a:ext>
                </a:extLst>
              </a:tr>
              <a:tr h="322580">
                <a:tc>
                  <a:txBody>
                    <a:bodyPr/>
                    <a:lstStyle/>
                    <a:p>
                      <a:pPr algn="l">
                        <a:lnSpc>
                          <a:spcPct val="150000"/>
                        </a:lnSpc>
                        <a:spcBef>
                          <a:spcPts val="600"/>
                        </a:spcBef>
                        <a:spcAft>
                          <a:spcPts val="960"/>
                        </a:spcAft>
                      </a:pPr>
                      <a:r>
                        <a:rPr lang="es-PE" sz="1200">
                          <a:effectLst/>
                        </a:rPr>
                        <a:t>Cirugía general</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5618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1393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3120946"/>
                  </a:ext>
                </a:extLst>
              </a:tr>
              <a:tr h="322580">
                <a:tc>
                  <a:txBody>
                    <a:bodyPr/>
                    <a:lstStyle/>
                    <a:p>
                      <a:pPr algn="l">
                        <a:lnSpc>
                          <a:spcPct val="150000"/>
                        </a:lnSpc>
                        <a:spcBef>
                          <a:spcPts val="600"/>
                        </a:spcBef>
                        <a:spcAft>
                          <a:spcPts val="960"/>
                        </a:spcAft>
                      </a:pPr>
                      <a:r>
                        <a:rPr lang="es-PE" sz="1200">
                          <a:effectLst/>
                        </a:rPr>
                        <a:t>Cirugía oncológica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1080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988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277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8530363"/>
                  </a:ext>
                </a:extLst>
              </a:tr>
              <a:tr h="322580">
                <a:tc>
                  <a:txBody>
                    <a:bodyPr/>
                    <a:lstStyle/>
                    <a:p>
                      <a:pPr algn="l">
                        <a:lnSpc>
                          <a:spcPct val="150000"/>
                        </a:lnSpc>
                        <a:spcBef>
                          <a:spcPts val="600"/>
                        </a:spcBef>
                        <a:spcAft>
                          <a:spcPts val="960"/>
                        </a:spcAft>
                      </a:pPr>
                      <a:r>
                        <a:rPr lang="es-PE" sz="1200">
                          <a:effectLst/>
                        </a:rPr>
                        <a:t>Cardiología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2208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2059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8162176"/>
                  </a:ext>
                </a:extLst>
              </a:tr>
              <a:tr h="322580">
                <a:tc>
                  <a:txBody>
                    <a:bodyPr/>
                    <a:lstStyle/>
                    <a:p>
                      <a:pPr algn="l">
                        <a:lnSpc>
                          <a:spcPct val="150000"/>
                        </a:lnSpc>
                        <a:spcBef>
                          <a:spcPts val="600"/>
                        </a:spcBef>
                        <a:spcAft>
                          <a:spcPts val="960"/>
                        </a:spcAft>
                      </a:pPr>
                      <a:r>
                        <a:rPr lang="es-PE" sz="1200">
                          <a:effectLst/>
                        </a:rPr>
                        <a:t>Cirugía plástica y reconstructiva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1591288"/>
                  </a:ext>
                </a:extLst>
              </a:tr>
              <a:tr h="322580">
                <a:tc>
                  <a:txBody>
                    <a:bodyPr/>
                    <a:lstStyle/>
                    <a:p>
                      <a:pPr algn="l">
                        <a:lnSpc>
                          <a:spcPct val="150000"/>
                        </a:lnSpc>
                        <a:spcBef>
                          <a:spcPts val="600"/>
                        </a:spcBef>
                        <a:spcAft>
                          <a:spcPts val="960"/>
                        </a:spcAft>
                      </a:pPr>
                      <a:r>
                        <a:rPr lang="es-PE" sz="1200">
                          <a:effectLst/>
                        </a:rPr>
                        <a:t>Medicina intensiva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894</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2561008"/>
                  </a:ext>
                </a:extLst>
              </a:tr>
              <a:tr h="322580">
                <a:tc>
                  <a:txBody>
                    <a:bodyPr/>
                    <a:lstStyle/>
                    <a:p>
                      <a:pPr algn="l">
                        <a:lnSpc>
                          <a:spcPct val="150000"/>
                        </a:lnSpc>
                        <a:spcBef>
                          <a:spcPts val="600"/>
                        </a:spcBef>
                        <a:spcAft>
                          <a:spcPts val="960"/>
                        </a:spcAft>
                      </a:pPr>
                      <a:r>
                        <a:rPr lang="es-PE" sz="1200" dirty="0">
                          <a:effectLst/>
                        </a:rPr>
                        <a:t>Radioterapia</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132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95.7%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40.2%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722480"/>
                  </a:ext>
                </a:extLst>
              </a:tr>
            </a:tbl>
          </a:graphicData>
        </a:graphic>
      </p:graphicFrame>
    </p:spTree>
    <p:extLst>
      <p:ext uri="{BB962C8B-B14F-4D97-AF65-F5344CB8AC3E}">
        <p14:creationId xmlns:p14="http://schemas.microsoft.com/office/powerpoint/2010/main" val="2358933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E8303-4180-7FBB-AF08-3AB6EFF5732A}"/>
              </a:ext>
            </a:extLst>
          </p:cNvPr>
          <p:cNvSpPr>
            <a:spLocks noGrp="1"/>
          </p:cNvSpPr>
          <p:nvPr>
            <p:ph type="title"/>
          </p:nvPr>
        </p:nvSpPr>
        <p:spPr/>
        <p:txBody>
          <a:bodyPr>
            <a:normAutofit fontScale="90000"/>
          </a:bodyPr>
          <a:lstStyle/>
          <a:p>
            <a:r>
              <a:rPr lang="es-PE" dirty="0"/>
              <a:t>Especialidades con menores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9D2AF056-7689-90CF-1877-C667A238724F}"/>
              </a:ext>
            </a:extLst>
          </p:cNvPr>
          <p:cNvGraphicFramePr>
            <a:graphicFrameLocks noGrp="1"/>
          </p:cNvGraphicFramePr>
          <p:nvPr>
            <p:ph idx="1"/>
            <p:extLst>
              <p:ext uri="{D42A27DB-BD31-4B8C-83A1-F6EECF244321}">
                <p14:modId xmlns:p14="http://schemas.microsoft.com/office/powerpoint/2010/main" val="892419290"/>
              </p:ext>
            </p:extLst>
          </p:nvPr>
        </p:nvGraphicFramePr>
        <p:xfrm>
          <a:off x="1097280" y="2087880"/>
          <a:ext cx="10058399" cy="3934968"/>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09880">
                <a:tc rowSpan="2">
                  <a:txBody>
                    <a:bodyPr/>
                    <a:lstStyle/>
                    <a:p>
                      <a:pPr algn="l">
                        <a:lnSpc>
                          <a:spcPct val="150000"/>
                        </a:lnSpc>
                        <a:spcBef>
                          <a:spcPts val="600"/>
                        </a:spcBef>
                        <a:spcAft>
                          <a:spcPts val="1400"/>
                        </a:spcAft>
                      </a:pPr>
                      <a:r>
                        <a:rPr lang="es-PE" sz="1600" dirty="0">
                          <a:effectLst/>
                        </a:rPr>
                        <a:t>Especialidad</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a:effectLst/>
                        </a:rPr>
                        <a:t>Odds ratio (ajustado al año de postulación)</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a:effectLst/>
                        </a:rPr>
                        <a:t>Valor de p</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09880">
                <a:tc vMerge="1">
                  <a:txBody>
                    <a:bodyPr/>
                    <a:lstStyle/>
                    <a:p>
                      <a:endParaRPr lang="es-PE"/>
                    </a:p>
                  </a:txBody>
                  <a:tcPr/>
                </a:tc>
                <a:tc>
                  <a:txBody>
                    <a:bodyPr/>
                    <a:lstStyle/>
                    <a:p>
                      <a:pPr algn="ctr">
                        <a:lnSpc>
                          <a:spcPct val="150000"/>
                        </a:lnSpc>
                        <a:spcBef>
                          <a:spcPts val="600"/>
                        </a:spcBef>
                        <a:spcAft>
                          <a:spcPts val="1400"/>
                        </a:spcAft>
                      </a:pPr>
                      <a:r>
                        <a:rPr lang="es-PE" sz="1600" dirty="0">
                          <a:effectLst/>
                        </a:rPr>
                        <a:t>Valor</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dirty="0">
                          <a:effectLst/>
                        </a:rPr>
                        <a:t>Intervalo de confianza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09880">
                <a:tc>
                  <a:txBody>
                    <a:bodyPr/>
                    <a:lstStyle/>
                    <a:p>
                      <a:pPr algn="l">
                        <a:lnSpc>
                          <a:spcPct val="150000"/>
                        </a:lnSpc>
                        <a:spcBef>
                          <a:spcPts val="600"/>
                        </a:spcBef>
                        <a:spcAft>
                          <a:spcPts val="1400"/>
                        </a:spcAft>
                      </a:pPr>
                      <a:r>
                        <a:rPr lang="es-PE" sz="1600" dirty="0">
                          <a:effectLst/>
                        </a:rPr>
                        <a:t>Ortopedia y traumatología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0.69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rPr>
                        <a:t>0.67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rPr>
                        <a:t>0.71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rPr>
                        <a:t>&lt;2.23</a:t>
                      </a:r>
                      <a:r>
                        <a:rPr lang="es-PE" sz="1600" baseline="30000">
                          <a:effectLst/>
                        </a:rPr>
                        <a:t>-308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09880">
                <a:tc>
                  <a:txBody>
                    <a:bodyPr/>
                    <a:lstStyle/>
                    <a:p>
                      <a:pPr algn="l">
                        <a:lnSpc>
                          <a:spcPct val="150000"/>
                        </a:lnSpc>
                        <a:spcBef>
                          <a:spcPts val="600"/>
                        </a:spcBef>
                        <a:spcAft>
                          <a:spcPts val="1400"/>
                        </a:spcAft>
                      </a:pPr>
                      <a:r>
                        <a:rPr lang="es-PE" sz="1600">
                          <a:effectLst/>
                        </a:rPr>
                        <a:t>Urología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0.72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1.53</a:t>
                      </a:r>
                      <a:r>
                        <a:rPr lang="es-PE" sz="1600" baseline="30000">
                          <a:effectLst/>
                        </a:rPr>
                        <a:t>-98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09880">
                <a:tc>
                  <a:txBody>
                    <a:bodyPr/>
                    <a:lstStyle/>
                    <a:p>
                      <a:pPr algn="l">
                        <a:lnSpc>
                          <a:spcPct val="150000"/>
                        </a:lnSpc>
                        <a:spcBef>
                          <a:spcPts val="600"/>
                        </a:spcBef>
                        <a:spcAft>
                          <a:spcPts val="1400"/>
                        </a:spcAft>
                      </a:pPr>
                      <a:r>
                        <a:rPr lang="es-PE" sz="1600">
                          <a:effectLst/>
                        </a:rPr>
                        <a:t>Neurocirugía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4.91</a:t>
                      </a:r>
                      <a:r>
                        <a:rPr lang="es-PE" sz="1600" baseline="30000">
                          <a:effectLst/>
                        </a:rPr>
                        <a:t>-74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09880">
                <a:tc>
                  <a:txBody>
                    <a:bodyPr/>
                    <a:lstStyle/>
                    <a:p>
                      <a:pPr algn="l">
                        <a:lnSpc>
                          <a:spcPct val="150000"/>
                        </a:lnSpc>
                        <a:spcBef>
                          <a:spcPts val="600"/>
                        </a:spcBef>
                        <a:spcAft>
                          <a:spcPts val="1400"/>
                        </a:spcAft>
                      </a:pPr>
                      <a:r>
                        <a:rPr lang="es-PE" sz="1600">
                          <a:effectLst/>
                        </a:rPr>
                        <a:t>Cirugía de tórax y cardiovascular</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dirty="0">
                          <a:effectLst/>
                        </a:rPr>
                        <a:t>0.83</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1.91</a:t>
                      </a:r>
                      <a:r>
                        <a:rPr lang="es-PE" sz="1600" baseline="30000">
                          <a:effectLst/>
                        </a:rPr>
                        <a:t>-44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09880">
                <a:tc>
                  <a:txBody>
                    <a:bodyPr/>
                    <a:lstStyle/>
                    <a:p>
                      <a:pPr algn="l">
                        <a:lnSpc>
                          <a:spcPct val="150000"/>
                        </a:lnSpc>
                        <a:spcBef>
                          <a:spcPts val="600"/>
                        </a:spcBef>
                        <a:spcAft>
                          <a:spcPts val="1400"/>
                        </a:spcAft>
                      </a:pPr>
                      <a:r>
                        <a:rPr lang="es-PE" sz="1600">
                          <a:effectLst/>
                        </a:rPr>
                        <a:t>Cirugía general</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1.21</a:t>
                      </a:r>
                      <a:r>
                        <a:rPr lang="es-PE" sz="1600" baseline="30000">
                          <a:effectLst/>
                        </a:rPr>
                        <a:t>-200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09880">
                <a:tc>
                  <a:txBody>
                    <a:bodyPr/>
                    <a:lstStyle/>
                    <a:p>
                      <a:pPr algn="l">
                        <a:lnSpc>
                          <a:spcPct val="150000"/>
                        </a:lnSpc>
                        <a:spcBef>
                          <a:spcPts val="600"/>
                        </a:spcBef>
                        <a:spcAft>
                          <a:spcPts val="1400"/>
                        </a:spcAft>
                      </a:pPr>
                      <a:r>
                        <a:rPr lang="es-PE" sz="1600">
                          <a:effectLst/>
                        </a:rPr>
                        <a:t>Cirugía oncológica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0.83</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09880">
                <a:tc>
                  <a:txBody>
                    <a:bodyPr/>
                    <a:lstStyle/>
                    <a:p>
                      <a:pPr algn="l">
                        <a:lnSpc>
                          <a:spcPct val="150000"/>
                        </a:lnSpc>
                        <a:spcBef>
                          <a:spcPts val="600"/>
                        </a:spcBef>
                        <a:spcAft>
                          <a:spcPts val="1400"/>
                        </a:spcAft>
                      </a:pPr>
                      <a:r>
                        <a:rPr lang="es-PE" sz="1600">
                          <a:effectLst/>
                        </a:rPr>
                        <a:t>Cardiología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3.69</a:t>
                      </a:r>
                      <a:r>
                        <a:rPr lang="es-PE" sz="1600" baseline="30000">
                          <a:effectLst/>
                        </a:rPr>
                        <a:t>-52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09880">
                <a:tc>
                  <a:txBody>
                    <a:bodyPr/>
                    <a:lstStyle/>
                    <a:p>
                      <a:pPr algn="l">
                        <a:lnSpc>
                          <a:spcPct val="150000"/>
                        </a:lnSpc>
                        <a:spcBef>
                          <a:spcPts val="600"/>
                        </a:spcBef>
                        <a:spcAft>
                          <a:spcPts val="1400"/>
                        </a:spcAft>
                      </a:pPr>
                      <a:r>
                        <a:rPr lang="es-PE" sz="1600">
                          <a:effectLst/>
                        </a:rPr>
                        <a:t>Cirugía plástica y reconstructiva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0.86</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0.83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09880">
                <a:tc>
                  <a:txBody>
                    <a:bodyPr/>
                    <a:lstStyle/>
                    <a:p>
                      <a:pPr algn="l">
                        <a:lnSpc>
                          <a:spcPct val="150000"/>
                        </a:lnSpc>
                        <a:spcBef>
                          <a:spcPts val="600"/>
                        </a:spcBef>
                        <a:spcAft>
                          <a:spcPts val="1400"/>
                        </a:spcAft>
                      </a:pPr>
                      <a:r>
                        <a:rPr lang="es-PE" sz="1600">
                          <a:effectLst/>
                        </a:rPr>
                        <a:t>Medicina intensiva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0.85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5.38</a:t>
                      </a:r>
                      <a:r>
                        <a:rPr lang="es-PE" sz="1600" baseline="30000">
                          <a:effectLst/>
                        </a:rPr>
                        <a:t>-10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09880">
                <a:tc>
                  <a:txBody>
                    <a:bodyPr/>
                    <a:lstStyle/>
                    <a:p>
                      <a:pPr algn="l">
                        <a:lnSpc>
                          <a:spcPct val="150000"/>
                        </a:lnSpc>
                        <a:spcBef>
                          <a:spcPts val="600"/>
                        </a:spcBef>
                        <a:spcAft>
                          <a:spcPts val="1400"/>
                        </a:spcAft>
                      </a:pPr>
                      <a:r>
                        <a:rPr lang="es-PE" sz="1600">
                          <a:effectLst/>
                        </a:rPr>
                        <a:t>Medicina interna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0.91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1.00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dirty="0">
                          <a:effectLst/>
                        </a:rPr>
                        <a:t>0.00028972</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395751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C1A2E-4D77-2744-E49C-B60F6C2C57C7}"/>
              </a:ext>
            </a:extLst>
          </p:cNvPr>
          <p:cNvSpPr>
            <a:spLocks noGrp="1"/>
          </p:cNvSpPr>
          <p:nvPr>
            <p:ph type="title"/>
          </p:nvPr>
        </p:nvSpPr>
        <p:spPr/>
        <p:txBody>
          <a:bodyPr/>
          <a:lstStyle/>
          <a:p>
            <a:r>
              <a:rPr lang="es-MX" dirty="0"/>
              <a:t>Puntos a tratar</a:t>
            </a:r>
            <a:endParaRPr lang="es-PE" dirty="0"/>
          </a:p>
        </p:txBody>
      </p:sp>
      <p:sp>
        <p:nvSpPr>
          <p:cNvPr id="3" name="Marcador de contenido 2">
            <a:extLst>
              <a:ext uri="{FF2B5EF4-FFF2-40B4-BE49-F238E27FC236}">
                <a16:creationId xmlns:a16="http://schemas.microsoft.com/office/drawing/2014/main" id="{19A94768-A3AF-214B-9C00-EDEA644CE768}"/>
              </a:ext>
            </a:extLst>
          </p:cNvPr>
          <p:cNvSpPr>
            <a:spLocks noGrp="1"/>
          </p:cNvSpPr>
          <p:nvPr>
            <p:ph idx="1"/>
          </p:nvPr>
        </p:nvSpPr>
        <p:spPr/>
        <p:txBody>
          <a:bodyPr/>
          <a:lstStyle/>
          <a:p>
            <a:pPr>
              <a:buFont typeface="Wingdings" panose="05000000000000000000" pitchFamily="2" charset="2"/>
              <a:buChar char="Ø"/>
            </a:pPr>
            <a:r>
              <a:rPr lang="es-MX" dirty="0"/>
              <a:t>Introducción y marco teórico</a:t>
            </a:r>
          </a:p>
          <a:p>
            <a:pPr>
              <a:buFont typeface="Wingdings" panose="05000000000000000000" pitchFamily="2" charset="2"/>
              <a:buChar char="Ø"/>
            </a:pPr>
            <a:r>
              <a:rPr lang="es-MX" dirty="0"/>
              <a:t>Objetivos</a:t>
            </a:r>
          </a:p>
          <a:p>
            <a:pPr>
              <a:buFont typeface="Wingdings" panose="05000000000000000000" pitchFamily="2" charset="2"/>
              <a:buChar char="Ø"/>
            </a:pPr>
            <a:r>
              <a:rPr lang="es-MX" dirty="0"/>
              <a:t>Materiales y métodos</a:t>
            </a:r>
          </a:p>
          <a:p>
            <a:pPr>
              <a:buFont typeface="Wingdings" panose="05000000000000000000" pitchFamily="2" charset="2"/>
              <a:buChar char="Ø"/>
            </a:pPr>
            <a:r>
              <a:rPr lang="es-MX" dirty="0"/>
              <a:t>Resultados</a:t>
            </a:r>
          </a:p>
          <a:p>
            <a:pPr>
              <a:buFont typeface="Wingdings" panose="05000000000000000000" pitchFamily="2" charset="2"/>
              <a:buChar char="Ø"/>
            </a:pPr>
            <a:r>
              <a:rPr lang="es-MX" dirty="0"/>
              <a:t>Discusión</a:t>
            </a:r>
          </a:p>
          <a:p>
            <a:pPr>
              <a:buFont typeface="Wingdings" panose="05000000000000000000" pitchFamily="2" charset="2"/>
              <a:buChar char="Ø"/>
            </a:pPr>
            <a:r>
              <a:rPr lang="es-MX" dirty="0"/>
              <a:t>Conclusiones y recomendaciones</a:t>
            </a:r>
          </a:p>
        </p:txBody>
      </p:sp>
    </p:spTree>
    <p:extLst>
      <p:ext uri="{BB962C8B-B14F-4D97-AF65-F5344CB8AC3E}">
        <p14:creationId xmlns:p14="http://schemas.microsoft.com/office/powerpoint/2010/main" val="3282833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07BFA1-AD7C-863D-E82E-A574F44C9B50}"/>
              </a:ext>
            </a:extLst>
          </p:cNvPr>
          <p:cNvSpPr>
            <a:spLocks noGrp="1"/>
          </p:cNvSpPr>
          <p:nvPr>
            <p:ph type="title"/>
          </p:nvPr>
        </p:nvSpPr>
        <p:spPr/>
        <p:txBody>
          <a:bodyPr>
            <a:noAutofit/>
          </a:bodyPr>
          <a:lstStyle/>
          <a:p>
            <a:r>
              <a:rPr lang="es-MX" sz="2800" dirty="0"/>
              <a:t>Proporción de postulantes de género femenino de especialidades con más postulantes entre aquellas que presentaban significancia estadística y un </a:t>
            </a:r>
            <a:r>
              <a:rPr lang="es-MX" sz="2800" dirty="0" err="1"/>
              <a:t>odds</a:t>
            </a:r>
            <a:r>
              <a:rPr lang="es-MX" sz="2800" dirty="0"/>
              <a:t> ratio superior a uno</a:t>
            </a:r>
            <a:endParaRPr lang="es-PE" sz="2800" dirty="0"/>
          </a:p>
        </p:txBody>
      </p:sp>
      <p:pic>
        <p:nvPicPr>
          <p:cNvPr id="4" name="Marcador de contenido 3">
            <a:extLst>
              <a:ext uri="{FF2B5EF4-FFF2-40B4-BE49-F238E27FC236}">
                <a16:creationId xmlns:a16="http://schemas.microsoft.com/office/drawing/2014/main" id="{FE326C65-9C68-77B8-31B4-F5CF157C71D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8153" y="1960938"/>
            <a:ext cx="6875694" cy="4245395"/>
          </a:xfrm>
          <a:prstGeom prst="rect">
            <a:avLst/>
          </a:prstGeom>
          <a:noFill/>
          <a:ln>
            <a:noFill/>
          </a:ln>
        </p:spPr>
      </p:pic>
    </p:spTree>
    <p:extLst>
      <p:ext uri="{BB962C8B-B14F-4D97-AF65-F5344CB8AC3E}">
        <p14:creationId xmlns:p14="http://schemas.microsoft.com/office/powerpoint/2010/main" val="1802943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C4E5C4-4B73-74A8-E5BD-820A2A002290}"/>
              </a:ext>
            </a:extLst>
          </p:cNvPr>
          <p:cNvSpPr>
            <a:spLocks noGrp="1"/>
          </p:cNvSpPr>
          <p:nvPr>
            <p:ph type="title"/>
          </p:nvPr>
        </p:nvSpPr>
        <p:spPr/>
        <p:txBody>
          <a:bodyPr>
            <a:normAutofit/>
          </a:bodyPr>
          <a:lstStyle/>
          <a:p>
            <a:r>
              <a:rPr lang="es-MX" sz="2800" dirty="0"/>
              <a:t>Proporción de postulantes de género femenino de especialidades médicas con más postulantes entre aquellas que presentaban significancia estadística y un </a:t>
            </a:r>
            <a:r>
              <a:rPr lang="es-MX" sz="2800" dirty="0" err="1"/>
              <a:t>odds</a:t>
            </a:r>
            <a:r>
              <a:rPr lang="es-MX" sz="2800" dirty="0"/>
              <a:t> ratio inferior a uno</a:t>
            </a:r>
            <a:endParaRPr lang="es-PE" sz="2800" dirty="0"/>
          </a:p>
        </p:txBody>
      </p:sp>
      <p:pic>
        <p:nvPicPr>
          <p:cNvPr id="4" name="Marcador de contenido 3">
            <a:extLst>
              <a:ext uri="{FF2B5EF4-FFF2-40B4-BE49-F238E27FC236}">
                <a16:creationId xmlns:a16="http://schemas.microsoft.com/office/drawing/2014/main" id="{8FCCD92B-711E-0005-A990-C736F98A99C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42913" y="1976178"/>
            <a:ext cx="6906174" cy="4264215"/>
          </a:xfrm>
          <a:prstGeom prst="rect">
            <a:avLst/>
          </a:prstGeom>
          <a:noFill/>
          <a:ln>
            <a:noFill/>
          </a:ln>
        </p:spPr>
      </p:pic>
    </p:spTree>
    <p:extLst>
      <p:ext uri="{BB962C8B-B14F-4D97-AF65-F5344CB8AC3E}">
        <p14:creationId xmlns:p14="http://schemas.microsoft.com/office/powerpoint/2010/main" val="2693166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66736-5105-CF02-D8C8-1610C0EB0BDF}"/>
              </a:ext>
            </a:extLst>
          </p:cNvPr>
          <p:cNvSpPr>
            <a:spLocks noGrp="1"/>
          </p:cNvSpPr>
          <p:nvPr>
            <p:ph type="title"/>
          </p:nvPr>
        </p:nvSpPr>
        <p:spPr/>
        <p:txBody>
          <a:bodyPr>
            <a:noAutofit/>
          </a:bodyPr>
          <a:lstStyle/>
          <a:p>
            <a:r>
              <a:rPr lang="es-MX" sz="3200" dirty="0"/>
              <a:t>Proporción de postulantes de género femenino de las especialidades que tuvieron una modificación de efecto sobre el año de postulación estadísticamente significativa</a:t>
            </a:r>
            <a:endParaRPr lang="es-PE" sz="3200" dirty="0"/>
          </a:p>
        </p:txBody>
      </p:sp>
      <p:pic>
        <p:nvPicPr>
          <p:cNvPr id="4" name="Marcador de contenido 3">
            <a:extLst>
              <a:ext uri="{FF2B5EF4-FFF2-40B4-BE49-F238E27FC236}">
                <a16:creationId xmlns:a16="http://schemas.microsoft.com/office/drawing/2014/main" id="{893C4191-8FED-7039-0729-CBA92A8C693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1603" y="1978701"/>
            <a:ext cx="6888793" cy="4254980"/>
          </a:xfrm>
          <a:prstGeom prst="rect">
            <a:avLst/>
          </a:prstGeom>
          <a:noFill/>
          <a:ln>
            <a:noFill/>
          </a:ln>
        </p:spPr>
      </p:pic>
    </p:spTree>
    <p:extLst>
      <p:ext uri="{BB962C8B-B14F-4D97-AF65-F5344CB8AC3E}">
        <p14:creationId xmlns:p14="http://schemas.microsoft.com/office/powerpoint/2010/main" val="3540074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435CC-DBFA-D0F5-45D8-0A8C7C9294A6}"/>
              </a:ext>
            </a:extLst>
          </p:cNvPr>
          <p:cNvSpPr>
            <a:spLocks noGrp="1"/>
          </p:cNvSpPr>
          <p:nvPr>
            <p:ph type="title"/>
          </p:nvPr>
        </p:nvSpPr>
        <p:spPr/>
        <p:txBody>
          <a:bodyPr/>
          <a:lstStyle/>
          <a:p>
            <a:r>
              <a:rPr lang="es-MX" dirty="0"/>
              <a:t>Resultados: tendencias de género</a:t>
            </a:r>
            <a:endParaRPr lang="es-PE" dirty="0"/>
          </a:p>
        </p:txBody>
      </p:sp>
      <p:sp>
        <p:nvSpPr>
          <p:cNvPr id="3" name="Marcador de texto 2">
            <a:extLst>
              <a:ext uri="{FF2B5EF4-FFF2-40B4-BE49-F238E27FC236}">
                <a16:creationId xmlns:a16="http://schemas.microsoft.com/office/drawing/2014/main" id="{27D5158B-E074-06AB-2C9E-A6AE4436021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760671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00B86-EA34-6FC9-F4BD-0E5A3D186A5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EAFD246-5040-CB6C-7939-34F2D2BEDE3F}"/>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710E537A-087A-F1BC-FB3D-9FA4505D799A}"/>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2756489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D7F7-C86A-10DC-9638-2D6D7E8AEA1D}"/>
              </a:ext>
            </a:extLst>
          </p:cNvPr>
          <p:cNvSpPr>
            <a:spLocks noGrp="1"/>
          </p:cNvSpPr>
          <p:nvPr>
            <p:ph type="title"/>
          </p:nvPr>
        </p:nvSpPr>
        <p:spPr/>
        <p:txBody>
          <a:bodyPr/>
          <a:lstStyle/>
          <a:p>
            <a:r>
              <a:rPr lang="es-MX" dirty="0"/>
              <a:t>Resultados: ingresantes</a:t>
            </a:r>
            <a:endParaRPr lang="es-PE" dirty="0"/>
          </a:p>
        </p:txBody>
      </p:sp>
      <p:sp>
        <p:nvSpPr>
          <p:cNvPr id="3" name="Marcador de texto 2">
            <a:extLst>
              <a:ext uri="{FF2B5EF4-FFF2-40B4-BE49-F238E27FC236}">
                <a16:creationId xmlns:a16="http://schemas.microsoft.com/office/drawing/2014/main" id="{E5EEF3B4-487A-55EC-DCD6-BE2580FB65B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11641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88288-87B6-A64C-B61C-1E38AECAE6A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FB81F3B-69DE-EC62-494F-89DCA4B4078E}"/>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614CD6F2-E9A8-F3DF-3C7C-240890F1F998}"/>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151462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7559F-79DE-6ED2-F647-3EE1766E9F49}"/>
              </a:ext>
            </a:extLst>
          </p:cNvPr>
          <p:cNvSpPr>
            <a:spLocks noGrp="1"/>
          </p:cNvSpPr>
          <p:nvPr>
            <p:ph type="title"/>
          </p:nvPr>
        </p:nvSpPr>
        <p:spPr/>
        <p:txBody>
          <a:bodyPr/>
          <a:lstStyle/>
          <a:p>
            <a:r>
              <a:rPr lang="es-MX" dirty="0"/>
              <a:t>Resultados: diferencias entre regiones de postulación</a:t>
            </a:r>
            <a:endParaRPr lang="es-PE" dirty="0"/>
          </a:p>
        </p:txBody>
      </p:sp>
      <p:sp>
        <p:nvSpPr>
          <p:cNvPr id="3" name="Marcador de texto 2">
            <a:extLst>
              <a:ext uri="{FF2B5EF4-FFF2-40B4-BE49-F238E27FC236}">
                <a16:creationId xmlns:a16="http://schemas.microsoft.com/office/drawing/2014/main" id="{DB8BB72A-DD26-5693-42E3-6D9AFF40DED3}"/>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001321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D0F22-DFE3-7D10-0489-142538276B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EDEEC2-8A24-3949-7E5B-9127F2118924}"/>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2D1F54FE-DE85-3E78-142D-3B3707A48A93}"/>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2573504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4979F-0379-A650-0641-58E2882C0278}"/>
              </a:ext>
            </a:extLst>
          </p:cNvPr>
          <p:cNvSpPr>
            <a:spLocks noGrp="1"/>
          </p:cNvSpPr>
          <p:nvPr>
            <p:ph type="title"/>
          </p:nvPr>
        </p:nvSpPr>
        <p:spPr/>
        <p:txBody>
          <a:bodyPr/>
          <a:lstStyle/>
          <a:p>
            <a:r>
              <a:rPr lang="es-MX" dirty="0"/>
              <a:t>Discusión</a:t>
            </a:r>
            <a:endParaRPr lang="es-PE" dirty="0"/>
          </a:p>
        </p:txBody>
      </p:sp>
      <p:sp>
        <p:nvSpPr>
          <p:cNvPr id="3" name="Marcador de texto 2">
            <a:extLst>
              <a:ext uri="{FF2B5EF4-FFF2-40B4-BE49-F238E27FC236}">
                <a16:creationId xmlns:a16="http://schemas.microsoft.com/office/drawing/2014/main" id="{48419544-7F06-48A8-4C90-2B4A02DE21A7}"/>
              </a:ext>
            </a:extLst>
          </p:cNvPr>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40898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9F995DB-5B73-D0D8-4616-5EF9B2B84A0A}"/>
              </a:ext>
            </a:extLst>
          </p:cNvPr>
          <p:cNvSpPr>
            <a:spLocks noGrp="1"/>
          </p:cNvSpPr>
          <p:nvPr>
            <p:ph type="title"/>
          </p:nvPr>
        </p:nvSpPr>
        <p:spPr/>
        <p:txBody>
          <a:bodyPr/>
          <a:lstStyle/>
          <a:p>
            <a:r>
              <a:rPr lang="es-MX" dirty="0"/>
              <a:t>Introducción y marco teórico</a:t>
            </a:r>
            <a:endParaRPr lang="es-PE" dirty="0"/>
          </a:p>
        </p:txBody>
      </p:sp>
      <p:sp>
        <p:nvSpPr>
          <p:cNvPr id="5" name="Marcador de texto 4">
            <a:extLst>
              <a:ext uri="{FF2B5EF4-FFF2-40B4-BE49-F238E27FC236}">
                <a16:creationId xmlns:a16="http://schemas.microsoft.com/office/drawing/2014/main" id="{EEE1B087-4536-92A2-9D16-540E34F96D3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60584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5CFDB-B75D-5740-747D-AE720B5916DB}"/>
              </a:ext>
            </a:extLst>
          </p:cNvPr>
          <p:cNvSpPr>
            <a:spLocks noGrp="1"/>
          </p:cNvSpPr>
          <p:nvPr>
            <p:ph type="title"/>
          </p:nvPr>
        </p:nvSpPr>
        <p:spPr/>
        <p:txBody>
          <a:bodyPr/>
          <a:lstStyle/>
          <a:p>
            <a:r>
              <a:rPr lang="es-MX" dirty="0"/>
              <a:t>Interpretación de resultados</a:t>
            </a:r>
            <a:endParaRPr lang="es-PE" dirty="0"/>
          </a:p>
        </p:txBody>
      </p:sp>
      <p:sp>
        <p:nvSpPr>
          <p:cNvPr id="3" name="Marcador de contenido 2">
            <a:extLst>
              <a:ext uri="{FF2B5EF4-FFF2-40B4-BE49-F238E27FC236}">
                <a16:creationId xmlns:a16="http://schemas.microsoft.com/office/drawing/2014/main" id="{2A560A9A-89BB-234D-67EA-003EE08FAF55}"/>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3946154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41540-ECAD-5794-D960-681F85F89EF2}"/>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72D4F446-0E61-C0F2-DE54-6C8D9A9AB2B7}"/>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4086840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F4476-32BB-29C2-168D-C2D752FD43B7}"/>
              </a:ext>
            </a:extLst>
          </p:cNvPr>
          <p:cNvSpPr>
            <a:spLocks noGrp="1"/>
          </p:cNvSpPr>
          <p:nvPr>
            <p:ph type="title"/>
          </p:nvPr>
        </p:nvSpPr>
        <p:spPr/>
        <p:txBody>
          <a:bodyPr/>
          <a:lstStyle/>
          <a:p>
            <a:r>
              <a:rPr lang="es-MX" dirty="0"/>
              <a:t>Limitaciones</a:t>
            </a:r>
            <a:endParaRPr lang="es-PE" dirty="0"/>
          </a:p>
        </p:txBody>
      </p:sp>
      <p:sp>
        <p:nvSpPr>
          <p:cNvPr id="3" name="Marcador de contenido 2">
            <a:extLst>
              <a:ext uri="{FF2B5EF4-FFF2-40B4-BE49-F238E27FC236}">
                <a16:creationId xmlns:a16="http://schemas.microsoft.com/office/drawing/2014/main" id="{9814A80F-1BC3-CEF0-0A68-8A57A5E3F2C3}"/>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1065821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59C49-650A-15EF-F2C6-F3454F2D2000}"/>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E8EB1420-7868-ECB8-D57E-80B6122B8151}"/>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1065016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3AE3D-B4AE-1B15-7940-4C52FD12AA85}"/>
              </a:ext>
            </a:extLst>
          </p:cNvPr>
          <p:cNvSpPr>
            <a:spLocks noGrp="1"/>
          </p:cNvSpPr>
          <p:nvPr>
            <p:ph type="title"/>
          </p:nvPr>
        </p:nvSpPr>
        <p:spPr/>
        <p:txBody>
          <a:bodyPr/>
          <a:lstStyle/>
          <a:p>
            <a:r>
              <a:rPr lang="es-MX" dirty="0"/>
              <a:t>Direcciones de investigación futuras</a:t>
            </a:r>
            <a:endParaRPr lang="es-PE" dirty="0"/>
          </a:p>
        </p:txBody>
      </p:sp>
      <p:sp>
        <p:nvSpPr>
          <p:cNvPr id="3" name="Marcador de contenido 2">
            <a:extLst>
              <a:ext uri="{FF2B5EF4-FFF2-40B4-BE49-F238E27FC236}">
                <a16:creationId xmlns:a16="http://schemas.microsoft.com/office/drawing/2014/main" id="{D87CE05F-BC72-7D88-E536-C0377A21F856}"/>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1220307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3FAC4-0A42-0FD8-03FD-73E01A59C19D}"/>
              </a:ext>
            </a:extLst>
          </p:cNvPr>
          <p:cNvSpPr>
            <a:spLocks noGrp="1"/>
          </p:cNvSpPr>
          <p:nvPr>
            <p:ph type="title"/>
          </p:nvPr>
        </p:nvSpPr>
        <p:spPr/>
        <p:txBody>
          <a:bodyPr/>
          <a:lstStyle/>
          <a:p>
            <a:r>
              <a:rPr lang="es-MX" dirty="0"/>
              <a:t>Conclusiones</a:t>
            </a:r>
            <a:endParaRPr lang="es-PE" dirty="0"/>
          </a:p>
        </p:txBody>
      </p:sp>
      <p:sp>
        <p:nvSpPr>
          <p:cNvPr id="3" name="Marcador de texto 2">
            <a:extLst>
              <a:ext uri="{FF2B5EF4-FFF2-40B4-BE49-F238E27FC236}">
                <a16:creationId xmlns:a16="http://schemas.microsoft.com/office/drawing/2014/main" id="{A5F78B56-51D5-9455-9F2C-E759D0C31C17}"/>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465460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E22F8-7BE2-55CD-80B4-FF7C65F21588}"/>
              </a:ext>
            </a:extLst>
          </p:cNvPr>
          <p:cNvSpPr>
            <a:spLocks noGrp="1"/>
          </p:cNvSpPr>
          <p:nvPr>
            <p:ph type="title"/>
          </p:nvPr>
        </p:nvSpPr>
        <p:spPr/>
        <p:txBody>
          <a:bodyPr/>
          <a:lstStyle/>
          <a:p>
            <a:r>
              <a:rPr lang="es-MX" dirty="0"/>
              <a:t>Conclusiones</a:t>
            </a:r>
            <a:endParaRPr lang="es-PE" dirty="0"/>
          </a:p>
        </p:txBody>
      </p:sp>
      <p:sp>
        <p:nvSpPr>
          <p:cNvPr id="3" name="Marcador de contenido 2">
            <a:extLst>
              <a:ext uri="{FF2B5EF4-FFF2-40B4-BE49-F238E27FC236}">
                <a16:creationId xmlns:a16="http://schemas.microsoft.com/office/drawing/2014/main" id="{F555039C-2FB1-9C0A-C941-0BBA39CB99D0}"/>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3201697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A166D-28F4-C01B-7CB6-E6373C45DADD}"/>
              </a:ext>
            </a:extLst>
          </p:cNvPr>
          <p:cNvSpPr>
            <a:spLocks noGrp="1"/>
          </p:cNvSpPr>
          <p:nvPr>
            <p:ph type="title"/>
          </p:nvPr>
        </p:nvSpPr>
        <p:spPr/>
        <p:txBody>
          <a:bodyPr/>
          <a:lstStyle/>
          <a:p>
            <a:r>
              <a:rPr lang="es-MX" dirty="0"/>
              <a:t>Recomendaciones</a:t>
            </a:r>
            <a:endParaRPr lang="es-PE" dirty="0"/>
          </a:p>
        </p:txBody>
      </p:sp>
      <p:sp>
        <p:nvSpPr>
          <p:cNvPr id="3" name="Marcador de texto 2">
            <a:extLst>
              <a:ext uri="{FF2B5EF4-FFF2-40B4-BE49-F238E27FC236}">
                <a16:creationId xmlns:a16="http://schemas.microsoft.com/office/drawing/2014/main" id="{9F7C2DDA-C7E1-0E6B-131A-98327166AAB1}"/>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267544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26F40-B7FB-DEC1-6743-EEE75D98EB36}"/>
              </a:ext>
            </a:extLst>
          </p:cNvPr>
          <p:cNvSpPr>
            <a:spLocks noGrp="1"/>
          </p:cNvSpPr>
          <p:nvPr>
            <p:ph type="title"/>
          </p:nvPr>
        </p:nvSpPr>
        <p:spPr/>
        <p:txBody>
          <a:bodyPr/>
          <a:lstStyle/>
          <a:p>
            <a:r>
              <a:rPr lang="es-MX" dirty="0"/>
              <a:t>Recomendaciones</a:t>
            </a:r>
            <a:endParaRPr lang="es-PE" dirty="0"/>
          </a:p>
        </p:txBody>
      </p:sp>
      <p:sp>
        <p:nvSpPr>
          <p:cNvPr id="3" name="Marcador de contenido 2">
            <a:extLst>
              <a:ext uri="{FF2B5EF4-FFF2-40B4-BE49-F238E27FC236}">
                <a16:creationId xmlns:a16="http://schemas.microsoft.com/office/drawing/2014/main" id="{54B18982-994E-A5FA-25E5-D4EF841DBED6}"/>
              </a:ext>
            </a:extLst>
          </p:cNvPr>
          <p:cNvSpPr>
            <a:spLocks noGrp="1"/>
          </p:cNvSpPr>
          <p:nvPr>
            <p:ph idx="1"/>
          </p:nvPr>
        </p:nvSpPr>
        <p:spPr/>
        <p:txBody>
          <a:bodyPr/>
          <a:lstStyle/>
          <a:p>
            <a:endParaRPr lang="es-PE"/>
          </a:p>
        </p:txBody>
      </p:sp>
    </p:spTree>
    <p:extLst>
      <p:ext uri="{BB962C8B-B14F-4D97-AF65-F5344CB8AC3E}">
        <p14:creationId xmlns:p14="http://schemas.microsoft.com/office/powerpoint/2010/main" val="286983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12A0201-3825-1432-5849-1ABE3D3C3EF4}"/>
              </a:ext>
            </a:extLst>
          </p:cNvPr>
          <p:cNvSpPr>
            <a:spLocks noGrp="1"/>
          </p:cNvSpPr>
          <p:nvPr>
            <p:ph type="title"/>
          </p:nvPr>
        </p:nvSpPr>
        <p:spPr/>
        <p:txBody>
          <a:bodyPr/>
          <a:lstStyle/>
          <a:p>
            <a:r>
              <a:rPr lang="es-MX" dirty="0"/>
              <a:t>Introducción y datos generales</a:t>
            </a:r>
            <a:endParaRPr lang="es-PE" dirty="0"/>
          </a:p>
        </p:txBody>
      </p:sp>
      <p:sp>
        <p:nvSpPr>
          <p:cNvPr id="5" name="Marcador de contenido 4">
            <a:extLst>
              <a:ext uri="{FF2B5EF4-FFF2-40B4-BE49-F238E27FC236}">
                <a16:creationId xmlns:a16="http://schemas.microsoft.com/office/drawing/2014/main" id="{9573FAE0-C63F-4B12-904B-17395943868A}"/>
              </a:ext>
            </a:extLst>
          </p:cNvPr>
          <p:cNvSpPr>
            <a:spLocks noGrp="1"/>
          </p:cNvSpPr>
          <p:nvPr>
            <p:ph idx="1"/>
          </p:nvPr>
        </p:nvSpPr>
        <p:spPr/>
        <p:txBody>
          <a:bodyPr>
            <a:normAutofit/>
          </a:bodyPr>
          <a:lstStyle/>
          <a:p>
            <a:r>
              <a:rPr lang="es-MX" dirty="0"/>
              <a:t>En la actualidad, la especialidad médica representa un hito significativo en la formación de muchos médicos.</a:t>
            </a:r>
            <a:endParaRPr lang="es-PE" dirty="0"/>
          </a:p>
          <a:p>
            <a:r>
              <a:rPr lang="es-PE" dirty="0"/>
              <a:t>Tener una especialidad repercute en el desarrollo profesional y en la situación económica individual de un médico.</a:t>
            </a:r>
            <a:endParaRPr lang="es-MX" dirty="0"/>
          </a:p>
          <a:p>
            <a:r>
              <a:rPr lang="es-PE" dirty="0"/>
              <a:t>Antiguamente existía una predominancia masculina en los profesionales médicos.</a:t>
            </a:r>
          </a:p>
          <a:p>
            <a:r>
              <a:rPr lang="es-MX" dirty="0"/>
              <a:t>En 1971 solo el 11.5% de los médicos registrados en el Colegio Médico del Perú eran mujeres, en el año 2011 esta cifra aumentó al 48.9%.</a:t>
            </a:r>
            <a:endParaRPr lang="es-PE" dirty="0"/>
          </a:p>
          <a:p>
            <a:r>
              <a:rPr lang="es-PE" dirty="0"/>
              <a:t>Cada vez hay más mujeres que son profesionales médicos y, consecuentemente, cada vez hay más mujeres realizando especialidades médicas.</a:t>
            </a:r>
          </a:p>
          <a:p>
            <a:r>
              <a:rPr lang="es-PE" dirty="0"/>
              <a:t>No existe a la fecha un estudio sobre el género de los postulantes a los programas de </a:t>
            </a:r>
            <a:r>
              <a:rPr lang="es-PE" dirty="0" err="1"/>
              <a:t>residentado</a:t>
            </a:r>
            <a:r>
              <a:rPr lang="es-PE" dirty="0"/>
              <a:t> médico en el Perú.</a:t>
            </a:r>
          </a:p>
        </p:txBody>
      </p:sp>
    </p:spTree>
    <p:extLst>
      <p:ext uri="{BB962C8B-B14F-4D97-AF65-F5344CB8AC3E}">
        <p14:creationId xmlns:p14="http://schemas.microsoft.com/office/powerpoint/2010/main" val="318566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D1730-B728-1D5A-D824-39833DA8D53D}"/>
              </a:ext>
            </a:extLst>
          </p:cNvPr>
          <p:cNvSpPr>
            <a:spLocks noGrp="1"/>
          </p:cNvSpPr>
          <p:nvPr>
            <p:ph type="title"/>
          </p:nvPr>
        </p:nvSpPr>
        <p:spPr/>
        <p:txBody>
          <a:bodyPr/>
          <a:lstStyle/>
          <a:p>
            <a:r>
              <a:rPr lang="es-MX" dirty="0"/>
              <a:t>Problema de investigación</a:t>
            </a:r>
            <a:endParaRPr lang="es-PE" dirty="0"/>
          </a:p>
        </p:txBody>
      </p:sp>
      <p:sp>
        <p:nvSpPr>
          <p:cNvPr id="3" name="Marcador de contenido 2">
            <a:extLst>
              <a:ext uri="{FF2B5EF4-FFF2-40B4-BE49-F238E27FC236}">
                <a16:creationId xmlns:a16="http://schemas.microsoft.com/office/drawing/2014/main" id="{98D2C2C6-67EC-D04E-ED34-A8C54CD02173}"/>
              </a:ext>
            </a:extLst>
          </p:cNvPr>
          <p:cNvSpPr>
            <a:spLocks noGrp="1"/>
          </p:cNvSpPr>
          <p:nvPr>
            <p:ph idx="1"/>
          </p:nvPr>
        </p:nvSpPr>
        <p:spPr/>
        <p:txBody>
          <a:bodyPr/>
          <a:lstStyle/>
          <a:p>
            <a:r>
              <a:rPr lang="es-MX" dirty="0"/>
              <a:t>Información sobre cómo se están incorporando las mujeres a las especialidades médicas es insuficiente.</a:t>
            </a:r>
          </a:p>
          <a:p>
            <a:r>
              <a:rPr lang="es-PE" dirty="0"/>
              <a:t>Detectar diferencias de género es el primer paso para determinar las causas de estas diferencias que pueden ser problemáticas.</a:t>
            </a:r>
          </a:p>
          <a:p>
            <a:r>
              <a:rPr lang="es-PE" dirty="0"/>
              <a:t>Diferencias de género en algunas especialidades (ej. quirúrgicas), son descritas por la literatura. Se describen discriminación por género, acoso sexual, entre otras como posibles causas de estas diferencias.</a:t>
            </a:r>
          </a:p>
          <a:p>
            <a:r>
              <a:rPr lang="es-PE" dirty="0"/>
              <a:t>El presente estudio busca caracterizar la incorporación del género femenino en el programa de </a:t>
            </a:r>
            <a:r>
              <a:rPr lang="es-PE" dirty="0" err="1"/>
              <a:t>residentado</a:t>
            </a:r>
            <a:r>
              <a:rPr lang="es-PE" dirty="0"/>
              <a:t> médico del Perú entre los años 2013 y 2023 para tener un panorama de la situación actual respecto a este tema.</a:t>
            </a:r>
          </a:p>
        </p:txBody>
      </p:sp>
    </p:spTree>
    <p:extLst>
      <p:ext uri="{BB962C8B-B14F-4D97-AF65-F5344CB8AC3E}">
        <p14:creationId xmlns:p14="http://schemas.microsoft.com/office/powerpoint/2010/main" val="650012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3D6C2D-E5CF-02BF-2D34-E0C5D1A9B49A}"/>
              </a:ext>
            </a:extLst>
          </p:cNvPr>
          <p:cNvSpPr>
            <a:spLocks noGrp="1"/>
          </p:cNvSpPr>
          <p:nvPr>
            <p:ph type="title"/>
          </p:nvPr>
        </p:nvSpPr>
        <p:spPr/>
        <p:txBody>
          <a:bodyPr/>
          <a:lstStyle/>
          <a:p>
            <a:r>
              <a:rPr lang="es-MX" dirty="0"/>
              <a:t>Objetivos</a:t>
            </a:r>
            <a:endParaRPr lang="es-PE" dirty="0"/>
          </a:p>
        </p:txBody>
      </p:sp>
      <p:sp>
        <p:nvSpPr>
          <p:cNvPr id="3" name="Marcador de texto 2">
            <a:extLst>
              <a:ext uri="{FF2B5EF4-FFF2-40B4-BE49-F238E27FC236}">
                <a16:creationId xmlns:a16="http://schemas.microsoft.com/office/drawing/2014/main" id="{1D359D38-60D7-59E7-C80D-DB406FCBBD50}"/>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62630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1F47C-DA26-35CE-0873-17A082AE2BFA}"/>
              </a:ext>
            </a:extLst>
          </p:cNvPr>
          <p:cNvSpPr>
            <a:spLocks noGrp="1"/>
          </p:cNvSpPr>
          <p:nvPr>
            <p:ph type="title"/>
          </p:nvPr>
        </p:nvSpPr>
        <p:spPr/>
        <p:txBody>
          <a:bodyPr/>
          <a:lstStyle/>
          <a:p>
            <a:r>
              <a:rPr lang="es-MX" dirty="0"/>
              <a:t>Objetivos de la investigación</a:t>
            </a:r>
            <a:endParaRPr lang="es-PE" dirty="0"/>
          </a:p>
        </p:txBody>
      </p:sp>
      <p:sp>
        <p:nvSpPr>
          <p:cNvPr id="3" name="Marcador de contenido 2">
            <a:extLst>
              <a:ext uri="{FF2B5EF4-FFF2-40B4-BE49-F238E27FC236}">
                <a16:creationId xmlns:a16="http://schemas.microsoft.com/office/drawing/2014/main" id="{01E5D52F-4BAA-8852-F0F7-5FEBA26AB447}"/>
              </a:ext>
            </a:extLst>
          </p:cNvPr>
          <p:cNvSpPr>
            <a:spLocks noGrp="1"/>
          </p:cNvSpPr>
          <p:nvPr>
            <p:ph idx="1"/>
          </p:nvPr>
        </p:nvSpPr>
        <p:spPr/>
        <p:txBody>
          <a:bodyPr>
            <a:normAutofit/>
          </a:bodyPr>
          <a:lstStyle/>
          <a:p>
            <a:r>
              <a:rPr lang="es-MX" dirty="0"/>
              <a:t>Objetivo general: determinar las tendencias de género de los postulantes e ingresantes a las distintas especialidades médicas en el Perú durante el periodo 2013-2023.</a:t>
            </a:r>
          </a:p>
          <a:p>
            <a:r>
              <a:rPr lang="es-MX" dirty="0"/>
              <a:t>Objetivos específicos:</a:t>
            </a:r>
          </a:p>
          <a:p>
            <a:pPr lvl="1"/>
            <a:r>
              <a:rPr lang="es-MX" dirty="0"/>
              <a:t>Describir las tendencias de género de los postulantes a las especialidades médicas</a:t>
            </a:r>
          </a:p>
          <a:p>
            <a:pPr lvl="1"/>
            <a:r>
              <a:rPr lang="es-MX" dirty="0"/>
              <a:t>Describir las tendencias de género de los ingresantes a las especialidades médicas</a:t>
            </a:r>
          </a:p>
          <a:p>
            <a:pPr lvl="1"/>
            <a:r>
              <a:rPr lang="es-MX" dirty="0"/>
              <a:t>Comparar los cambios en la distribución de género entre los postulantes a las especialidades quirúrgicas y clínicas</a:t>
            </a:r>
          </a:p>
          <a:p>
            <a:pPr lvl="1"/>
            <a:r>
              <a:rPr lang="es-MX" dirty="0"/>
              <a:t>Describir las tendencias de género de los postulantes de acuerdo con la región de postulación</a:t>
            </a:r>
          </a:p>
          <a:p>
            <a:endParaRPr lang="es-PE" dirty="0"/>
          </a:p>
        </p:txBody>
      </p:sp>
    </p:spTree>
    <p:extLst>
      <p:ext uri="{BB962C8B-B14F-4D97-AF65-F5344CB8AC3E}">
        <p14:creationId xmlns:p14="http://schemas.microsoft.com/office/powerpoint/2010/main" val="25529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0A37-A537-AA7E-F229-14FF57CF860B}"/>
              </a:ext>
            </a:extLst>
          </p:cNvPr>
          <p:cNvSpPr>
            <a:spLocks noGrp="1"/>
          </p:cNvSpPr>
          <p:nvPr>
            <p:ph type="title"/>
          </p:nvPr>
        </p:nvSpPr>
        <p:spPr/>
        <p:txBody>
          <a:bodyPr/>
          <a:lstStyle/>
          <a:p>
            <a:r>
              <a:rPr lang="es-MX" dirty="0"/>
              <a:t>Materiales y métodos</a:t>
            </a:r>
            <a:endParaRPr lang="es-PE" dirty="0"/>
          </a:p>
        </p:txBody>
      </p:sp>
      <p:sp>
        <p:nvSpPr>
          <p:cNvPr id="3" name="Marcador de texto 2">
            <a:extLst>
              <a:ext uri="{FF2B5EF4-FFF2-40B4-BE49-F238E27FC236}">
                <a16:creationId xmlns:a16="http://schemas.microsoft.com/office/drawing/2014/main" id="{C76F0A8B-DCA2-47AB-A092-824004EC7CC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4725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598B0-53C8-C7E5-C707-9AEF6D1CAA9E}"/>
              </a:ext>
            </a:extLst>
          </p:cNvPr>
          <p:cNvSpPr>
            <a:spLocks noGrp="1"/>
          </p:cNvSpPr>
          <p:nvPr>
            <p:ph type="title"/>
          </p:nvPr>
        </p:nvSpPr>
        <p:spPr/>
        <p:txBody>
          <a:bodyPr/>
          <a:lstStyle/>
          <a:p>
            <a:r>
              <a:rPr lang="es-MX" dirty="0"/>
              <a:t>Obtención y manejo de datos</a:t>
            </a:r>
            <a:endParaRPr lang="es-PE" dirty="0"/>
          </a:p>
        </p:txBody>
      </p:sp>
      <p:sp>
        <p:nvSpPr>
          <p:cNvPr id="3" name="Marcador de contenido 2">
            <a:extLst>
              <a:ext uri="{FF2B5EF4-FFF2-40B4-BE49-F238E27FC236}">
                <a16:creationId xmlns:a16="http://schemas.microsoft.com/office/drawing/2014/main" id="{4816063D-634E-B1FE-0D3C-4155ECDE73A8}"/>
              </a:ext>
            </a:extLst>
          </p:cNvPr>
          <p:cNvSpPr>
            <a:spLocks noGrp="1"/>
          </p:cNvSpPr>
          <p:nvPr>
            <p:ph idx="1"/>
          </p:nvPr>
        </p:nvSpPr>
        <p:spPr/>
        <p:txBody>
          <a:bodyPr/>
          <a:lstStyle/>
          <a:p>
            <a:r>
              <a:rPr lang="es-MX" dirty="0"/>
              <a:t>Información obtenida de los resultados públicos del Concurso Nacional del </a:t>
            </a:r>
            <a:r>
              <a:rPr lang="es-MX" dirty="0" err="1"/>
              <a:t>Residentado</a:t>
            </a:r>
            <a:r>
              <a:rPr lang="es-MX" dirty="0"/>
              <a:t> Médico (CONAREME) entre los años 2013 y 2023</a:t>
            </a:r>
            <a:r>
              <a:rPr lang="es-PE" dirty="0"/>
              <a:t>.</a:t>
            </a:r>
          </a:p>
          <a:p>
            <a:r>
              <a:rPr lang="es-MX" dirty="0"/>
              <a:t>Estos años contenían la información relevante para el presente estudio.</a:t>
            </a:r>
          </a:p>
          <a:p>
            <a:pPr lvl="1"/>
            <a:r>
              <a:rPr lang="es-MX" dirty="0"/>
              <a:t>2013 – 2023: información completa de postulantes solamente</a:t>
            </a:r>
          </a:p>
          <a:p>
            <a:pPr lvl="1"/>
            <a:r>
              <a:rPr lang="es-MX" dirty="0"/>
              <a:t>2016 – 2023: información completa de postulantes e ingresantes</a:t>
            </a:r>
          </a:p>
          <a:p>
            <a:r>
              <a:rPr lang="es-MX" dirty="0"/>
              <a:t>Formato en PDF fue transformado a CSV usando programa “Tabula”.</a:t>
            </a:r>
          </a:p>
          <a:p>
            <a:r>
              <a:rPr lang="es-MX" dirty="0"/>
              <a:t>Bases de datos fueron unificadas en una sola usando software “R”.</a:t>
            </a:r>
          </a:p>
          <a:p>
            <a:r>
              <a:rPr lang="es-MX" dirty="0"/>
              <a:t>Repositorio disponible en GitHub.</a:t>
            </a:r>
          </a:p>
        </p:txBody>
      </p:sp>
    </p:spTree>
    <p:extLst>
      <p:ext uri="{BB962C8B-B14F-4D97-AF65-F5344CB8AC3E}">
        <p14:creationId xmlns:p14="http://schemas.microsoft.com/office/powerpoint/2010/main" val="831922085"/>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71</TotalTime>
  <Words>2332</Words>
  <Application>Microsoft Office PowerPoint</Application>
  <PresentationFormat>Panorámica</PresentationFormat>
  <Paragraphs>350</Paragraphs>
  <Slides>38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38</vt:i4>
      </vt:variant>
    </vt:vector>
  </HeadingPairs>
  <TitlesOfParts>
    <vt:vector size="42" baseType="lpstr">
      <vt:lpstr>Calibri</vt:lpstr>
      <vt:lpstr>Calibri Light</vt:lpstr>
      <vt:lpstr>Wingdings</vt:lpstr>
      <vt:lpstr>Retrospección</vt:lpstr>
      <vt:lpstr>Tendencias de género en postulantes e ingresantes al programa de residentado médico en el Perú entre los años 2013 y 2023</vt:lpstr>
      <vt:lpstr>Puntos a tratar</vt:lpstr>
      <vt:lpstr>Introducción y marco teórico</vt:lpstr>
      <vt:lpstr>Introducción y datos generales</vt:lpstr>
      <vt:lpstr>Problema de investigación</vt:lpstr>
      <vt:lpstr>Objetivos</vt:lpstr>
      <vt:lpstr>Objetivos de la investigación</vt:lpstr>
      <vt:lpstr>Materiales y métodos</vt:lpstr>
      <vt:lpstr>Obtención y manejo de datos</vt:lpstr>
      <vt:lpstr>Asignación de género</vt:lpstr>
      <vt:lpstr>Información obtenida en la base de datos</vt:lpstr>
      <vt:lpstr>Análisis</vt:lpstr>
      <vt:lpstr>Resultados: estadísticas descriptivas generales</vt:lpstr>
      <vt:lpstr>Número y distribución de género de los postulantes en los diferentes años</vt:lpstr>
      <vt:lpstr>Distribución de género en los distintos años de los postulantes </vt:lpstr>
      <vt:lpstr>Resultados: comparación entre especialidades</vt:lpstr>
      <vt:lpstr>Número y distribución de género entre especialidades con mayor porcentaje de género femenino entre postulantes</vt:lpstr>
      <vt:lpstr>Número y distribución de género entre especialidades con mayor porcentaje de género masculino entre postulantes</vt:lpstr>
      <vt:lpstr>Especialidades con menores odds ratios entre aquellas con significancia estadística</vt:lpstr>
      <vt:lpstr>Proporción de postulantes de género femenino de especialidades con más postulantes entre aquellas que presentaban significancia estadística y un odds ratio superior a uno</vt:lpstr>
      <vt:lpstr>Proporción de postulantes de género femenino de especialidades médicas con más postulantes entre aquellas que presentaban significancia estadística y un odds ratio inferior a uno</vt:lpstr>
      <vt:lpstr>Proporción de postulantes de género femenino de las especialidades que tuvieron una modificación de efecto sobre el año de postulación estadísticamente significativa</vt:lpstr>
      <vt:lpstr>Resultados: tendencias de género</vt:lpstr>
      <vt:lpstr>Presentación de PowerPoint</vt:lpstr>
      <vt:lpstr>Resultados: ingresantes</vt:lpstr>
      <vt:lpstr>Presentación de PowerPoint</vt:lpstr>
      <vt:lpstr>Resultados: diferencias entre regiones de postulación</vt:lpstr>
      <vt:lpstr>Presentación de PowerPoint</vt:lpstr>
      <vt:lpstr>Discusión</vt:lpstr>
      <vt:lpstr>Interpretación de resultados</vt:lpstr>
      <vt:lpstr>Comparación con estudios previos</vt:lpstr>
      <vt:lpstr>Limitaciones</vt:lpstr>
      <vt:lpstr>Implicancias y significancia del estudio</vt:lpstr>
      <vt:lpstr>Direcciones de investigación futuras</vt:lpstr>
      <vt:lpstr>Conclusiones</vt:lpstr>
      <vt:lpstr>Conclusiones</vt:lpstr>
      <vt:lpstr>Recomendaciones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Tendencias de género en postulantes e ingresantes al programa de residentado médico en el Perú entre los años 2013 y 2023</dc:title>
  <dc:creator>Daniel Medina</dc:creator>
  <cp:lastModifiedBy>Daniel Medina</cp:lastModifiedBy>
  <cp:revision>4</cp:revision>
  <dcterms:created xsi:type="dcterms:W3CDTF">2024-02-27T16:27:37Z</dcterms:created>
  <dcterms:modified xsi:type="dcterms:W3CDTF">2024-02-28T21:01:36Z</dcterms:modified>
</cp:coreProperties>
</file>