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279" r:id="rId15"/>
    <p:sldId id="292" r:id="rId16"/>
    <p:sldId id="275" r:id="rId17"/>
    <p:sldId id="280" r:id="rId18"/>
    <p:sldId id="293" r:id="rId19"/>
    <p:sldId id="294" r:id="rId20"/>
    <p:sldId id="276" r:id="rId21"/>
    <p:sldId id="295" r:id="rId22"/>
    <p:sldId id="296" r:id="rId23"/>
    <p:sldId id="297" r:id="rId24"/>
    <p:sldId id="298" r:id="rId25"/>
    <p:sldId id="299" r:id="rId26"/>
    <p:sldId id="300" r:id="rId27"/>
    <p:sldId id="301" r:id="rId28"/>
    <p:sldId id="277" r:id="rId29"/>
    <p:sldId id="282" r:id="rId30"/>
    <p:sldId id="302" r:id="rId31"/>
    <p:sldId id="303" r:id="rId32"/>
    <p:sldId id="304" r:id="rId33"/>
    <p:sldId id="305" r:id="rId34"/>
    <p:sldId id="278" r:id="rId35"/>
    <p:sldId id="283" r:id="rId36"/>
    <p:sldId id="306" r:id="rId37"/>
    <p:sldId id="307" r:id="rId38"/>
    <p:sldId id="308" r:id="rId39"/>
    <p:sldId id="262" r:id="rId40"/>
    <p:sldId id="284" r:id="rId41"/>
    <p:sldId id="285" r:id="rId42"/>
    <p:sldId id="286" r:id="rId43"/>
    <p:sldId id="287" r:id="rId44"/>
    <p:sldId id="288" r:id="rId45"/>
    <p:sldId id="263" r:id="rId46"/>
    <p:sldId id="289" r:id="rId47"/>
    <p:sldId id="264" r:id="rId48"/>
    <p:sldId id="29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279"/>
            <p14:sldId id="292"/>
            <p14:sldId id="275"/>
            <p14:sldId id="280"/>
            <p14:sldId id="293"/>
            <p14:sldId id="294"/>
            <p14:sldId id="276"/>
            <p14:sldId id="295"/>
            <p14:sldId id="296"/>
            <p14:sldId id="297"/>
            <p14:sldId id="298"/>
            <p14:sldId id="299"/>
            <p14:sldId id="300"/>
            <p14:sldId id="301"/>
            <p14:sldId id="277"/>
            <p14:sldId id="282"/>
            <p14:sldId id="302"/>
            <p14:sldId id="303"/>
            <p14:sldId id="304"/>
            <p14:sldId id="305"/>
            <p14:sldId id="278"/>
            <p14:sldId id="283"/>
            <p14:sldId id="306"/>
            <p14:sldId id="307"/>
            <p14:sldId id="308"/>
          </p14:sldIdLst>
        </p14:section>
        <p14:section name="Discusión" id="{A10A5C0C-7D13-47EC-B27F-9FFD115A05EB}">
          <p14:sldIdLst>
            <p14:sldId id="262"/>
            <p14:sldId id="284"/>
            <p14:sldId id="285"/>
            <p14:sldId id="286"/>
            <p14:sldId id="287"/>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78" autoAdjust="0"/>
  </p:normalViewPr>
  <p:slideViewPr>
    <p:cSldViewPr snapToGrid="0">
      <p:cViewPr varScale="1">
        <p:scale>
          <a:sx n="63" d="100"/>
          <a:sy n="63" d="100"/>
        </p:scale>
        <p:origin x="14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29/02/2024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género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género asignado con un rango de 88.6% a 95.5%. Se observa una disminución del porcentaje de personas con género asignado en los últimos años.</a:t>
            </a:r>
          </a:p>
          <a:p>
            <a:r>
              <a:rPr lang="es-MX" dirty="0"/>
              <a:t>En cuanto a la distribución de género,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género,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género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14</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25</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género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26</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género masculino. Se observa también una disminución de postulantes en los años 2020 y 2021. Se encontró que en el género masculino las especialidades quirúrgicas ocupan una mayor parte de las postulaciones, en comparación con el género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29</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género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género.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géneros se encontró que los postulantes de género masculino lograron ingresar en un 39.4%, mientras que en el género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33</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género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género se encontró que en las distintas regiones predominó el género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36</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género en los distintos años entre 2013 y 2023 de los postulantes al programa de </a:t>
            </a:r>
            <a:r>
              <a:rPr lang="es-MX" dirty="0" err="1"/>
              <a:t>residentado</a:t>
            </a:r>
            <a:r>
              <a:rPr lang="es-MX" dirty="0"/>
              <a:t> médico del Perú. Se puede notar una disminución de los postulantes en los años 2020 y 2021.</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37</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género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a:effectLst/>
                <a:latin typeface="Calibri" panose="020F0502020204030204" pitchFamily="34" charset="0"/>
                <a:ea typeface="Calibri" panose="020F0502020204030204" pitchFamily="34" charset="0"/>
                <a:cs typeface="Times New Roman" panose="02020603050405020304" pitchFamily="18" charset="0"/>
              </a:rPr>
              <a:t> ratio del efecto de la región en el género,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38</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representan el número y la distribución de género entre las 14 especialidades médicas con mayor porcentaje de género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género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17</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género entre las 14 especialidades médicas con mayor porcentaje de género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género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género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género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género femenino en comparación con la proporción global, también se observa que, en líneas generales, tienen más mujeres que hombres (líneas sobre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21</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género femenino en comparación con la proporción global, también se observa que, en líneas generales, tienen menos mujeres que hombres (líneas por debajo de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435810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género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24</a:t>
            </a:fld>
            <a:endParaRPr lang="es-PE"/>
          </a:p>
        </p:txBody>
      </p:sp>
    </p:spTree>
    <p:extLst>
      <p:ext uri="{BB962C8B-B14F-4D97-AF65-F5344CB8AC3E}">
        <p14:creationId xmlns:p14="http://schemas.microsoft.com/office/powerpoint/2010/main" val="39639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29/02/2024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29/02/2024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29/02/2024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29/02/2024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29/02/2024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29/02/2024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29/02/2024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29/02/2024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29/02/2024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29/02/2024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29/02/2024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29/02/2024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género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género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género en estas bases de datos se optó por obtener el género a partir del primer nombre como equivalente.</a:t>
            </a:r>
            <a:endParaRPr lang="es-PE" dirty="0"/>
          </a:p>
          <a:p>
            <a:r>
              <a:rPr lang="es-PE" dirty="0"/>
              <a:t>Se usó una base de datos con el género de acuerdo al primer nombre, se complementó manualmente con otros primeros nombres con género conocido populares. Ante ambigüedad se optó por excluir esos nombres (no se asignó género).</a:t>
            </a:r>
          </a:p>
          <a:p>
            <a:r>
              <a:rPr lang="es-PE" dirty="0"/>
              <a:t>Se armó un diccionario con la que se realizó la asignación de géneros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Género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género asignado mediante el método previamente descrito.</a:t>
            </a:r>
          </a:p>
          <a:p>
            <a:r>
              <a:rPr lang="es-MX" dirty="0"/>
              <a:t>Se obtuvieron datos de la distribución de género: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género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género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con género asignado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género en los distintos años de los postulantes </a:t>
            </a:r>
            <a:endParaRPr lang="es-PE" dirty="0"/>
          </a:p>
        </p:txBody>
      </p:sp>
      <p:pic>
        <p:nvPicPr>
          <p:cNvPr id="4" name="Marcador de contenido 3">
            <a:extLst>
              <a:ext uri="{FF2B5EF4-FFF2-40B4-BE49-F238E27FC236}">
                <a16:creationId xmlns:a16="http://schemas.microsoft.com/office/drawing/2014/main" id="{C19E3F18-D327-B6A0-2614-8933482E69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16121" y="2001705"/>
            <a:ext cx="6620718" cy="4089567"/>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género entre especialidades con mayor porcentaje de género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género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género entre especialidades con mayor porcentaje de género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a:effectLst/>
                        </a:rPr>
                        <a:t>Postulantes de género femenino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menores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a:effectLst/>
                        </a:rPr>
                        <a:t>Urología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género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género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género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género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género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género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género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género de ingresantes en los distintos años</a:t>
            </a:r>
            <a:endParaRPr lang="es-PE" dirty="0"/>
          </a:p>
        </p:txBody>
      </p:sp>
      <p:pic>
        <p:nvPicPr>
          <p:cNvPr id="4" name="Marcador de contenido 3">
            <a:extLst>
              <a:ext uri="{FF2B5EF4-FFF2-40B4-BE49-F238E27FC236}">
                <a16:creationId xmlns:a16="http://schemas.microsoft.com/office/drawing/2014/main" id="{2F7E5C8E-AEAA-0696-2F5A-25C51BF795F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40340" y="2079116"/>
            <a:ext cx="6511319" cy="4021991"/>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género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a:effectLst/>
                        </a:rPr>
                        <a:t>Postulantes de género masculino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género de acuerdo a región de postulación</a:t>
            </a:r>
            <a:endParaRPr lang="es-PE" dirty="0"/>
          </a:p>
        </p:txBody>
      </p:sp>
      <p:pic>
        <p:nvPicPr>
          <p:cNvPr id="4" name="Marcador de contenido 3">
            <a:extLst>
              <a:ext uri="{FF2B5EF4-FFF2-40B4-BE49-F238E27FC236}">
                <a16:creationId xmlns:a16="http://schemas.microsoft.com/office/drawing/2014/main" id="{18193164-D4B8-923B-C36D-635F130ABC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6506" y="1993530"/>
            <a:ext cx="6838988" cy="4224390"/>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género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género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género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5CFDB-B75D-5740-747D-AE720B5916DB}"/>
              </a:ext>
            </a:extLst>
          </p:cNvPr>
          <p:cNvSpPr>
            <a:spLocks noGrp="1"/>
          </p:cNvSpPr>
          <p:nvPr>
            <p:ph type="title"/>
          </p:nvPr>
        </p:nvSpPr>
        <p:spPr/>
        <p:txBody>
          <a:bodyPr/>
          <a:lstStyle/>
          <a:p>
            <a:r>
              <a:rPr lang="es-MX" dirty="0"/>
              <a:t>Interpretación de resultados</a:t>
            </a:r>
            <a:endParaRPr lang="es-PE" dirty="0"/>
          </a:p>
        </p:txBody>
      </p:sp>
      <p:sp>
        <p:nvSpPr>
          <p:cNvPr id="3" name="Marcador de contenido 2">
            <a:extLst>
              <a:ext uri="{FF2B5EF4-FFF2-40B4-BE49-F238E27FC236}">
                <a16:creationId xmlns:a16="http://schemas.microsoft.com/office/drawing/2014/main" id="{2A560A9A-89BB-234D-67EA-003EE08FAF55}"/>
              </a:ext>
            </a:extLst>
          </p:cNvPr>
          <p:cNvSpPr>
            <a:spLocks noGrp="1"/>
          </p:cNvSpPr>
          <p:nvPr>
            <p:ph idx="1"/>
          </p:nvPr>
        </p:nvSpPr>
        <p:spPr/>
        <p:txBody>
          <a:bodyPr/>
          <a:lstStyle/>
          <a:p>
            <a:r>
              <a:rPr lang="es-MX" dirty="0"/>
              <a:t>NOTA: SERÍA MEJOR REALIZAR ESTA INTERPRETACIÓN AL MISMO TIEMPO QUE SE PRESENTAN LOS RESULTADOS.</a:t>
            </a:r>
            <a:endParaRPr lang="es-PE" dirty="0"/>
          </a:p>
        </p:txBody>
      </p:sp>
    </p:spTree>
    <p:extLst>
      <p:ext uri="{BB962C8B-B14F-4D97-AF65-F5344CB8AC3E}">
        <p14:creationId xmlns:p14="http://schemas.microsoft.com/office/powerpoint/2010/main" val="3946154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4086840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821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016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220307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201697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86983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género es el primer paso para determinar las causas de estas diferencias que pueden ser problemáticas.</a:t>
            </a:r>
          </a:p>
          <a:p>
            <a:r>
              <a:rPr lang="es-PE" dirty="0"/>
              <a:t>Diferencias de género en algunas especialidades (ej. quirúrgicas), son descritas por la literatura. Se describen discriminación por género, acoso sexual, entre otras como posibles causas de estas diferencias.</a:t>
            </a:r>
          </a:p>
          <a:p>
            <a:r>
              <a:rPr lang="es-PE" dirty="0"/>
              <a:t>El presente estudio busca caracterizar la incorporación del género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género de los postulantes e ingresantes a las distintas especialidades médicas en el Perú durante el periodo 2013-2023.</a:t>
            </a:r>
          </a:p>
          <a:p>
            <a:r>
              <a:rPr lang="es-MX" dirty="0"/>
              <a:t>Objetivos específicos:</a:t>
            </a:r>
          </a:p>
          <a:p>
            <a:pPr lvl="1"/>
            <a:r>
              <a:rPr lang="es-MX" dirty="0"/>
              <a:t>Describir las tendencias de género de los postulantes a las especialidades médicas</a:t>
            </a:r>
          </a:p>
          <a:p>
            <a:pPr lvl="1"/>
            <a:r>
              <a:rPr lang="es-MX" dirty="0"/>
              <a:t>Describir las tendencias de género de los ingresantes a las especialidades médicas</a:t>
            </a:r>
          </a:p>
          <a:p>
            <a:pPr lvl="1"/>
            <a:r>
              <a:rPr lang="es-MX" dirty="0"/>
              <a:t>Comparar los cambios en la distribución de género entre los postulantes a las especialidades quirúrgicas y clínicas</a:t>
            </a:r>
          </a:p>
          <a:p>
            <a:pPr lvl="1"/>
            <a:r>
              <a:rPr lang="es-MX" dirty="0"/>
              <a:t>Describir las tendencias de género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TotalTime>
  <Words>3890</Words>
  <Application>Microsoft Office PowerPoint</Application>
  <PresentationFormat>Panorámica</PresentationFormat>
  <Paragraphs>528</Paragraphs>
  <Slides>48</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Calibri</vt:lpstr>
      <vt:lpstr>Calibri Light</vt:lpstr>
      <vt:lpstr>Wingdings</vt:lpstr>
      <vt:lpstr>Retrospección</vt:lpstr>
      <vt:lpstr>Tendencias de género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género</vt:lpstr>
      <vt:lpstr>Información obtenida en la base de datos</vt:lpstr>
      <vt:lpstr>Análisis</vt:lpstr>
      <vt:lpstr>Resultados: estadísticas descriptivas generales</vt:lpstr>
      <vt:lpstr>Número y distribución de género de los postulantes en los diferentes años</vt:lpstr>
      <vt:lpstr>Distribución de género en los distintos años de los postulantes </vt:lpstr>
      <vt:lpstr>Resultados: comparación entre especialidades</vt:lpstr>
      <vt:lpstr>Número y distribución de género entre especialidades con mayor porcentaje de género femenino entre postulantes</vt:lpstr>
      <vt:lpstr>Número y distribución de género entre especialidades con mayor porcentaje de género masculino entre postulantes</vt:lpstr>
      <vt:lpstr>Especialidades con menores odds ratios entre aquellas con significancia estadística</vt:lpstr>
      <vt:lpstr>Resultados: tendencias de género</vt:lpstr>
      <vt:lpstr>Proporción de postulantes de género femenino de especialidades con más postulantes entre aquellas que presentaban significancia estadística y un odds ratio superior a uno</vt:lpstr>
      <vt:lpstr>Proporción de postulantes de género femenino de especialidades médicas con más postulantes entre aquellas que presentaban significancia estadística y un odds ratio inferior a uno</vt:lpstr>
      <vt:lpstr>Proporción de postulantes de género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género femenino separada por especialidades clínicas y quirúrgicas</vt:lpstr>
      <vt:lpstr>Número de postulantes de género femenino a especialidades clínicas y quirúrgicas</vt:lpstr>
      <vt:lpstr>Número de postulantes de género masculino a especialidades clínicas y quirúrgicas</vt:lpstr>
      <vt:lpstr>Resultados: ingresantes</vt:lpstr>
      <vt:lpstr>Número de ingresantes y no ingresantes en los distintos años</vt:lpstr>
      <vt:lpstr>Distribución de género de ingresantes en los distintos años</vt:lpstr>
      <vt:lpstr>Número de ingresantes a especialidades clínicas y quirúrgicas en los distintos años</vt:lpstr>
      <vt:lpstr>Proporción de ingresantes de género femenino separada por especialidades clínicas y quirúrgicas en los distintos años</vt:lpstr>
      <vt:lpstr>Comparación en el número y porcentaje de ingresantes y no ingresantes entre mujeres y varones en los distintos años</vt:lpstr>
      <vt:lpstr>Resultados: diferencias entre regiones de postulación</vt:lpstr>
      <vt:lpstr>Distribución de género de acuerdo a región de postulación</vt:lpstr>
      <vt:lpstr>Número de postulantes separados por región (Lima, Norte, Sur, Centro, Oriente)</vt:lpstr>
      <vt:lpstr>Proporción de postulantes de género femenino de acuerdo a la región</vt:lpstr>
      <vt:lpstr>Resultados del modelo de regresión logística del género como variable dependiente y a la región de postulación y tiempo como variables independientes</vt:lpstr>
      <vt:lpstr>Discusión</vt:lpstr>
      <vt:lpstr>Interpretación de resultados</vt:lpstr>
      <vt:lpstr>Comparación con estudios previos</vt:lpstr>
      <vt:lpstr>Limitaciones</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5</cp:revision>
  <dcterms:created xsi:type="dcterms:W3CDTF">2024-02-27T16:27:37Z</dcterms:created>
  <dcterms:modified xsi:type="dcterms:W3CDTF">2024-02-29T20:29:03Z</dcterms:modified>
</cp:coreProperties>
</file>