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2"/>
  </p:notesMasterIdLst>
  <p:sldIdLst>
    <p:sldId id="256" r:id="rId2"/>
    <p:sldId id="258" r:id="rId3"/>
    <p:sldId id="257" r:id="rId4"/>
    <p:sldId id="265" r:id="rId5"/>
    <p:sldId id="267" r:id="rId6"/>
    <p:sldId id="259" r:id="rId7"/>
    <p:sldId id="269" r:id="rId8"/>
    <p:sldId id="260" r:id="rId9"/>
    <p:sldId id="270" r:id="rId10"/>
    <p:sldId id="272" r:id="rId11"/>
    <p:sldId id="291" r:id="rId12"/>
    <p:sldId id="273" r:id="rId13"/>
    <p:sldId id="261" r:id="rId14"/>
    <p:sldId id="309" r:id="rId15"/>
    <p:sldId id="279" r:id="rId16"/>
    <p:sldId id="292" r:id="rId17"/>
    <p:sldId id="275" r:id="rId18"/>
    <p:sldId id="280" r:id="rId19"/>
    <p:sldId id="293" r:id="rId20"/>
    <p:sldId id="310" r:id="rId21"/>
    <p:sldId id="311" r:id="rId22"/>
    <p:sldId id="330" r:id="rId23"/>
    <p:sldId id="294" r:id="rId24"/>
    <p:sldId id="312" r:id="rId25"/>
    <p:sldId id="276" r:id="rId26"/>
    <p:sldId id="313" r:id="rId27"/>
    <p:sldId id="295" r:id="rId28"/>
    <p:sldId id="296" r:id="rId29"/>
    <p:sldId id="314" r:id="rId30"/>
    <p:sldId id="297" r:id="rId31"/>
    <p:sldId id="298" r:id="rId32"/>
    <p:sldId id="299" r:id="rId33"/>
    <p:sldId id="315" r:id="rId34"/>
    <p:sldId id="300" r:id="rId35"/>
    <p:sldId id="301" r:id="rId36"/>
    <p:sldId id="316" r:id="rId37"/>
    <p:sldId id="277" r:id="rId38"/>
    <p:sldId id="317" r:id="rId39"/>
    <p:sldId id="282" r:id="rId40"/>
    <p:sldId id="302" r:id="rId41"/>
    <p:sldId id="303" r:id="rId42"/>
    <p:sldId id="318" r:id="rId43"/>
    <p:sldId id="305" r:id="rId44"/>
    <p:sldId id="319" r:id="rId45"/>
    <p:sldId id="320" r:id="rId46"/>
    <p:sldId id="323" r:id="rId47"/>
    <p:sldId id="321" r:id="rId48"/>
    <p:sldId id="304" r:id="rId49"/>
    <p:sldId id="322" r:id="rId50"/>
    <p:sldId id="278" r:id="rId51"/>
    <p:sldId id="283" r:id="rId52"/>
    <p:sldId id="306" r:id="rId53"/>
    <p:sldId id="307" r:id="rId54"/>
    <p:sldId id="324" r:id="rId55"/>
    <p:sldId id="325" r:id="rId56"/>
    <p:sldId id="308" r:id="rId57"/>
    <p:sldId id="326" r:id="rId58"/>
    <p:sldId id="262" r:id="rId59"/>
    <p:sldId id="285" r:id="rId60"/>
    <p:sldId id="327" r:id="rId61"/>
    <p:sldId id="328" r:id="rId62"/>
    <p:sldId id="286" r:id="rId63"/>
    <p:sldId id="287" r:id="rId64"/>
    <p:sldId id="331" r:id="rId65"/>
    <p:sldId id="329" r:id="rId66"/>
    <p:sldId id="288" r:id="rId67"/>
    <p:sldId id="263" r:id="rId68"/>
    <p:sldId id="289" r:id="rId69"/>
    <p:sldId id="264" r:id="rId70"/>
    <p:sldId id="290"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267"/>
            <p14:sldId id="259"/>
            <p14:sldId id="269"/>
          </p14:sldIdLst>
        </p14:section>
        <p14:section name="Materiales y métodos" id="{231011F4-D11D-4F40-81A2-086C44CAC09E}">
          <p14:sldIdLst>
            <p14:sldId id="260"/>
            <p14:sldId id="270"/>
            <p14:sldId id="272"/>
            <p14:sldId id="291"/>
            <p14:sldId id="273"/>
          </p14:sldIdLst>
        </p14:section>
        <p14:section name="Resultados" id="{701451A7-F4BC-4778-9070-1BEF8573188C}">
          <p14:sldIdLst>
            <p14:sldId id="261"/>
            <p14:sldId id="309"/>
            <p14:sldId id="279"/>
            <p14:sldId id="292"/>
            <p14:sldId id="275"/>
            <p14:sldId id="280"/>
            <p14:sldId id="293"/>
            <p14:sldId id="310"/>
            <p14:sldId id="311"/>
            <p14:sldId id="330"/>
            <p14:sldId id="294"/>
            <p14:sldId id="312"/>
            <p14:sldId id="276"/>
            <p14:sldId id="313"/>
            <p14:sldId id="295"/>
            <p14:sldId id="296"/>
            <p14:sldId id="314"/>
            <p14:sldId id="297"/>
            <p14:sldId id="298"/>
            <p14:sldId id="299"/>
            <p14:sldId id="315"/>
            <p14:sldId id="300"/>
            <p14:sldId id="301"/>
            <p14:sldId id="316"/>
            <p14:sldId id="277"/>
            <p14:sldId id="317"/>
            <p14:sldId id="282"/>
            <p14:sldId id="302"/>
            <p14:sldId id="303"/>
            <p14:sldId id="318"/>
            <p14:sldId id="305"/>
            <p14:sldId id="319"/>
            <p14:sldId id="320"/>
            <p14:sldId id="323"/>
            <p14:sldId id="321"/>
            <p14:sldId id="304"/>
            <p14:sldId id="322"/>
            <p14:sldId id="278"/>
            <p14:sldId id="283"/>
            <p14:sldId id="306"/>
            <p14:sldId id="307"/>
            <p14:sldId id="324"/>
            <p14:sldId id="325"/>
            <p14:sldId id="308"/>
            <p14:sldId id="326"/>
          </p14:sldIdLst>
        </p14:section>
        <p14:section name="Discusión" id="{A10A5C0C-7D13-47EC-B27F-9FFD115A05EB}">
          <p14:sldIdLst>
            <p14:sldId id="262"/>
            <p14:sldId id="285"/>
            <p14:sldId id="327"/>
            <p14:sldId id="328"/>
            <p14:sldId id="286"/>
            <p14:sldId id="287"/>
            <p14:sldId id="331"/>
            <p14:sldId id="329"/>
            <p14:sldId id="288"/>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56488" autoAdjust="0"/>
  </p:normalViewPr>
  <p:slideViewPr>
    <p:cSldViewPr snapToGrid="0">
      <p:cViewPr varScale="1">
        <p:scale>
          <a:sx n="46" d="100"/>
          <a:sy n="46" d="100"/>
        </p:scale>
        <p:origin x="20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6/03/2024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sexo de los postulantes al programa de </a:t>
            </a:r>
            <a:r>
              <a:rPr lang="es-MX" dirty="0" err="1"/>
              <a:t>residentado</a:t>
            </a:r>
            <a:r>
              <a:rPr lang="es-MX" dirty="0"/>
              <a:t> médico del Perú entre los años 2013 y 2023. En cuanto al número de postulantes llama la atención que en el año 2020 hubo menos postulantes que en otros años.</a:t>
            </a:r>
          </a:p>
          <a:p>
            <a:r>
              <a:rPr lang="es-MX" dirty="0"/>
              <a:t>En los distintos años se encontró un elevado porcentaje de postulantes con sexo asignado con un rango de 88.6% a 95.5%. Se observa una disminución del porcentaje de personas con sexo asignado en los últimos años.</a:t>
            </a:r>
          </a:p>
          <a:p>
            <a:r>
              <a:rPr lang="es-MX" dirty="0"/>
              <a:t>En cuanto a la distribución de sexo, se observa un incremento progresivo en el número relativo de mujeres. El porcentaje más alto de mujeres se alcanzó el año 2020 (50.1%).</a:t>
            </a:r>
          </a:p>
          <a:p>
            <a:r>
              <a:rPr lang="es-MX" dirty="0"/>
              <a:t>Para analizar la tendencia global de forma estadística se realizó un modelo de regresión logística en el cual la variable dependiente fue el sexo, mientras que la variable independiente fue el tiempo (años).</a:t>
            </a:r>
          </a:p>
          <a:p>
            <a:r>
              <a:rPr lang="es-MX" dirty="0"/>
              <a:t>Se obtuvo un valor de p de 1.486318-28, con un </a:t>
            </a:r>
            <a:r>
              <a:rPr lang="es-MX" dirty="0" err="1"/>
              <a:t>odds</a:t>
            </a:r>
            <a:r>
              <a:rPr lang="es-MX" dirty="0"/>
              <a:t> ratio de 1.029 y un intervalo de confianza de 1.024 a 1.034. Por lo tanto, se encuentra significancia estadística en el cambio de la distribución de sexo con el pasar de los años y con una dirección hacia un mayor número de mujeres.</a:t>
            </a:r>
          </a:p>
          <a:p>
            <a:r>
              <a:rPr lang="es-MX" dirty="0"/>
              <a:t>Al agregar al modelo estadístico a la especialidad como otra variable independiente se obtuvo que se preservaba la significancia estadística (valor de p: 1.052686-64) y un </a:t>
            </a:r>
            <a:r>
              <a:rPr lang="es-MX" dirty="0" err="1"/>
              <a:t>odds</a:t>
            </a:r>
            <a:r>
              <a:rPr lang="es-MX" dirty="0"/>
              <a:t> ratio ajustado de 1.048 (intervalo de confianza al 95% de 1.043 a 1.054).</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15</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8B43-63CF-09D1-1C1C-C910D95892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EF30AB-FB44-4635-A36B-03DBA37EEE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5E323-B1B2-6FDE-9B5D-B0FCF482CA37}"/>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sexo y como variables independientes (predictoras) el año de postulación y las especialidades.</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a:extLst>
              <a:ext uri="{FF2B5EF4-FFF2-40B4-BE49-F238E27FC236}">
                <a16:creationId xmlns:a16="http://schemas.microsoft.com/office/drawing/2014/main" id="{861341CB-0A3C-4E06-B22D-1A681963D959}"/>
              </a:ext>
            </a:extLst>
          </p:cNvPr>
          <p:cNvSpPr>
            <a:spLocks noGrp="1"/>
          </p:cNvSpPr>
          <p:nvPr>
            <p:ph type="sldNum" sz="quarter" idx="5"/>
          </p:nvPr>
        </p:nvSpPr>
        <p:spPr/>
        <p:txBody>
          <a:bodyPr/>
          <a:lstStyle/>
          <a:p>
            <a:fld id="{C8C7E893-61C0-4E51-AB68-6EE02BB86A4E}" type="slidenum">
              <a:rPr lang="es-PE" smtClean="0"/>
              <a:t>30</a:t>
            </a:fld>
            <a:endParaRPr lang="es-PE"/>
          </a:p>
        </p:txBody>
      </p:sp>
    </p:spTree>
    <p:extLst>
      <p:ext uri="{BB962C8B-B14F-4D97-AF65-F5344CB8AC3E}">
        <p14:creationId xmlns:p14="http://schemas.microsoft.com/office/powerpoint/2010/main" val="395347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A2EF-EBB8-645C-DCCB-6B93E4ADD6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0CCA96-CCDF-9C34-F07F-96E3BBC0B7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E85E0B-2A1E-0F68-3F7A-F6C05899E9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podemos notar que hay una diferencia entre las especialidades clínicas y quirúrgicas respecto al sexo de los postulantes. Para esto podemos agrupar las especialidades y comparar a las especialidades clínicas y las quirúrgicas.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aprecia que las especialidades clínicas tienen consistentemente más postulantes que las especialidades quirúrgicas. También puede apreciarse la disminución en el número de postulantes los años 2020 y 2021 y que en estos años las especialidades clínicas tuvieron un mayor número de postulantes a las especialidades quirúrgicas en números relativos.</a:t>
            </a:r>
          </a:p>
        </p:txBody>
      </p:sp>
      <p:sp>
        <p:nvSpPr>
          <p:cNvPr id="4" name="Marcador de número de diapositiva 3">
            <a:extLst>
              <a:ext uri="{FF2B5EF4-FFF2-40B4-BE49-F238E27FC236}">
                <a16:creationId xmlns:a16="http://schemas.microsoft.com/office/drawing/2014/main" id="{2A2A15C1-182E-E824-5C81-3BBEF7C6DDB8}"/>
              </a:ext>
            </a:extLst>
          </p:cNvPr>
          <p:cNvSpPr>
            <a:spLocks noGrp="1"/>
          </p:cNvSpPr>
          <p:nvPr>
            <p:ph type="sldNum" sz="quarter" idx="5"/>
          </p:nvPr>
        </p:nvSpPr>
        <p:spPr/>
        <p:txBody>
          <a:bodyPr/>
          <a:lstStyle/>
          <a:p>
            <a:fld id="{C8C7E893-61C0-4E51-AB68-6EE02BB86A4E}" type="slidenum">
              <a:rPr lang="es-PE" smtClean="0"/>
              <a:t>31</a:t>
            </a:fld>
            <a:endParaRPr lang="es-PE"/>
          </a:p>
        </p:txBody>
      </p:sp>
    </p:spTree>
    <p:extLst>
      <p:ext uri="{BB962C8B-B14F-4D97-AF65-F5344CB8AC3E}">
        <p14:creationId xmlns:p14="http://schemas.microsoft.com/office/powerpoint/2010/main" val="39639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BD23-DACA-BF84-7EEF-DE5B3D1BCC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03684-E8D2-6A03-396F-644A6028D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DA88D4-CCDC-4671-E1A9-3894E979B059}"/>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global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2013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visualizar la diferencia entre la proporción de mujeres en especialidades clínicas y quirúrgicas y su evolución en los diferentes años. Se puede notar que existe una tendencia hacia una mayor proporción de mujeres. Se observa también que las especialidades quirúrgicas presentan este aumento en la proporción de mujeres desde el año 2016.</a:t>
            </a:r>
            <a:endParaRPr lang="es-PE" dirty="0"/>
          </a:p>
        </p:txBody>
      </p:sp>
      <p:sp>
        <p:nvSpPr>
          <p:cNvPr id="4" name="Marcador de número de diapositiva 3">
            <a:extLst>
              <a:ext uri="{FF2B5EF4-FFF2-40B4-BE49-F238E27FC236}">
                <a16:creationId xmlns:a16="http://schemas.microsoft.com/office/drawing/2014/main" id="{F4B53096-862A-0C33-544A-176D0310C196}"/>
              </a:ext>
            </a:extLst>
          </p:cNvPr>
          <p:cNvSpPr>
            <a:spLocks noGrp="1"/>
          </p:cNvSpPr>
          <p:nvPr>
            <p:ph type="sldNum" sz="quarter" idx="5"/>
          </p:nvPr>
        </p:nvSpPr>
        <p:spPr/>
        <p:txBody>
          <a:bodyPr/>
          <a:lstStyle/>
          <a:p>
            <a:fld id="{C8C7E893-61C0-4E51-AB68-6EE02BB86A4E}" type="slidenum">
              <a:rPr lang="es-PE" smtClean="0"/>
              <a:t>32</a:t>
            </a:fld>
            <a:endParaRPr lang="es-PE"/>
          </a:p>
        </p:txBody>
      </p:sp>
    </p:spTree>
    <p:extLst>
      <p:ext uri="{BB962C8B-B14F-4D97-AF65-F5344CB8AC3E}">
        <p14:creationId xmlns:p14="http://schemas.microsoft.com/office/powerpoint/2010/main" val="237287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FB87-7512-DF4F-E1C4-175709BBC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7C1A89-ED14-1657-6898-595BFDFC4B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905984F-8C38-BA27-1403-BE2AF61044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de sexo femenino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observa que en mujeres predominan las especialidades clínicas. También se observa la disminución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postulatnes</a:t>
            </a:r>
            <a:r>
              <a:rPr lang="es-PE" sz="1800" dirty="0">
                <a:effectLst/>
                <a:latin typeface="Calibri" panose="020F0502020204030204" pitchFamily="34" charset="0"/>
                <a:ea typeface="Calibri" panose="020F0502020204030204" pitchFamily="34" charset="0"/>
                <a:cs typeface="Times New Roman" panose="02020603050405020304" pitchFamily="18" charset="0"/>
              </a:rPr>
              <a:t> en los años 2020 y 2021, y se observa que estos años hubo una mayor predominancia de postulación de las mujeres a las especialidades clínicas.</a:t>
            </a:r>
          </a:p>
        </p:txBody>
      </p:sp>
      <p:sp>
        <p:nvSpPr>
          <p:cNvPr id="4" name="Marcador de número de diapositiva 3">
            <a:extLst>
              <a:ext uri="{FF2B5EF4-FFF2-40B4-BE49-F238E27FC236}">
                <a16:creationId xmlns:a16="http://schemas.microsoft.com/office/drawing/2014/main" id="{573F0EA2-5309-1CF9-1C99-CD273E2CA838}"/>
              </a:ext>
            </a:extLst>
          </p:cNvPr>
          <p:cNvSpPr>
            <a:spLocks noGrp="1"/>
          </p:cNvSpPr>
          <p:nvPr>
            <p:ph type="sldNum" sz="quarter" idx="5"/>
          </p:nvPr>
        </p:nvSpPr>
        <p:spPr/>
        <p:txBody>
          <a:bodyPr/>
          <a:lstStyle/>
          <a:p>
            <a:fld id="{C8C7E893-61C0-4E51-AB68-6EE02BB86A4E}" type="slidenum">
              <a:rPr lang="es-PE" smtClean="0"/>
              <a:t>34</a:t>
            </a:fld>
            <a:endParaRPr lang="es-PE"/>
          </a:p>
        </p:txBody>
      </p:sp>
    </p:spTree>
    <p:extLst>
      <p:ext uri="{BB962C8B-B14F-4D97-AF65-F5344CB8AC3E}">
        <p14:creationId xmlns:p14="http://schemas.microsoft.com/office/powerpoint/2010/main" val="3753663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B777-7476-BA48-EBF3-D7FCF0D7F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16ED-03FB-F80C-22F5-2B9B3684BA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445C82-4B62-7392-B7D1-A4EEB6D0FC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lo mismo que en la figura anterior, pero para el sexo masculino. Se observa también una disminución de postulantes en los años 2020 y 2021. Se encontró que en el sexo masculino las especialidades quirúrgicas ocupan una mayor parte de las postulaciones, en comparación con el sexo femenino.</a:t>
            </a:r>
          </a:p>
        </p:txBody>
      </p:sp>
      <p:sp>
        <p:nvSpPr>
          <p:cNvPr id="4" name="Marcador de número de diapositiva 3">
            <a:extLst>
              <a:ext uri="{FF2B5EF4-FFF2-40B4-BE49-F238E27FC236}">
                <a16:creationId xmlns:a16="http://schemas.microsoft.com/office/drawing/2014/main" id="{96FB8C32-996C-0E83-E1A3-F2D14E44D99D}"/>
              </a:ext>
            </a:extLst>
          </p:cNvPr>
          <p:cNvSpPr>
            <a:spLocks noGrp="1"/>
          </p:cNvSpPr>
          <p:nvPr>
            <p:ph type="sldNum" sz="quarter" idx="5"/>
          </p:nvPr>
        </p:nvSpPr>
        <p:spPr/>
        <p:txBody>
          <a:bodyPr/>
          <a:lstStyle/>
          <a:p>
            <a:fld id="{C8C7E893-61C0-4E51-AB68-6EE02BB86A4E}" type="slidenum">
              <a:rPr lang="es-PE" smtClean="0"/>
              <a:t>35</a:t>
            </a:fld>
            <a:endParaRPr lang="es-PE"/>
          </a:p>
        </p:txBody>
      </p:sp>
    </p:spTree>
    <p:extLst>
      <p:ext uri="{BB962C8B-B14F-4D97-AF65-F5344CB8AC3E}">
        <p14:creationId xmlns:p14="http://schemas.microsoft.com/office/powerpoint/2010/main" val="175513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el número de ingresantes y de no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el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observó el mismo patrón durante la mayoría de años, habiendo una mayor proporción de no ingresantes que de ingresantes. Sin embargo, el año 2020 se observa que existe una mayor proporción de ingresantes que los demás años, y el año 2021 esto se hace incluso más notorio, alcanzando el número de ingresantes casi el número de no ingresantes.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39</a:t>
            </a:fld>
            <a:endParaRPr lang="es-PE"/>
          </a:p>
        </p:txBody>
      </p:sp>
    </p:spTree>
    <p:extLst>
      <p:ext uri="{BB962C8B-B14F-4D97-AF65-F5344CB8AC3E}">
        <p14:creationId xmlns:p14="http://schemas.microsoft.com/office/powerpoint/2010/main" val="2093119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distribución de sexo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el año 2020 hubo un menor número de ingresantes. No se aprecian diferencias notables en el gráfico en cuanto a la distribución de sexo.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40</a:t>
            </a:fld>
            <a:endParaRPr lang="es-PE"/>
          </a:p>
        </p:txBody>
      </p:sp>
    </p:spTree>
    <p:extLst>
      <p:ext uri="{BB962C8B-B14F-4D97-AF65-F5344CB8AC3E}">
        <p14:creationId xmlns:p14="http://schemas.microsoft.com/office/powerpoint/2010/main" val="2760597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las especialidades clínicas abarcan al mayor número de ingresantes. En el año 2020 se observa un menor número de postulantes y este año también se observa una disminución de la proporción de ingresantes a especialidades quirúrgicas en comparación a otros años.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41</a:t>
            </a:fld>
            <a:endParaRPr lang="es-PE"/>
          </a:p>
        </p:txBody>
      </p:sp>
    </p:spTree>
    <p:extLst>
      <p:ext uri="{BB962C8B-B14F-4D97-AF65-F5344CB8AC3E}">
        <p14:creationId xmlns:p14="http://schemas.microsoft.com/office/powerpoint/2010/main" val="1829344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realiza una comparación en el número y porcentaje de ingresantes y no ingresantes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mujeres y varones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femenino se encontró que el porcentaje más alto de ingresantes fue en el año 2021, llegando a 51.5%, mientras que el porcentaje más bajo fue el último año, 2023, llegando a 33.2%.</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masculino, se tuvo hallazgos similares. El porcentaje más alto fue en el año 2021, llegando a 49.6%, mientras que el porcentaje más bajo fue el último año, 2023, con 39.4%.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comparación global (incluyendo todos los años) entre ambos sexos se encontró que los postulantes de sexo masculino lograron ingresar en un 39.4%, mientras que en el sexo femenino lograron ingresar en un 38.7%.</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43</a:t>
            </a:fld>
            <a:endParaRPr lang="es-PE"/>
          </a:p>
        </p:txBody>
      </p:sp>
    </p:spTree>
    <p:extLst>
      <p:ext uri="{BB962C8B-B14F-4D97-AF65-F5344CB8AC3E}">
        <p14:creationId xmlns:p14="http://schemas.microsoft.com/office/powerpoint/2010/main" val="2995226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global de mujeres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2016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Al igual que lo encontrado en los postulantes, se observa una diferencia en la proporción de mujeres ingresantes a especialidades clínicas y quirúrgicas. También se observa una tendencia hacia el aumento de la proporción de mujeres, que es más notoria en los ingresantes a especialidades quirúrgicas.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48</a:t>
            </a:fld>
            <a:endParaRPr lang="es-PE"/>
          </a:p>
        </p:txBody>
      </p:sp>
    </p:spTree>
    <p:extLst>
      <p:ext uri="{BB962C8B-B14F-4D97-AF65-F5344CB8AC3E}">
        <p14:creationId xmlns:p14="http://schemas.microsoft.com/office/powerpoint/2010/main" val="207642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sexo en los distintos años entre 2013 y 2023 de los postulantes al programa de </a:t>
            </a:r>
            <a:r>
              <a:rPr lang="es-MX" dirty="0" err="1"/>
              <a:t>residentado</a:t>
            </a:r>
            <a:r>
              <a:rPr lang="es-MX" dirty="0"/>
              <a:t> médico del Perú. Se puede notar una disminución de los postulantes en los años 2020 y 2021, atribuible a la pandemia por COVID-19</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16</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distribución de sexo de acuerdo a región de postulación entre los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Lima es la región que abarca la mayoría de postulaciones, seguido del norte, el sur, el centro y finalmente el oriente. En cuanto a la distribución de sexo se encontró que en las distintas regiones predominó el sexo masculino entre los postulantes.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51</a:t>
            </a:fld>
            <a:endParaRPr lang="es-PE"/>
          </a:p>
        </p:txBody>
      </p:sp>
    </p:spTree>
    <p:extLst>
      <p:ext uri="{BB962C8B-B14F-4D97-AF65-F5344CB8AC3E}">
        <p14:creationId xmlns:p14="http://schemas.microsoft.com/office/powerpoint/2010/main" val="1509404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separados por región (Lima, Norte, Sur, Centro, Oriente)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todos los años es Lima la región con mayor número de postulantes, seguida de las regiones norte y sur, con un número similar de postulantes. Seguidas de la región centro y finalmente la región oriente.</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se observa de gris los datos de aquellos en los que no se contaba con información sobre región o universidad de postulación.</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52</a:t>
            </a:fld>
            <a:endParaRPr lang="es-PE"/>
          </a:p>
        </p:txBody>
      </p:sp>
    </p:spTree>
    <p:extLst>
      <p:ext uri="{BB962C8B-B14F-4D97-AF65-F5344CB8AC3E}">
        <p14:creationId xmlns:p14="http://schemas.microsoft.com/office/powerpoint/2010/main" val="298370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de acuerdo a región (Lima, Norte, Sur, Centro y Oriente) entre los años 2013 y 2023. En el gráfico se observa que la línea de la proporción global tiene un recorrido similar al de la línea de la proporción de la región Lima. Las otras regiones, con la excepción de la región oriente tienen un recorrido con una tendencia similar, pero con proporciones generalmente inferiores. Llama la atención que en la región oriente la proporción de mujeres es inferior al de las otras regiones.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53</a:t>
            </a:fld>
            <a:endParaRPr lang="es-PE"/>
          </a:p>
        </p:txBody>
      </p:sp>
    </p:spTree>
    <p:extLst>
      <p:ext uri="{BB962C8B-B14F-4D97-AF65-F5344CB8AC3E}">
        <p14:creationId xmlns:p14="http://schemas.microsoft.com/office/powerpoint/2010/main" val="3202633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los resultados de los coeficientes de la variable región de postulación en los modelos de regresión logística creados usando al sexo como variable dependiente y a la región de postulación y al tiempo (año de postulación) como variables independientes (predictoras). Se creó un modelo de regresión logística por cada región, comparando a esta región con el resto de regiones.</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se alcanzó significancia estadística en los coeficientes de las distintas regiones. En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del efecto de la región en el sexo, se observó un tamaño de efecto mayor en la región oriente (OR: 0.75).</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56</a:t>
            </a:fld>
            <a:endParaRPr lang="es-PE"/>
          </a:p>
        </p:txBody>
      </p:sp>
    </p:spTree>
    <p:extLst>
      <p:ext uri="{BB962C8B-B14F-4D97-AF65-F5344CB8AC3E}">
        <p14:creationId xmlns:p14="http://schemas.microsoft.com/office/powerpoint/2010/main" val="138406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identificaron 81 especialidades médicas</a:t>
            </a:r>
          </a:p>
          <a:p>
            <a:endParaRPr lang="es-MX" dirty="0"/>
          </a:p>
          <a:p>
            <a:r>
              <a:rPr lang="es-MX" dirty="0"/>
              <a:t>En la tabla se representan el número y la distribución de sexo entre las 14 especialidades médicas con mayor porcentaje de sexo femenino de postulantes al </a:t>
            </a:r>
            <a:r>
              <a:rPr lang="es-MX" dirty="0" err="1"/>
              <a:t>residentado</a:t>
            </a:r>
            <a:r>
              <a:rPr lang="es-MX" dirty="0"/>
              <a:t> médico del Perú entre los años 2013 y 2023</a:t>
            </a:r>
          </a:p>
          <a:p>
            <a:r>
              <a:rPr lang="es-MX" dirty="0"/>
              <a:t>Se observa que, entre estas especialidades médicas, solo se encontró una especialidad quirúrgica: cirugía pediátrica, con un 62.7% de postulantes de sexo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18</a:t>
            </a:fld>
            <a:endParaRPr lang="es-PE"/>
          </a:p>
        </p:txBody>
      </p:sp>
    </p:spTree>
    <p:extLst>
      <p:ext uri="{BB962C8B-B14F-4D97-AF65-F5344CB8AC3E}">
        <p14:creationId xmlns:p14="http://schemas.microsoft.com/office/powerpoint/2010/main" val="152417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sexo entre las 14 especialidades médicas con mayor porcentaje de sexo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sexo femenino.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sexo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20</a:t>
            </a:fld>
            <a:endParaRPr lang="es-PE"/>
          </a:p>
        </p:txBody>
      </p:sp>
    </p:spTree>
    <p:extLst>
      <p:ext uri="{BB962C8B-B14F-4D97-AF65-F5344CB8AC3E}">
        <p14:creationId xmlns:p14="http://schemas.microsoft.com/office/powerpoint/2010/main" val="397300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F49D-1D22-7169-2178-264465E1D8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F88D5F2-D61E-14D8-1086-81C4148670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D50BE5-F808-68FC-C700-81708C47C338}"/>
              </a:ext>
            </a:extLst>
          </p:cNvPr>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mayores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superior al resto de especialidades y con significancia estadística (de acuerdo al valor de p del coeficiente, usando como punto de corte el valor de p ajustado mediante corrección de Bonferroni),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superiores a uno (mayor número de postulantes de sexo femenino) fueron: pediatría, dermatología, medicina física y de rehabilitación, anestesiología, psiquiatría, endocrinología, patología clínica, geriatría, hematología, cirugía pediátrica, neonatología, oftalmología, medicina familiar y comunitaria, otorrinolaringología, endocrinología pediátrica, reumatología, administración y gestión en salud, medicina oncológica, medicina ocupacional, medicina legal, psiquiatría del niño y del adolescente, dermatología pediátrica, inmunología y alergia.</a:t>
            </a:r>
          </a:p>
        </p:txBody>
      </p:sp>
      <p:sp>
        <p:nvSpPr>
          <p:cNvPr id="4" name="Marcador de número de diapositiva 3">
            <a:extLst>
              <a:ext uri="{FF2B5EF4-FFF2-40B4-BE49-F238E27FC236}">
                <a16:creationId xmlns:a16="http://schemas.microsoft.com/office/drawing/2014/main" id="{C168DD6F-339C-9013-A91E-E384246161E9}"/>
              </a:ext>
            </a:extLst>
          </p:cNvPr>
          <p:cNvSpPr>
            <a:spLocks noGrp="1"/>
          </p:cNvSpPr>
          <p:nvPr>
            <p:ph type="sldNum" sz="quarter" idx="5"/>
          </p:nvPr>
        </p:nvSpPr>
        <p:spPr/>
        <p:txBody>
          <a:bodyPr/>
          <a:lstStyle/>
          <a:p>
            <a:fld id="{C8C7E893-61C0-4E51-AB68-6EE02BB86A4E}" type="slidenum">
              <a:rPr lang="es-PE" smtClean="0"/>
              <a:t>22</a:t>
            </a:fld>
            <a:endParaRPr lang="es-PE"/>
          </a:p>
        </p:txBody>
      </p:sp>
    </p:spTree>
    <p:extLst>
      <p:ext uri="{BB962C8B-B14F-4D97-AF65-F5344CB8AC3E}">
        <p14:creationId xmlns:p14="http://schemas.microsoft.com/office/powerpoint/2010/main" val="296240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sexo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23</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62328-1E78-4232-0D98-2D0A3C7AF0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ABCB4EF-D77D-14C9-028D-173679934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BC24C2F-6381-8EE5-BC47-25E4BE24B9D0}"/>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sexo femenino en comparación con la proporción global, también se observa que, en líneas generales, tienen más mujeres que hombres (líneas sobre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D416E5A4-F477-E4DC-9B62-5489F02C0CA6}"/>
              </a:ext>
            </a:extLst>
          </p:cNvPr>
          <p:cNvSpPr>
            <a:spLocks noGrp="1"/>
          </p:cNvSpPr>
          <p:nvPr>
            <p:ph type="sldNum" sz="quarter" idx="5"/>
          </p:nvPr>
        </p:nvSpPr>
        <p:spPr/>
        <p:txBody>
          <a:bodyPr/>
          <a:lstStyle/>
          <a:p>
            <a:fld id="{C8C7E893-61C0-4E51-AB68-6EE02BB86A4E}" type="slidenum">
              <a:rPr lang="es-PE" smtClean="0"/>
              <a:t>27</a:t>
            </a:fld>
            <a:endParaRPr lang="es-PE"/>
          </a:p>
        </p:txBody>
      </p:sp>
    </p:spTree>
    <p:extLst>
      <p:ext uri="{BB962C8B-B14F-4D97-AF65-F5344CB8AC3E}">
        <p14:creationId xmlns:p14="http://schemas.microsoft.com/office/powerpoint/2010/main" val="317047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91E1-01EE-80DF-965C-90A536BADC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145D64-23A8-1574-2330-28A452C079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42D07E-EAC4-2418-8737-FC48F950E751}"/>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sexo femenino en comparación con la proporción global, también se observa que, en líneas generales, tienen menos mujeres que hombres (líneas por debajo de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496F77D0-F451-48FB-F918-AD6B1D2A3064}"/>
              </a:ext>
            </a:extLst>
          </p:cNvPr>
          <p:cNvSpPr>
            <a:spLocks noGrp="1"/>
          </p:cNvSpPr>
          <p:nvPr>
            <p:ph type="sldNum" sz="quarter" idx="5"/>
          </p:nvPr>
        </p:nvSpPr>
        <p:spPr/>
        <p:txBody>
          <a:bodyPr/>
          <a:lstStyle/>
          <a:p>
            <a:fld id="{C8C7E893-61C0-4E51-AB68-6EE02BB86A4E}" type="slidenum">
              <a:rPr lang="es-PE" smtClean="0"/>
              <a:t>28</a:t>
            </a:fld>
            <a:endParaRPr lang="es-PE"/>
          </a:p>
        </p:txBody>
      </p:sp>
    </p:spTree>
    <p:extLst>
      <p:ext uri="{BB962C8B-B14F-4D97-AF65-F5344CB8AC3E}">
        <p14:creationId xmlns:p14="http://schemas.microsoft.com/office/powerpoint/2010/main" val="43581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1848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7900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219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4AA15-6390-4B76-91AD-6461C139DACF}" type="datetimeFigureOut">
              <a:rPr lang="es-PE" smtClean="0"/>
              <a:t>6/03/2024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60313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4AA15-6390-4B76-91AD-6461C139DACF}" type="datetimeFigureOut">
              <a:rPr lang="es-PE" smtClean="0"/>
              <a:t>6/03/2024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883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4AA15-6390-4B76-91AD-6461C139DACF}" type="datetimeFigureOut">
              <a:rPr lang="es-PE" smtClean="0"/>
              <a:t>6/03/2024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263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4AA15-6390-4B76-91AD-6461C139DACF}" type="datetimeFigureOut">
              <a:rPr lang="es-PE" smtClean="0"/>
              <a:t>6/03/2024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77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4AA15-6390-4B76-91AD-6461C139DACF}" type="datetimeFigureOut">
              <a:rPr lang="es-PE" smtClean="0"/>
              <a:t>6/03/2024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200679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14AA15-6390-4B76-91AD-6461C139DACF}" type="datetimeFigureOut">
              <a:rPr lang="es-PE" smtClean="0"/>
              <a:t>6/03/2024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264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4AA15-6390-4B76-91AD-6461C139DACF}" type="datetimeFigureOut">
              <a:rPr lang="es-PE" smtClean="0"/>
              <a:t>6/03/2024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4004FB-1EC3-41F9-B893-05E4CF6EDDAC}"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64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p:txBody>
          <a:bodyPr>
            <a:noAutofit/>
          </a:bodyPr>
          <a:lstStyle/>
          <a:p>
            <a:r>
              <a:rPr lang="es-MX" sz="5400" dirty="0"/>
              <a:t>Tendencias de sexo en postulantes e ingresantes al programa de </a:t>
            </a:r>
            <a:r>
              <a:rPr lang="es-MX" sz="5400" dirty="0" err="1"/>
              <a:t>residentado</a:t>
            </a:r>
            <a:r>
              <a:rPr lang="es-MX" sz="5400" dirty="0"/>
              <a:t> médico en el Perú entre los años 2013 y 2023</a:t>
            </a:r>
            <a:endParaRPr lang="es-PE" sz="5400"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p:txBody>
          <a:bodyPr/>
          <a:lstStyle/>
          <a:p>
            <a:r>
              <a:rPr lang="es-MX" dirty="0"/>
              <a:t>Sustentación de tesis</a:t>
            </a:r>
          </a:p>
          <a:p>
            <a:r>
              <a:rPr lang="es-PE" dirty="0"/>
              <a:t>Autor: Daniel Alejandro Medina Neira</a:t>
            </a:r>
            <a:endParaRPr lang="es-MX" dirty="0"/>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693B0-4BF4-DF37-DB15-ABF5AC92515D}"/>
              </a:ext>
            </a:extLst>
          </p:cNvPr>
          <p:cNvSpPr>
            <a:spLocks noGrp="1"/>
          </p:cNvSpPr>
          <p:nvPr>
            <p:ph type="title"/>
          </p:nvPr>
        </p:nvSpPr>
        <p:spPr/>
        <p:txBody>
          <a:bodyPr/>
          <a:lstStyle/>
          <a:p>
            <a:r>
              <a:rPr lang="es-MX" dirty="0"/>
              <a:t>Asignación de sexo</a:t>
            </a:r>
            <a:endParaRPr lang="es-PE" dirty="0"/>
          </a:p>
        </p:txBody>
      </p:sp>
      <p:sp>
        <p:nvSpPr>
          <p:cNvPr id="3" name="Marcador de contenido 2">
            <a:extLst>
              <a:ext uri="{FF2B5EF4-FFF2-40B4-BE49-F238E27FC236}">
                <a16:creationId xmlns:a16="http://schemas.microsoft.com/office/drawing/2014/main" id="{DB28818E-34C7-A7EA-B9E5-93130FE8F719}"/>
              </a:ext>
            </a:extLst>
          </p:cNvPr>
          <p:cNvSpPr>
            <a:spLocks noGrp="1"/>
          </p:cNvSpPr>
          <p:nvPr>
            <p:ph idx="1"/>
          </p:nvPr>
        </p:nvSpPr>
        <p:spPr/>
        <p:txBody>
          <a:bodyPr/>
          <a:lstStyle/>
          <a:p>
            <a:r>
              <a:rPr lang="es-MX" dirty="0"/>
              <a:t>Al no contar con información directa sobre el sexo en estas bases de datos se optó por obtener el sexo a partir del primer nombre como equivalente.</a:t>
            </a:r>
            <a:endParaRPr lang="es-PE" dirty="0"/>
          </a:p>
          <a:p>
            <a:r>
              <a:rPr lang="es-PE" dirty="0"/>
              <a:t>Se usó una base de datos con el sexo de acuerdo al primer nombre, se complementó manualmente con otros primeros nombres con sexo conocido populares. Ante ambigüedad se optó por excluir esos nombres (no se asignó sexo).</a:t>
            </a:r>
          </a:p>
          <a:p>
            <a:r>
              <a:rPr lang="es-PE" dirty="0"/>
              <a:t>Se armó un diccionario con la que se realizó la asignación de sexos a los nombres de la base de datos.</a:t>
            </a:r>
            <a:endParaRPr lang="es-MX" dirty="0"/>
          </a:p>
        </p:txBody>
      </p:sp>
    </p:spTree>
    <p:extLst>
      <p:ext uri="{BB962C8B-B14F-4D97-AF65-F5344CB8AC3E}">
        <p14:creationId xmlns:p14="http://schemas.microsoft.com/office/powerpoint/2010/main" val="84738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p:txBody>
          <a:bodyPr/>
          <a:lstStyle/>
          <a:p>
            <a:r>
              <a:rPr lang="es-MX" dirty="0"/>
              <a:t>Cada fila representa la observación para una persona (postulante) en un determinado año.</a:t>
            </a:r>
          </a:p>
          <a:p>
            <a:r>
              <a:rPr lang="es-MX" dirty="0"/>
              <a:t>Cada columna contiene la información de las variables:</a:t>
            </a:r>
          </a:p>
          <a:p>
            <a:pPr lvl="1"/>
            <a:r>
              <a:rPr lang="es-MX" dirty="0"/>
              <a:t>Universidad de postulación → de la cual se obtuvo la región de postulación</a:t>
            </a:r>
          </a:p>
          <a:p>
            <a:pPr lvl="1"/>
            <a:r>
              <a:rPr lang="es-MX" dirty="0"/>
              <a:t>Especialidad</a:t>
            </a:r>
          </a:p>
          <a:p>
            <a:pPr lvl="1"/>
            <a:r>
              <a:rPr lang="es-MX" dirty="0"/>
              <a:t>Ingreso</a:t>
            </a:r>
          </a:p>
          <a:p>
            <a:pPr lvl="1"/>
            <a:r>
              <a:rPr lang="es-MX" dirty="0"/>
              <a:t>Sexo</a:t>
            </a:r>
          </a:p>
          <a:p>
            <a:pPr lvl="1"/>
            <a:r>
              <a:rPr lang="es-MX" dirty="0"/>
              <a:t>Tipo de especialidad (quirúrgica o clínica)</a:t>
            </a:r>
          </a:p>
        </p:txBody>
      </p:sp>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p:txBody>
          <a:bodyPr/>
          <a:lstStyle/>
          <a:p>
            <a:r>
              <a:rPr lang="es-MX" dirty="0"/>
              <a:t>Primero se obtuvieron datos descriptivos generales.</a:t>
            </a:r>
          </a:p>
          <a:p>
            <a:r>
              <a:rPr lang="es-MX" dirty="0"/>
              <a:t>Se determinó el número de postulantes con sexo asignado mediante el método previamente descrito.</a:t>
            </a:r>
          </a:p>
          <a:p>
            <a:r>
              <a:rPr lang="es-MX" dirty="0"/>
              <a:t>Se obtuvieron datos de la distribución de sexo: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sexo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98FBE-4829-1EE5-F40F-F4283F89B7A5}"/>
              </a:ext>
            </a:extLst>
          </p:cNvPr>
          <p:cNvSpPr>
            <a:spLocks noGrp="1"/>
          </p:cNvSpPr>
          <p:nvPr>
            <p:ph type="title"/>
          </p:nvPr>
        </p:nvSpPr>
        <p:spPr/>
        <p:txBody>
          <a:bodyPr/>
          <a:lstStyle/>
          <a:p>
            <a:r>
              <a:rPr lang="es-MX" dirty="0"/>
              <a:t>Resultados descriptivos generales</a:t>
            </a:r>
            <a:endParaRPr lang="es-PE" dirty="0"/>
          </a:p>
        </p:txBody>
      </p:sp>
      <p:sp>
        <p:nvSpPr>
          <p:cNvPr id="3" name="Marcador de contenido 2">
            <a:extLst>
              <a:ext uri="{FF2B5EF4-FFF2-40B4-BE49-F238E27FC236}">
                <a16:creationId xmlns:a16="http://schemas.microsoft.com/office/drawing/2014/main" id="{A17F594D-F45B-EEC3-9612-86AB14B82061}"/>
              </a:ext>
            </a:extLst>
          </p:cNvPr>
          <p:cNvSpPr>
            <a:spLocks noGrp="1"/>
          </p:cNvSpPr>
          <p:nvPr>
            <p:ph idx="1"/>
          </p:nvPr>
        </p:nvSpPr>
        <p:spPr/>
        <p:txBody>
          <a:bodyPr/>
          <a:lstStyle/>
          <a:p>
            <a:r>
              <a:rPr lang="es-MX" dirty="0"/>
              <a:t>Entre los años 2013 y 2023 hubo 67007 postulantes.</a:t>
            </a:r>
          </a:p>
          <a:p>
            <a:r>
              <a:rPr lang="es-MX" dirty="0"/>
              <a:t>Se asignó el sexo al 62093 (92.7%)</a:t>
            </a:r>
          </a:p>
          <a:p>
            <a:r>
              <a:rPr lang="es-MX" dirty="0"/>
              <a:t>28778 postulantes de sexo femenino (46.35%), 33315 de sexo masculino (53.65%).</a:t>
            </a:r>
            <a:endParaRPr lang="es-PE" dirty="0"/>
          </a:p>
        </p:txBody>
      </p:sp>
    </p:spTree>
    <p:extLst>
      <p:ext uri="{BB962C8B-B14F-4D97-AF65-F5344CB8AC3E}">
        <p14:creationId xmlns:p14="http://schemas.microsoft.com/office/powerpoint/2010/main" val="21129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sexo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2443420765"/>
              </p:ext>
            </p:extLst>
          </p:nvPr>
        </p:nvGraphicFramePr>
        <p:xfrm>
          <a:off x="1096962" y="2108718"/>
          <a:ext cx="10058400" cy="38348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195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con sexo asignado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195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195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195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195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195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195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195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195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195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195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195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sexo en los distintos años de los postulantes </a:t>
            </a:r>
            <a:endParaRPr lang="es-PE" dirty="0"/>
          </a:p>
        </p:txBody>
      </p:sp>
      <p:pic>
        <p:nvPicPr>
          <p:cNvPr id="7" name="Marcador de contenido 6">
            <a:extLst>
              <a:ext uri="{FF2B5EF4-FFF2-40B4-BE49-F238E27FC236}">
                <a16:creationId xmlns:a16="http://schemas.microsoft.com/office/drawing/2014/main" id="{20258A6A-DC4C-AF81-C812-AF94A394820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10723" y="1955991"/>
            <a:ext cx="6970554" cy="4302811"/>
          </a:xfrm>
          <a:prstGeom prst="rect">
            <a:avLst/>
          </a:prstGeom>
          <a:noFill/>
          <a:ln>
            <a:noFill/>
          </a:ln>
        </p:spPr>
      </p:pic>
    </p:spTree>
    <p:extLst>
      <p:ext uri="{BB962C8B-B14F-4D97-AF65-F5344CB8AC3E}">
        <p14:creationId xmlns:p14="http://schemas.microsoft.com/office/powerpoint/2010/main" val="78717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sexo entre especialidades con mayor porcentaje de sexo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713816806"/>
              </p:ext>
            </p:extLst>
          </p:nvPr>
        </p:nvGraphicFramePr>
        <p:xfrm>
          <a:off x="1096963" y="2148840"/>
          <a:ext cx="10058400" cy="3870960"/>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22580">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22580">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22580">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22580">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22580">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22580">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22580">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22580">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22580">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22580">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sexo entre especialidades con mayor porcentaje de sexo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814380719"/>
              </p:ext>
            </p:extLst>
          </p:nvPr>
        </p:nvGraphicFramePr>
        <p:xfrm>
          <a:off x="1096963" y="2133599"/>
          <a:ext cx="10058401" cy="38709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225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225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225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225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225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225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225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225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225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225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A11A3C-E44B-5776-D11F-685530A53054}"/>
              </a:ext>
            </a:extLst>
          </p:cNvPr>
          <p:cNvSpPr>
            <a:spLocks noGrp="1"/>
          </p:cNvSpPr>
          <p:nvPr>
            <p:ph idx="4294967295"/>
          </p:nvPr>
        </p:nvSpPr>
        <p:spPr>
          <a:xfrm>
            <a:off x="1066800" y="1524000"/>
            <a:ext cx="10058400" cy="830319"/>
          </a:xfrm>
        </p:spPr>
        <p:style>
          <a:lnRef idx="1">
            <a:schemeClr val="accent3"/>
          </a:lnRef>
          <a:fillRef idx="2">
            <a:schemeClr val="accent3"/>
          </a:fillRef>
          <a:effectRef idx="1">
            <a:schemeClr val="accent3"/>
          </a:effectRef>
          <a:fontRef idx="minor">
            <a:schemeClr val="dk1"/>
          </a:fontRef>
        </p:style>
        <p:txBody>
          <a:bodyPr anchor="ctr">
            <a:normAutofit/>
          </a:bodyPr>
          <a:lstStyle/>
          <a:p>
            <a:r>
              <a:rPr lang="es-MX" dirty="0"/>
              <a:t>Llama la atención que entre las especialidades con mayor porcentaje de postulantes de sexo femenino solo hay una especialidad quirúrgica: cirugía pediátrica.</a:t>
            </a:r>
          </a:p>
        </p:txBody>
      </p:sp>
      <p:sp>
        <p:nvSpPr>
          <p:cNvPr id="5" name="Marcador de contenido 2">
            <a:extLst>
              <a:ext uri="{FF2B5EF4-FFF2-40B4-BE49-F238E27FC236}">
                <a16:creationId xmlns:a16="http://schemas.microsoft.com/office/drawing/2014/main" id="{FD552522-E01A-2767-A76A-750CC3E2BB4B}"/>
              </a:ext>
            </a:extLst>
          </p:cNvPr>
          <p:cNvSpPr txBox="1">
            <a:spLocks/>
          </p:cNvSpPr>
          <p:nvPr/>
        </p:nvSpPr>
        <p:spPr>
          <a:xfrm>
            <a:off x="1066800" y="2932278"/>
            <a:ext cx="10058400" cy="2123198"/>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el contrario, entre las especialidades con mayor porcentaje de postulantes de sexo masculino predominaron las quirúrgicas: ortopedia y traumatología (88.7% de postulantes de sexo masculino), seguida de urología (81.5%), neurocirugía (78.3%), cirugía de tórax y cardiovascular (76.7%), cirugía general (73.2%), cirugía oncológica (72.9%). Cardiología fue la especialidad clínica con mayor porcentaje de postulantes de sexo masculino (excluyendo subespecialidades), con un 69.8%.</a:t>
            </a:r>
            <a:endParaRPr lang="es-PE" dirty="0"/>
          </a:p>
        </p:txBody>
      </p:sp>
    </p:spTree>
    <p:extLst>
      <p:ext uri="{BB962C8B-B14F-4D97-AF65-F5344CB8AC3E}">
        <p14:creationId xmlns:p14="http://schemas.microsoft.com/office/powerpoint/2010/main" val="56931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804AF1AD-5B26-0CBC-1679-2DFBFF0AEFF9}"/>
              </a:ext>
            </a:extLst>
          </p:cNvPr>
          <p:cNvSpPr txBox="1">
            <a:spLocks/>
          </p:cNvSpPr>
          <p:nvPr/>
        </p:nvSpPr>
        <p:spPr>
          <a:xfrm>
            <a:off x="4790090" y="691010"/>
            <a:ext cx="2611820"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Gran número de especialidades médicas</a:t>
            </a:r>
            <a:br>
              <a:rPr lang="es-MX" dirty="0"/>
            </a:br>
            <a:r>
              <a:rPr lang="es-MX" dirty="0"/>
              <a:t>(81 especialidades)</a:t>
            </a:r>
            <a:endParaRPr lang="es-PE" dirty="0"/>
          </a:p>
        </p:txBody>
      </p:sp>
      <p:sp>
        <p:nvSpPr>
          <p:cNvPr id="7" name="Flecha: a la derecha 6">
            <a:extLst>
              <a:ext uri="{FF2B5EF4-FFF2-40B4-BE49-F238E27FC236}">
                <a16:creationId xmlns:a16="http://schemas.microsoft.com/office/drawing/2014/main" id="{F31215F0-67D0-B90F-0F35-DD9BCCB81F8D}"/>
              </a:ext>
            </a:extLst>
          </p:cNvPr>
          <p:cNvSpPr/>
          <p:nvPr/>
        </p:nvSpPr>
        <p:spPr>
          <a:xfrm rot="5400000">
            <a:off x="5756960" y="2081129"/>
            <a:ext cx="678075"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8" name="Marcador de contenido 2">
            <a:extLst>
              <a:ext uri="{FF2B5EF4-FFF2-40B4-BE49-F238E27FC236}">
                <a16:creationId xmlns:a16="http://schemas.microsoft.com/office/drawing/2014/main" id="{8BD02850-5648-97A8-9310-92CF9ED41CE8}"/>
              </a:ext>
            </a:extLst>
          </p:cNvPr>
          <p:cNvSpPr txBox="1">
            <a:spLocks/>
          </p:cNvSpPr>
          <p:nvPr/>
        </p:nvSpPr>
        <p:spPr>
          <a:xfrm>
            <a:off x="4790089" y="272827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39 especialidades con significancia estadística</a:t>
            </a:r>
            <a:endParaRPr lang="es-PE" dirty="0"/>
          </a:p>
        </p:txBody>
      </p:sp>
      <p:sp>
        <p:nvSpPr>
          <p:cNvPr id="9" name="CuadroTexto 8">
            <a:extLst>
              <a:ext uri="{FF2B5EF4-FFF2-40B4-BE49-F238E27FC236}">
                <a16:creationId xmlns:a16="http://schemas.microsoft.com/office/drawing/2014/main" id="{3EAE4E3B-239A-5F47-418B-00F74CE6457B}"/>
              </a:ext>
            </a:extLst>
          </p:cNvPr>
          <p:cNvSpPr txBox="1"/>
          <p:nvPr/>
        </p:nvSpPr>
        <p:spPr>
          <a:xfrm>
            <a:off x="6369269" y="2075402"/>
            <a:ext cx="2511972" cy="369332"/>
          </a:xfrm>
          <a:prstGeom prst="rect">
            <a:avLst/>
          </a:prstGeom>
          <a:noFill/>
        </p:spPr>
        <p:txBody>
          <a:bodyPr wrap="square" rtlCol="0">
            <a:spAutoFit/>
          </a:bodyPr>
          <a:lstStyle/>
          <a:p>
            <a:pPr algn="ctr"/>
            <a:r>
              <a:rPr lang="es-MX" dirty="0"/>
              <a:t>Filtro: regresión logística</a:t>
            </a:r>
            <a:endParaRPr lang="es-PE" dirty="0"/>
          </a:p>
        </p:txBody>
      </p:sp>
      <p:sp>
        <p:nvSpPr>
          <p:cNvPr id="10" name="Bocadillo: rectángulo con esquinas redondeadas 9">
            <a:extLst>
              <a:ext uri="{FF2B5EF4-FFF2-40B4-BE49-F238E27FC236}">
                <a16:creationId xmlns:a16="http://schemas.microsoft.com/office/drawing/2014/main" id="{B1CF8351-59F0-1109-B361-CBDC49BB9134}"/>
              </a:ext>
            </a:extLst>
          </p:cNvPr>
          <p:cNvSpPr/>
          <p:nvPr/>
        </p:nvSpPr>
        <p:spPr>
          <a:xfrm>
            <a:off x="7877500" y="2649571"/>
            <a:ext cx="2511972" cy="566191"/>
          </a:xfrm>
          <a:prstGeom prst="wedgeRoundRectCallout">
            <a:avLst>
              <a:gd name="adj1" fmla="val -30020"/>
              <a:gd name="adj2" fmla="val -7836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Resultado: sexo</a:t>
            </a:r>
          </a:p>
          <a:p>
            <a:r>
              <a:rPr lang="es-MX" sz="1400" dirty="0"/>
              <a:t>Predictores: especialidad y año</a:t>
            </a:r>
            <a:endParaRPr lang="es-PE" sz="1400" dirty="0"/>
          </a:p>
        </p:txBody>
      </p:sp>
      <p:sp>
        <p:nvSpPr>
          <p:cNvPr id="12" name="Marcador de contenido 2">
            <a:extLst>
              <a:ext uri="{FF2B5EF4-FFF2-40B4-BE49-F238E27FC236}">
                <a16:creationId xmlns:a16="http://schemas.microsoft.com/office/drawing/2014/main" id="{5F6E618B-3CC8-FC0D-0C46-1C691E83CCB6}"/>
              </a:ext>
            </a:extLst>
          </p:cNvPr>
          <p:cNvSpPr txBox="1">
            <a:spLocks/>
          </p:cNvSpPr>
          <p:nvPr/>
        </p:nvSpPr>
        <p:spPr>
          <a:xfrm>
            <a:off x="2509351"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femenino</a:t>
            </a:r>
            <a:br>
              <a:rPr lang="es-MX" dirty="0"/>
            </a:br>
            <a:r>
              <a:rPr lang="es-MX" dirty="0"/>
              <a:t>(OR &gt;1)</a:t>
            </a:r>
            <a:endParaRPr lang="es-PE" dirty="0"/>
          </a:p>
        </p:txBody>
      </p:sp>
      <p:sp>
        <p:nvSpPr>
          <p:cNvPr id="13" name="Marcador de contenido 2">
            <a:extLst>
              <a:ext uri="{FF2B5EF4-FFF2-40B4-BE49-F238E27FC236}">
                <a16:creationId xmlns:a16="http://schemas.microsoft.com/office/drawing/2014/main" id="{55693915-B6C3-9B5D-4292-A05EDB271398}"/>
              </a:ext>
            </a:extLst>
          </p:cNvPr>
          <p:cNvSpPr txBox="1">
            <a:spLocks/>
          </p:cNvSpPr>
          <p:nvPr/>
        </p:nvSpPr>
        <p:spPr>
          <a:xfrm>
            <a:off x="7070830"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masculino</a:t>
            </a:r>
            <a:br>
              <a:rPr lang="es-MX" dirty="0"/>
            </a:br>
            <a:r>
              <a:rPr lang="es-MX" dirty="0"/>
              <a:t>(OR &lt;1)</a:t>
            </a:r>
            <a:endParaRPr lang="es-PE" dirty="0"/>
          </a:p>
        </p:txBody>
      </p:sp>
      <p:sp>
        <p:nvSpPr>
          <p:cNvPr id="14" name="Flecha: a la derecha 13">
            <a:extLst>
              <a:ext uri="{FF2B5EF4-FFF2-40B4-BE49-F238E27FC236}">
                <a16:creationId xmlns:a16="http://schemas.microsoft.com/office/drawing/2014/main" id="{D2FABA9F-3386-1471-072E-6D5AFBD8CFA1}"/>
              </a:ext>
            </a:extLst>
          </p:cNvPr>
          <p:cNvSpPr/>
          <p:nvPr/>
        </p:nvSpPr>
        <p:spPr>
          <a:xfrm rot="8194057">
            <a:off x="4881640" y="4035183"/>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5" name="Flecha: a la derecha 14">
            <a:extLst>
              <a:ext uri="{FF2B5EF4-FFF2-40B4-BE49-F238E27FC236}">
                <a16:creationId xmlns:a16="http://schemas.microsoft.com/office/drawing/2014/main" id="{DE7DC248-1CFF-8207-D88E-DA95D3F48B3D}"/>
              </a:ext>
            </a:extLst>
          </p:cNvPr>
          <p:cNvSpPr/>
          <p:nvPr/>
        </p:nvSpPr>
        <p:spPr>
          <a:xfrm rot="13405943" flipH="1">
            <a:off x="6831296" y="4035182"/>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6" name="Bocadillo: rectángulo con esquinas redondeadas 15">
            <a:extLst>
              <a:ext uri="{FF2B5EF4-FFF2-40B4-BE49-F238E27FC236}">
                <a16:creationId xmlns:a16="http://schemas.microsoft.com/office/drawing/2014/main" id="{2C7826BF-8248-05BC-6905-7DE82E4E224B}"/>
              </a:ext>
            </a:extLst>
          </p:cNvPr>
          <p:cNvSpPr/>
          <p:nvPr/>
        </p:nvSpPr>
        <p:spPr>
          <a:xfrm>
            <a:off x="2278117" y="3689469"/>
            <a:ext cx="1828510" cy="566191"/>
          </a:xfrm>
          <a:prstGeom prst="wedgeRoundRectCallout">
            <a:avLst>
              <a:gd name="adj1" fmla="val 29185"/>
              <a:gd name="adj2" fmla="val 8313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OR de los coeficientes de la especialidad</a:t>
            </a:r>
            <a:endParaRPr lang="es-PE" sz="1400" dirty="0"/>
          </a:p>
        </p:txBody>
      </p:sp>
    </p:spTree>
    <p:extLst>
      <p:ext uri="{BB962C8B-B14F-4D97-AF65-F5344CB8AC3E}">
        <p14:creationId xmlns:p14="http://schemas.microsoft.com/office/powerpoint/2010/main" val="280764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1BADB-FF67-1FCB-596C-AF0AB3830A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2C2F07-296A-026E-BAFF-DC7A87EFE293}"/>
              </a:ext>
            </a:extLst>
          </p:cNvPr>
          <p:cNvSpPr>
            <a:spLocks noGrp="1"/>
          </p:cNvSpPr>
          <p:nvPr>
            <p:ph type="title"/>
          </p:nvPr>
        </p:nvSpPr>
        <p:spPr/>
        <p:txBody>
          <a:bodyPr>
            <a:normAutofit fontScale="90000"/>
          </a:bodyPr>
          <a:lstStyle/>
          <a:p>
            <a:r>
              <a:rPr lang="es-PE" dirty="0"/>
              <a:t>Especialidades con </a:t>
            </a:r>
            <a:r>
              <a:rPr lang="es-PE" b="1" dirty="0"/>
              <a:t>mayores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A9C6162E-692D-4532-46F2-2721894C49D3}"/>
              </a:ext>
            </a:extLst>
          </p:cNvPr>
          <p:cNvGraphicFramePr>
            <a:graphicFrameLocks noGrp="1"/>
          </p:cNvGraphicFramePr>
          <p:nvPr>
            <p:ph idx="1"/>
            <p:extLst>
              <p:ext uri="{D42A27DB-BD31-4B8C-83A1-F6EECF244321}">
                <p14:modId xmlns:p14="http://schemas.microsoft.com/office/powerpoint/2010/main" val="3733070288"/>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Especialidad</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Odds ratio (ajustado al año de postulación)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 de p</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Intervalo de confianza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física y de rehabilitación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1.36</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2.92</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-98</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Anatomía patológica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1.42</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3.36</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Dermatología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1.34</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-136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Geriatría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2.55</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Hematología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1.16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7.19</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Patología clínica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1.77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-31</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legal</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1.03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1.53</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7.03</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-05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Pediatría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1.22</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-182</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Cirugía pediátrica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1.67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Endocrinología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1.24</a:t>
                      </a:r>
                    </a:p>
                  </a:txBody>
                  <a:tcPr marL="68580" marR="68580" marT="0" marB="0" anchor="ctr"/>
                </a:tc>
                <a:tc>
                  <a:txBody>
                    <a:bodyPr/>
                    <a:lstStyle/>
                    <a:p>
                      <a:pPr algn="ctr">
                        <a:lnSpc>
                          <a:spcPct val="150000"/>
                        </a:lnSpc>
                        <a:spcBef>
                          <a:spcPts val="600"/>
                        </a:spcBef>
                        <a:spcAft>
                          <a:spcPts val="14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3.79</a:t>
                      </a:r>
                      <a:r>
                        <a:rPr lang="es-PE" sz="1600" baseline="30000" dirty="0">
                          <a:effectLst/>
                          <a:latin typeface="Calibri" panose="020F0502020204030204" pitchFamily="34" charset="0"/>
                          <a:ea typeface="Calibri" panose="020F0502020204030204" pitchFamily="34" charset="0"/>
                          <a:cs typeface="Times New Roman" panose="02020603050405020304" pitchFamily="18" charset="0"/>
                        </a:rPr>
                        <a:t>-36</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16478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fontScale="90000"/>
          </a:bodyPr>
          <a:lstStyle/>
          <a:p>
            <a:r>
              <a:rPr lang="es-PE" dirty="0"/>
              <a:t>Especialidades con </a:t>
            </a:r>
            <a:r>
              <a:rPr lang="es-PE" b="1" dirty="0"/>
              <a:t>menores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892419290"/>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dirty="0">
                          <a:effectLst/>
                        </a:rPr>
                        <a:t>Urología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DE4746-FFD3-114F-3C45-B69324D6FFFA}"/>
              </a:ext>
            </a:extLst>
          </p:cNvPr>
          <p:cNvSpPr>
            <a:spLocks noGrp="1"/>
          </p:cNvSpPr>
          <p:nvPr>
            <p:ph idx="4294967295"/>
          </p:nvPr>
        </p:nvSpPr>
        <p:spPr>
          <a:xfrm>
            <a:off x="1150883" y="1945261"/>
            <a:ext cx="10058400" cy="713855"/>
          </a:xfrm>
        </p:spPr>
        <p:style>
          <a:lnRef idx="1">
            <a:schemeClr val="accent3"/>
          </a:lnRef>
          <a:fillRef idx="2">
            <a:schemeClr val="accent3"/>
          </a:fillRef>
          <a:effectRef idx="1">
            <a:schemeClr val="accent3"/>
          </a:effectRef>
          <a:fontRef idx="minor">
            <a:schemeClr val="dk1"/>
          </a:fontRef>
        </p:style>
        <p:txBody>
          <a:bodyPr anchor="ctr"/>
          <a:lstStyle/>
          <a:p>
            <a:r>
              <a:rPr lang="es-MX" dirty="0"/>
              <a:t>Entre estas especialidades encontradas se encuentra un patrón similar al encontrado anteriormente analizando solamente las proporciones de sexo.</a:t>
            </a:r>
            <a:endParaRPr lang="es-PE" dirty="0"/>
          </a:p>
        </p:txBody>
      </p:sp>
      <p:sp>
        <p:nvSpPr>
          <p:cNvPr id="4" name="Marcador de contenido 2">
            <a:extLst>
              <a:ext uri="{FF2B5EF4-FFF2-40B4-BE49-F238E27FC236}">
                <a16:creationId xmlns:a16="http://schemas.microsoft.com/office/drawing/2014/main" id="{574B7858-6638-0DA7-FAC1-8B8041CE29DF}"/>
              </a:ext>
            </a:extLst>
          </p:cNvPr>
          <p:cNvSpPr txBox="1">
            <a:spLocks/>
          </p:cNvSpPr>
          <p:nvPr/>
        </p:nvSpPr>
        <p:spPr>
          <a:xfrm>
            <a:off x="1150883" y="2840420"/>
            <a:ext cx="10058400" cy="713855"/>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Entre las 10 especialidades con mayor </a:t>
            </a:r>
            <a:r>
              <a:rPr lang="es-MX" dirty="0" err="1"/>
              <a:t>odds</a:t>
            </a:r>
            <a:r>
              <a:rPr lang="es-MX" dirty="0"/>
              <a:t> ratio (estadísticamente significativo) se encuentra solamente una especialidad quirúrgica, que es cirugía pediátrica).</a:t>
            </a:r>
            <a:endParaRPr lang="es-PE" dirty="0"/>
          </a:p>
        </p:txBody>
      </p:sp>
      <p:sp>
        <p:nvSpPr>
          <p:cNvPr id="5" name="Marcador de contenido 2">
            <a:extLst>
              <a:ext uri="{FF2B5EF4-FFF2-40B4-BE49-F238E27FC236}">
                <a16:creationId xmlns:a16="http://schemas.microsoft.com/office/drawing/2014/main" id="{AF8A005B-EE08-FE45-458A-287A5A5D06BE}"/>
              </a:ext>
            </a:extLst>
          </p:cNvPr>
          <p:cNvSpPr txBox="1">
            <a:spLocks/>
          </p:cNvSpPr>
          <p:nvPr/>
        </p:nvSpPr>
        <p:spPr>
          <a:xfrm>
            <a:off x="1150883" y="3735580"/>
            <a:ext cx="10058400" cy="713856"/>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otro lado, entre las 10 especialidades con menor </a:t>
            </a:r>
            <a:r>
              <a:rPr lang="es-MX" dirty="0" err="1"/>
              <a:t>odds</a:t>
            </a:r>
            <a:r>
              <a:rPr lang="es-MX" dirty="0"/>
              <a:t> ratio (estadísticamente significativo) se encontraron 7 especialidades quirúrgicas.</a:t>
            </a:r>
            <a:endParaRPr lang="es-PE" dirty="0"/>
          </a:p>
        </p:txBody>
      </p:sp>
    </p:spTree>
    <p:extLst>
      <p:ext uri="{BB962C8B-B14F-4D97-AF65-F5344CB8AC3E}">
        <p14:creationId xmlns:p14="http://schemas.microsoft.com/office/powerpoint/2010/main" val="352399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sexo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1F5F57-1E18-BA21-1900-5AB5740B74E0}"/>
              </a:ext>
            </a:extLst>
          </p:cNvPr>
          <p:cNvSpPr>
            <a:spLocks noGrp="1"/>
          </p:cNvSpPr>
          <p:nvPr>
            <p:ph idx="4294967295"/>
          </p:nvPr>
        </p:nvSpPr>
        <p:spPr>
          <a:xfrm>
            <a:off x="1066800" y="1417638"/>
            <a:ext cx="10058400" cy="936680"/>
          </a:xfrm>
        </p:spPr>
        <p:style>
          <a:lnRef idx="1">
            <a:schemeClr val="accent3"/>
          </a:lnRef>
          <a:fillRef idx="2">
            <a:schemeClr val="accent3"/>
          </a:fillRef>
          <a:effectRef idx="1">
            <a:schemeClr val="accent3"/>
          </a:effectRef>
          <a:fontRef idx="minor">
            <a:schemeClr val="dk1"/>
          </a:fontRef>
        </p:style>
        <p:txBody>
          <a:bodyPr/>
          <a:lstStyle/>
          <a:p>
            <a:r>
              <a:rPr lang="es-MX" dirty="0"/>
              <a:t>Si bien sabemos que la distribución es heterogénea en las distintas especialidades y llegamos a identificar aquellas especialidades con mayor número de mujeres y aquellas con mayor número de hombres, falta aún determinar la dirección de la tendencia (con el pasar de los años).</a:t>
            </a:r>
          </a:p>
        </p:txBody>
      </p:sp>
      <p:sp>
        <p:nvSpPr>
          <p:cNvPr id="5" name="CuadroTexto 4">
            <a:extLst>
              <a:ext uri="{FF2B5EF4-FFF2-40B4-BE49-F238E27FC236}">
                <a16:creationId xmlns:a16="http://schemas.microsoft.com/office/drawing/2014/main" id="{9C9CC677-2638-968E-8F0E-31485AEF69A2}"/>
              </a:ext>
            </a:extLst>
          </p:cNvPr>
          <p:cNvSpPr txBox="1"/>
          <p:nvPr/>
        </p:nvSpPr>
        <p:spPr>
          <a:xfrm>
            <a:off x="993228" y="2749357"/>
            <a:ext cx="100584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MX" dirty="0"/>
              <a:t>Para esto se realizó un modelo estadístico (regresión logística) en el que se tenía al sexo como variable dependiente (de resultado) y al año de postulación y especialidad como variables independientes (predictoras), se encontró que el coeficiente del año de postulación era estadísticamente significativo y con un </a:t>
            </a:r>
            <a:r>
              <a:rPr lang="es-MX" dirty="0" err="1"/>
              <a:t>odds</a:t>
            </a:r>
            <a:r>
              <a:rPr lang="es-MX" dirty="0"/>
              <a:t> ratio ajustado de 1.048 [intervalo de confianza (IC) 95%: 1.043-1.054]. Entonces, podemos decir que hay una tendencia hacia un mayor número de mujeres con el paso de los años entre los postulantes al programa de </a:t>
            </a:r>
            <a:r>
              <a:rPr lang="es-MX" dirty="0" err="1"/>
              <a:t>residentado</a:t>
            </a:r>
            <a:r>
              <a:rPr lang="es-MX" dirty="0"/>
              <a:t> médico en el Perú</a:t>
            </a:r>
            <a:endParaRPr lang="es-PE" dirty="0"/>
          </a:p>
        </p:txBody>
      </p:sp>
    </p:spTree>
    <p:extLst>
      <p:ext uri="{BB962C8B-B14F-4D97-AF65-F5344CB8AC3E}">
        <p14:creationId xmlns:p14="http://schemas.microsoft.com/office/powerpoint/2010/main" val="248592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9B97-E7DD-CAC4-8600-01F6C2797A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81EF93-21D1-BF1F-EB2D-5C6DDC2E0ECB}"/>
              </a:ext>
            </a:extLst>
          </p:cNvPr>
          <p:cNvSpPr>
            <a:spLocks noGrp="1"/>
          </p:cNvSpPr>
          <p:nvPr>
            <p:ph type="title"/>
          </p:nvPr>
        </p:nvSpPr>
        <p:spPr/>
        <p:txBody>
          <a:bodyPr>
            <a:noAutofit/>
          </a:bodyPr>
          <a:lstStyle/>
          <a:p>
            <a:r>
              <a:rPr lang="es-MX" sz="2800" dirty="0"/>
              <a:t>Proporción de postulantes de sexo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9E59A939-C176-C8BC-80A6-F41C2F243B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960938"/>
            <a:ext cx="6875694" cy="4245395"/>
          </a:xfrm>
          <a:prstGeom prst="rect">
            <a:avLst/>
          </a:prstGeom>
          <a:noFill/>
          <a:ln>
            <a:noFill/>
          </a:ln>
        </p:spPr>
      </p:pic>
    </p:spTree>
    <p:extLst>
      <p:ext uri="{BB962C8B-B14F-4D97-AF65-F5344CB8AC3E}">
        <p14:creationId xmlns:p14="http://schemas.microsoft.com/office/powerpoint/2010/main" val="2788382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5EEA-CBA6-02B9-5879-B463661720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D85B23-4766-884B-D0E7-67BA79955AD5}"/>
              </a:ext>
            </a:extLst>
          </p:cNvPr>
          <p:cNvSpPr>
            <a:spLocks noGrp="1"/>
          </p:cNvSpPr>
          <p:nvPr>
            <p:ph type="title"/>
          </p:nvPr>
        </p:nvSpPr>
        <p:spPr/>
        <p:txBody>
          <a:bodyPr>
            <a:normAutofit/>
          </a:bodyPr>
          <a:lstStyle/>
          <a:p>
            <a:r>
              <a:rPr lang="es-MX" sz="2800" dirty="0"/>
              <a:t>Proporción de postulantes de sexo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621AFE89-37A1-9785-8E57-90E671278B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Tree>
    <p:extLst>
      <p:ext uri="{BB962C8B-B14F-4D97-AF65-F5344CB8AC3E}">
        <p14:creationId xmlns:p14="http://schemas.microsoft.com/office/powerpoint/2010/main" val="291595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3E546E-4009-E458-8125-8943918499A2}"/>
              </a:ext>
            </a:extLst>
          </p:cNvPr>
          <p:cNvSpPr>
            <a:spLocks noGrp="1"/>
          </p:cNvSpPr>
          <p:nvPr>
            <p:ph idx="4294967295"/>
          </p:nvPr>
        </p:nvSpPr>
        <p:spPr>
          <a:xfrm>
            <a:off x="1066800" y="1173600"/>
            <a:ext cx="10058400" cy="4022725"/>
          </a:xfrm>
        </p:spPr>
        <p:txBody>
          <a:bodyPr>
            <a:normAutofit fontScale="92500" lnSpcReduction="20000"/>
          </a:bodyPr>
          <a:lstStyle/>
          <a:p>
            <a:r>
              <a:rPr lang="es-MX" dirty="0"/>
              <a:t>Ahora, para determinar si esta tendencia es la misma en todas las especialidades o es una tendencia heterogénea se optó por realizar también una regresión logística en la cual se agregaba a la posible modificación del efecto del tiempo sobre el sexo por las distintas especialidades.</a:t>
            </a:r>
          </a:p>
          <a:p>
            <a:r>
              <a:rPr lang="es-MX" dirty="0"/>
              <a:t>Para esto se agregó la interacción en el modelo estadístico y también se realizó un análisis mediante la prueba de razón de verosimilitud (“</a:t>
            </a:r>
            <a:r>
              <a:rPr lang="es-MX" dirty="0" err="1"/>
              <a:t>likelihood</a:t>
            </a:r>
            <a:r>
              <a:rPr lang="es-MX" dirty="0"/>
              <a:t> ratio test”) para cada uno de los modelos generados.</a:t>
            </a:r>
          </a:p>
          <a:p>
            <a:r>
              <a:rPr lang="es-MX" dirty="0"/>
              <a:t>Para determinar la significancia estadística se hizo el ajuste del valor de p mediante la corrección de Bonferroni.</a:t>
            </a:r>
          </a:p>
          <a:p>
            <a:r>
              <a:rPr lang="es-MX" dirty="0"/>
              <a:t>Se encontró que solo había significancia estadística de la interacción para tres especialidades: cirugía general, cirugía plástica y ginecología y obstetricia. Dos de ellas (cirugía general y ginecología y obstetricia) con una tendencia incluso superior a la tendencia global (más mujeres), mientras que una especialidad (cirugía plástica) tuvo una tendencia en dirección opuesta: menos mujeres.</a:t>
            </a:r>
          </a:p>
          <a:p>
            <a:r>
              <a:rPr lang="es-MX" dirty="0"/>
              <a:t>El encontrar solamente estas 3 especialidades mediante el método descrito indica que en líneas generales las distintas especialidades médicas aparentemente están siguiendo una tendencia similar a la tendencia global.</a:t>
            </a:r>
            <a:endParaRPr lang="es-PE" dirty="0"/>
          </a:p>
        </p:txBody>
      </p:sp>
    </p:spTree>
    <p:extLst>
      <p:ext uri="{BB962C8B-B14F-4D97-AF65-F5344CB8AC3E}">
        <p14:creationId xmlns:p14="http://schemas.microsoft.com/office/powerpoint/2010/main" val="129322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1E16-746F-7C95-5972-241C7D60CC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129697-A040-631B-4CCF-C873A97A5FDF}"/>
              </a:ext>
            </a:extLst>
          </p:cNvPr>
          <p:cNvSpPr>
            <a:spLocks noGrp="1"/>
          </p:cNvSpPr>
          <p:nvPr>
            <p:ph type="title"/>
          </p:nvPr>
        </p:nvSpPr>
        <p:spPr/>
        <p:txBody>
          <a:bodyPr>
            <a:noAutofit/>
          </a:bodyPr>
          <a:lstStyle/>
          <a:p>
            <a:r>
              <a:rPr lang="es-MX" sz="3200" dirty="0"/>
              <a:t>Proporción de postulantes de sexo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BEB941FE-691B-2589-14A2-91928119A0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2831601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FB0-CA31-CD4E-B83C-49ABAAE23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2F6CAA-9396-0A6B-9EAE-2E8C453F8F90}"/>
              </a:ext>
            </a:extLst>
          </p:cNvPr>
          <p:cNvSpPr>
            <a:spLocks noGrp="1"/>
          </p:cNvSpPr>
          <p:nvPr>
            <p:ph type="title"/>
          </p:nvPr>
        </p:nvSpPr>
        <p:spPr/>
        <p:txBody>
          <a:bodyPr>
            <a:normAutofit/>
          </a:bodyPr>
          <a:lstStyle/>
          <a:p>
            <a:r>
              <a:rPr lang="es-PE" dirty="0"/>
              <a:t>Número de postulantes a especialidades clínicas y quirúrgicas en los distintos años</a:t>
            </a:r>
          </a:p>
        </p:txBody>
      </p:sp>
      <p:pic>
        <p:nvPicPr>
          <p:cNvPr id="4" name="Marcador de contenido 3">
            <a:extLst>
              <a:ext uri="{FF2B5EF4-FFF2-40B4-BE49-F238E27FC236}">
                <a16:creationId xmlns:a16="http://schemas.microsoft.com/office/drawing/2014/main" id="{D4821DCA-F73C-B8B8-4B4A-0D55115E192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5916" y="2005964"/>
            <a:ext cx="6720167" cy="4150995"/>
          </a:xfrm>
          <a:prstGeom prst="rect">
            <a:avLst/>
          </a:prstGeom>
          <a:noFill/>
          <a:ln>
            <a:noFill/>
          </a:ln>
        </p:spPr>
      </p:pic>
    </p:spTree>
    <p:extLst>
      <p:ext uri="{BB962C8B-B14F-4D97-AF65-F5344CB8AC3E}">
        <p14:creationId xmlns:p14="http://schemas.microsoft.com/office/powerpoint/2010/main" val="1491019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35DD-A4C6-9BB3-8AAF-380DC58A8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89505-7CC3-6522-90D9-CC6F9EE32334}"/>
              </a:ext>
            </a:extLst>
          </p:cNvPr>
          <p:cNvSpPr>
            <a:spLocks noGrp="1"/>
          </p:cNvSpPr>
          <p:nvPr>
            <p:ph type="title"/>
          </p:nvPr>
        </p:nvSpPr>
        <p:spPr/>
        <p:txBody>
          <a:bodyPr>
            <a:noAutofit/>
          </a:bodyPr>
          <a:lstStyle/>
          <a:p>
            <a:r>
              <a:rPr lang="es-PE" sz="4000" dirty="0"/>
              <a:t>Proporción de postulantes de sexo femenino separada por especialidades clínicas y quirúrgicas</a:t>
            </a:r>
          </a:p>
        </p:txBody>
      </p:sp>
      <p:pic>
        <p:nvPicPr>
          <p:cNvPr id="4" name="Marcador de contenido 3">
            <a:extLst>
              <a:ext uri="{FF2B5EF4-FFF2-40B4-BE49-F238E27FC236}">
                <a16:creationId xmlns:a16="http://schemas.microsoft.com/office/drawing/2014/main" id="{2B3EE085-2457-C520-D95E-BDC3402032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8" y="1981580"/>
            <a:ext cx="6582003" cy="4065652"/>
          </a:xfrm>
          <a:prstGeom prst="rect">
            <a:avLst/>
          </a:prstGeom>
          <a:noFill/>
          <a:ln>
            <a:noFill/>
          </a:ln>
        </p:spPr>
      </p:pic>
    </p:spTree>
    <p:extLst>
      <p:ext uri="{BB962C8B-B14F-4D97-AF65-F5344CB8AC3E}">
        <p14:creationId xmlns:p14="http://schemas.microsoft.com/office/powerpoint/2010/main" val="996972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9672BA-6D5D-8573-990A-B68AFAB13C59}"/>
              </a:ext>
            </a:extLst>
          </p:cNvPr>
          <p:cNvSpPr>
            <a:spLocks noGrp="1"/>
          </p:cNvSpPr>
          <p:nvPr>
            <p:ph idx="4294967295"/>
          </p:nvPr>
        </p:nvSpPr>
        <p:spPr>
          <a:xfrm>
            <a:off x="1066800" y="931863"/>
            <a:ext cx="10058400" cy="4022725"/>
          </a:xfrm>
        </p:spPr>
        <p:txBody>
          <a:bodyPr/>
          <a:lstStyle/>
          <a:p>
            <a:r>
              <a:rPr lang="es-MX" dirty="0"/>
              <a:t>Se realizó un modelo de regresión logística en el que se tenía al sexo como variable dependiente (de resultado) y al tipo de especialidad (clínica vs. quirúrgica) y al año de postulación como variables independientes (predictoras).</a:t>
            </a:r>
          </a:p>
          <a:p>
            <a:r>
              <a:rPr lang="es-MX" dirty="0"/>
              <a:t>El resultado fue que para el coeficiente del tipo de especialidad había diferencias estadísticamente significativas (valor de p de &lt;2.23-308, se promedia a 0), con un </a:t>
            </a:r>
            <a:r>
              <a:rPr lang="es-MX" dirty="0" err="1"/>
              <a:t>odds</a:t>
            </a:r>
            <a:r>
              <a:rPr lang="es-MX" dirty="0"/>
              <a:t> ratio ajustado de 0.39 [IC 95%: 0.37-0.40], con lo que se corrobora estadísticamente la evidente diferencia observada.</a:t>
            </a:r>
          </a:p>
          <a:p>
            <a:r>
              <a:rPr lang="es-MX" dirty="0"/>
              <a:t>También se realizó un modelo en el que se incorporaba la posible modificación de efecto del tipo de especialidad sobre el efecto del año de postulación en el sexo. Sin embargo, no se obtuvo una significancia estadística (valor de p de la interacción: 0.054). Esto indica que, a pesar de las grandes diferencias en la distribución de sexo, la tendencia de las especialidades clínicas y las especialidades quirúrgicas es similar. Esto también puede observarse en la figura 6, donde se observa que las líneas hasta parecen paralelas entre sí.</a:t>
            </a:r>
            <a:endParaRPr lang="es-PE" dirty="0"/>
          </a:p>
        </p:txBody>
      </p:sp>
    </p:spTree>
    <p:extLst>
      <p:ext uri="{BB962C8B-B14F-4D97-AF65-F5344CB8AC3E}">
        <p14:creationId xmlns:p14="http://schemas.microsoft.com/office/powerpoint/2010/main" val="716505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B990-82BA-DE2B-C1FB-BC3B37D11A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ED137-6ACE-E70D-17F6-44564438965D}"/>
              </a:ext>
            </a:extLst>
          </p:cNvPr>
          <p:cNvSpPr>
            <a:spLocks noGrp="1"/>
          </p:cNvSpPr>
          <p:nvPr>
            <p:ph type="title"/>
          </p:nvPr>
        </p:nvSpPr>
        <p:spPr/>
        <p:txBody>
          <a:bodyPr>
            <a:normAutofit fontScale="90000"/>
          </a:bodyPr>
          <a:lstStyle/>
          <a:p>
            <a:r>
              <a:rPr lang="es-PE" dirty="0"/>
              <a:t>Número de postulantes de sexo femenino a especialidades clínicas y quirúrgicas</a:t>
            </a:r>
          </a:p>
        </p:txBody>
      </p:sp>
      <p:pic>
        <p:nvPicPr>
          <p:cNvPr id="4" name="Marcador de contenido 3">
            <a:extLst>
              <a:ext uri="{FF2B5EF4-FFF2-40B4-BE49-F238E27FC236}">
                <a16:creationId xmlns:a16="http://schemas.microsoft.com/office/drawing/2014/main" id="{5AB8F577-2946-82CB-FFAF-D1DC42CDD9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8628" y="2054732"/>
            <a:ext cx="6474743" cy="3999399"/>
          </a:xfrm>
          <a:prstGeom prst="rect">
            <a:avLst/>
          </a:prstGeom>
          <a:noFill/>
          <a:ln>
            <a:noFill/>
          </a:ln>
        </p:spPr>
      </p:pic>
    </p:spTree>
    <p:extLst>
      <p:ext uri="{BB962C8B-B14F-4D97-AF65-F5344CB8AC3E}">
        <p14:creationId xmlns:p14="http://schemas.microsoft.com/office/powerpoint/2010/main" val="1663603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FAE5-1A5E-A245-5BDA-6ABBDF4F6B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5CC92A-8F4F-6CF5-79F2-49C4069D0424}"/>
              </a:ext>
            </a:extLst>
          </p:cNvPr>
          <p:cNvSpPr>
            <a:spLocks noGrp="1"/>
          </p:cNvSpPr>
          <p:nvPr>
            <p:ph type="title"/>
          </p:nvPr>
        </p:nvSpPr>
        <p:spPr/>
        <p:txBody>
          <a:bodyPr>
            <a:normAutofit fontScale="90000"/>
          </a:bodyPr>
          <a:lstStyle/>
          <a:p>
            <a:r>
              <a:rPr lang="es-PE" dirty="0"/>
              <a:t>Número de postulantes de sexo masculino a especialidades clínicas y quirúrgicas</a:t>
            </a:r>
          </a:p>
        </p:txBody>
      </p:sp>
      <p:pic>
        <p:nvPicPr>
          <p:cNvPr id="4" name="Marcador de contenido 3">
            <a:extLst>
              <a:ext uri="{FF2B5EF4-FFF2-40B4-BE49-F238E27FC236}">
                <a16:creationId xmlns:a16="http://schemas.microsoft.com/office/drawing/2014/main" id="{787AED04-5579-DE0C-51AC-4D8425D7BD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6708" y="2005964"/>
            <a:ext cx="6718583" cy="4150017"/>
          </a:xfrm>
          <a:prstGeom prst="rect">
            <a:avLst/>
          </a:prstGeom>
          <a:noFill/>
          <a:ln>
            <a:noFill/>
          </a:ln>
        </p:spPr>
      </p:pic>
    </p:spTree>
    <p:extLst>
      <p:ext uri="{BB962C8B-B14F-4D97-AF65-F5344CB8AC3E}">
        <p14:creationId xmlns:p14="http://schemas.microsoft.com/office/powerpoint/2010/main" val="1701585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F34349-C23B-9C5C-481D-3A223F94C46F}"/>
              </a:ext>
            </a:extLst>
          </p:cNvPr>
          <p:cNvSpPr>
            <a:spLocks noGrp="1"/>
          </p:cNvSpPr>
          <p:nvPr>
            <p:ph idx="4294967295"/>
          </p:nvPr>
        </p:nvSpPr>
        <p:spPr>
          <a:xfrm>
            <a:off x="1066800" y="1289215"/>
            <a:ext cx="10058400" cy="4022725"/>
          </a:xfrm>
        </p:spPr>
        <p:txBody>
          <a:bodyPr/>
          <a:lstStyle/>
          <a:p>
            <a:r>
              <a:rPr lang="es-MX" dirty="0"/>
              <a:t>Ahora, si comparamos la predilección por la postulación a especialidades clínicas o quirúrgicas entre los postulantes de sexo femenino y masculino, encontramos que consistentemente los postulantes de sexo femenino tienen porcentajes más bajos de postulación a especialidades quirúrgicas.</a:t>
            </a:r>
          </a:p>
          <a:p>
            <a:r>
              <a:rPr lang="es-MX" dirty="0"/>
              <a:t>El porcentaje más alto de postulación a especialidades quirúrgicas entre los postulantes de sexo femenino fue alcanzado el año 2023, con 35.7%, mientras que el de los postulantes de sexo masculino fue el año 2022, con 56.8%. Incluso, el año con menor porcentaje de postulación a especialidades quirúrgicas de los postulantes de sexo masculino fue el año 2013, con 45.8%, porcentaje superior al mayor porcentaje en el sexo femenino.</a:t>
            </a:r>
          </a:p>
          <a:p>
            <a:r>
              <a:rPr lang="es-MX" dirty="0"/>
              <a:t>Esto indica la amplia diferencia en cuanto a la predilección por las especialidades quirúrgicas del sexo masculino.</a:t>
            </a:r>
            <a:endParaRPr lang="es-PE" dirty="0"/>
          </a:p>
        </p:txBody>
      </p:sp>
    </p:spTree>
    <p:extLst>
      <p:ext uri="{BB962C8B-B14F-4D97-AF65-F5344CB8AC3E}">
        <p14:creationId xmlns:p14="http://schemas.microsoft.com/office/powerpoint/2010/main" val="3817328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5D9DBF3-E7BC-C13E-A733-5E56CB5DE408}"/>
              </a:ext>
            </a:extLst>
          </p:cNvPr>
          <p:cNvSpPr>
            <a:spLocks noGrp="1"/>
          </p:cNvSpPr>
          <p:nvPr>
            <p:ph idx="4294967295"/>
          </p:nvPr>
        </p:nvSpPr>
        <p:spPr>
          <a:xfrm>
            <a:off x="1066800" y="1417637"/>
            <a:ext cx="10058400" cy="1935163"/>
          </a:xfrm>
        </p:spPr>
        <p:txBody>
          <a:bodyPr/>
          <a:lstStyle/>
          <a:p>
            <a:r>
              <a:rPr lang="es-MX" dirty="0"/>
              <a:t>Hasta este punto se abordó el tema de los postulantes, pero queda la duda si lo mismo puede extrapolarse para los ingresantes, para esto se realizaron análisis similares a los realizados en los postulantes, pero solo en los ingresantes. Cabe mencionar que para los ingresantes solo se contaron con datos desde el año 2016, debido a que estos datos no se registraban en años anteriores (a diferencia de los postulantes, de quienes se contaban con datos desde el año 2013). </a:t>
            </a:r>
            <a:endParaRPr lang="es-PE" dirty="0"/>
          </a:p>
        </p:txBody>
      </p:sp>
    </p:spTree>
    <p:extLst>
      <p:ext uri="{BB962C8B-B14F-4D97-AF65-F5344CB8AC3E}">
        <p14:creationId xmlns:p14="http://schemas.microsoft.com/office/powerpoint/2010/main" val="2591177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normAutofit/>
          </a:bodyPr>
          <a:lstStyle/>
          <a:p>
            <a:r>
              <a:rPr lang="es-MX" dirty="0"/>
              <a:t>Número de ingresantes y no ingresantes en los distintos años</a:t>
            </a:r>
            <a:endParaRPr lang="es-PE" dirty="0"/>
          </a:p>
        </p:txBody>
      </p:sp>
      <p:pic>
        <p:nvPicPr>
          <p:cNvPr id="4" name="Marcador de contenido 3">
            <a:extLst>
              <a:ext uri="{FF2B5EF4-FFF2-40B4-BE49-F238E27FC236}">
                <a16:creationId xmlns:a16="http://schemas.microsoft.com/office/drawing/2014/main" id="{221D985A-16B9-4EA1-C0FB-9F9BC154EA6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51500" y="2011680"/>
            <a:ext cx="6688999" cy="4131743"/>
          </a:xfrm>
          <a:prstGeom prst="rect">
            <a:avLst/>
          </a:prstGeom>
          <a:noFill/>
          <a:ln>
            <a:noFill/>
          </a:ln>
        </p:spPr>
      </p:pic>
    </p:spTree>
    <p:extLst>
      <p:ext uri="{BB962C8B-B14F-4D97-AF65-F5344CB8AC3E}">
        <p14:creationId xmlns:p14="http://schemas.microsoft.com/office/powerpoint/2010/main" val="15146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p:txBody>
          <a:bodyPr>
            <a:normAutofit/>
          </a:bodyPr>
          <a:lstStyle/>
          <a:p>
            <a:r>
              <a:rPr lang="es-MX" dirty="0"/>
              <a:t>En la actualidad, la especialidad médica representa un hito significativo en la formación de muchos médicos.</a:t>
            </a:r>
            <a:endParaRPr lang="es-PE" dirty="0"/>
          </a:p>
          <a:p>
            <a:r>
              <a:rPr lang="es-PE" dirty="0"/>
              <a:t>Tener una especialidad repercute en el desarrollo profesional y en la situación económica individual de un médico.</a:t>
            </a:r>
            <a:endParaRPr lang="es-MX" dirty="0"/>
          </a:p>
          <a:p>
            <a:r>
              <a:rPr lang="es-PE" dirty="0"/>
              <a:t>Antiguamente existía una predominancia masculina en los profesionales médicos.</a:t>
            </a:r>
          </a:p>
          <a:p>
            <a:r>
              <a:rPr lang="es-MX" dirty="0"/>
              <a:t>En 1971 solo el 11.5% de los médicos registrados en el Colegio Médico del Perú eran mujeres, en el año 2011 esta cifra aumentó al 48.9%.</a:t>
            </a:r>
            <a:endParaRPr lang="es-PE" dirty="0"/>
          </a:p>
          <a:p>
            <a:r>
              <a:rPr lang="es-PE" dirty="0"/>
              <a:t>Cada vez hay más mujeres que son profesionales médicos y, consecuentemente, cada vez hay más mujeres realizando especialidades médicas.</a:t>
            </a:r>
          </a:p>
          <a:p>
            <a:r>
              <a:rPr lang="es-PE" dirty="0"/>
              <a:t>No existe a la fecha un estudio sobre el sexo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B47D5-8635-282D-29AD-714F3690B81A}"/>
              </a:ext>
            </a:extLst>
          </p:cNvPr>
          <p:cNvSpPr>
            <a:spLocks noGrp="1"/>
          </p:cNvSpPr>
          <p:nvPr>
            <p:ph type="title"/>
          </p:nvPr>
        </p:nvSpPr>
        <p:spPr/>
        <p:txBody>
          <a:bodyPr>
            <a:normAutofit/>
          </a:bodyPr>
          <a:lstStyle/>
          <a:p>
            <a:r>
              <a:rPr lang="es-MX" dirty="0"/>
              <a:t>Distribución de sexo de ingresantes en los distintos años</a:t>
            </a:r>
            <a:endParaRPr lang="es-PE" dirty="0"/>
          </a:p>
        </p:txBody>
      </p:sp>
      <p:pic>
        <p:nvPicPr>
          <p:cNvPr id="6" name="Marcador de contenido 5">
            <a:extLst>
              <a:ext uri="{FF2B5EF4-FFF2-40B4-BE49-F238E27FC236}">
                <a16:creationId xmlns:a16="http://schemas.microsoft.com/office/drawing/2014/main" id="{AD6621BC-6F4A-4F25-69BB-F5D98082770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725" y="2050756"/>
            <a:ext cx="6422549" cy="3964536"/>
          </a:xfrm>
          <a:prstGeom prst="rect">
            <a:avLst/>
          </a:prstGeom>
          <a:noFill/>
          <a:ln>
            <a:noFill/>
          </a:ln>
        </p:spPr>
      </p:pic>
    </p:spTree>
    <p:extLst>
      <p:ext uri="{BB962C8B-B14F-4D97-AF65-F5344CB8AC3E}">
        <p14:creationId xmlns:p14="http://schemas.microsoft.com/office/powerpoint/2010/main" val="1098262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C59C-97F7-0CCC-DDEB-84337AEBA0AF}"/>
              </a:ext>
            </a:extLst>
          </p:cNvPr>
          <p:cNvSpPr>
            <a:spLocks noGrp="1"/>
          </p:cNvSpPr>
          <p:nvPr>
            <p:ph type="title"/>
          </p:nvPr>
        </p:nvSpPr>
        <p:spPr/>
        <p:txBody>
          <a:bodyPr>
            <a:normAutofit/>
          </a:bodyPr>
          <a:lstStyle/>
          <a:p>
            <a:r>
              <a:rPr lang="es-PE" dirty="0"/>
              <a:t>Número de ingresantes a especialidades clínicas y quirúrgicas en los distintos años</a:t>
            </a:r>
          </a:p>
        </p:txBody>
      </p:sp>
      <p:pic>
        <p:nvPicPr>
          <p:cNvPr id="4" name="Marcador de contenido 3">
            <a:extLst>
              <a:ext uri="{FF2B5EF4-FFF2-40B4-BE49-F238E27FC236}">
                <a16:creationId xmlns:a16="http://schemas.microsoft.com/office/drawing/2014/main" id="{992A8A65-8590-CF38-5506-0CC7EC8BA8F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4724" y="2054733"/>
            <a:ext cx="6462551" cy="3991868"/>
          </a:xfrm>
          <a:prstGeom prst="rect">
            <a:avLst/>
          </a:prstGeom>
          <a:noFill/>
          <a:ln>
            <a:noFill/>
          </a:ln>
        </p:spPr>
      </p:pic>
    </p:spTree>
    <p:extLst>
      <p:ext uri="{BB962C8B-B14F-4D97-AF65-F5344CB8AC3E}">
        <p14:creationId xmlns:p14="http://schemas.microsoft.com/office/powerpoint/2010/main" val="23442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A90884-523C-9505-D1DF-9A9964FA3DF3}"/>
              </a:ext>
            </a:extLst>
          </p:cNvPr>
          <p:cNvSpPr>
            <a:spLocks noGrp="1"/>
          </p:cNvSpPr>
          <p:nvPr>
            <p:ph idx="4294967295"/>
          </p:nvPr>
        </p:nvSpPr>
        <p:spPr>
          <a:xfrm>
            <a:off x="1066800" y="1785499"/>
            <a:ext cx="10058400" cy="1493729"/>
          </a:xfrm>
        </p:spPr>
        <p:txBody>
          <a:bodyPr/>
          <a:lstStyle/>
          <a:p>
            <a:r>
              <a:rPr lang="es-MX" dirty="0"/>
              <a:t>En cuanto al número de ingresantes, este es inferior al número de postulantes, siendo inferior al 50% de postulantes en todos los años. El número de ingresantes en los diferentes años fue similar al de los postulantes, con la excepción del año 2021, año en el que hubo más ingresantes en relación al número de postulantes. </a:t>
            </a:r>
            <a:endParaRPr lang="es-PE" dirty="0"/>
          </a:p>
        </p:txBody>
      </p:sp>
    </p:spTree>
    <p:extLst>
      <p:ext uri="{BB962C8B-B14F-4D97-AF65-F5344CB8AC3E}">
        <p14:creationId xmlns:p14="http://schemas.microsoft.com/office/powerpoint/2010/main" val="3938094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9FC1D-621B-9650-BA61-AD7DFC84644B}"/>
              </a:ext>
            </a:extLst>
          </p:cNvPr>
          <p:cNvSpPr>
            <a:spLocks noGrp="1"/>
          </p:cNvSpPr>
          <p:nvPr>
            <p:ph type="title"/>
          </p:nvPr>
        </p:nvSpPr>
        <p:spPr/>
        <p:txBody>
          <a:bodyPr>
            <a:noAutofit/>
          </a:bodyPr>
          <a:lstStyle/>
          <a:p>
            <a:r>
              <a:rPr lang="es-MX" sz="3600" dirty="0"/>
              <a:t>Comparación en el número y porcentaje de ingresantes y no ingresantes entre mujeres y varones en los distintos años</a:t>
            </a:r>
            <a:endParaRPr lang="es-PE" sz="3600" dirty="0"/>
          </a:p>
        </p:txBody>
      </p:sp>
      <p:graphicFrame>
        <p:nvGraphicFramePr>
          <p:cNvPr id="4" name="Marcador de contenido 3">
            <a:extLst>
              <a:ext uri="{FF2B5EF4-FFF2-40B4-BE49-F238E27FC236}">
                <a16:creationId xmlns:a16="http://schemas.microsoft.com/office/drawing/2014/main" id="{A5715B16-A260-A0B3-6718-140682B8EBF7}"/>
              </a:ext>
            </a:extLst>
          </p:cNvPr>
          <p:cNvGraphicFramePr>
            <a:graphicFrameLocks noGrp="1"/>
          </p:cNvGraphicFramePr>
          <p:nvPr>
            <p:ph idx="1"/>
            <p:extLst>
              <p:ext uri="{D42A27DB-BD31-4B8C-83A1-F6EECF244321}">
                <p14:modId xmlns:p14="http://schemas.microsoft.com/office/powerpoint/2010/main" val="2051336604"/>
              </p:ext>
            </p:extLst>
          </p:nvPr>
        </p:nvGraphicFramePr>
        <p:xfrm>
          <a:off x="1096963" y="2084832"/>
          <a:ext cx="10058399" cy="4011168"/>
        </p:xfrm>
        <a:graphic>
          <a:graphicData uri="http://schemas.openxmlformats.org/drawingml/2006/table">
            <a:tbl>
              <a:tblPr firstRow="1" firstCol="1" bandRow="1">
                <a:tableStyleId>{3B4B98B0-60AC-42C2-AFA5-B58CD77FA1E5}</a:tableStyleId>
              </a:tblPr>
              <a:tblGrid>
                <a:gridCol w="1217066">
                  <a:extLst>
                    <a:ext uri="{9D8B030D-6E8A-4147-A177-3AD203B41FA5}">
                      <a16:colId xmlns:a16="http://schemas.microsoft.com/office/drawing/2014/main" val="3761954274"/>
                    </a:ext>
                  </a:extLst>
                </a:gridCol>
                <a:gridCol w="1217066">
                  <a:extLst>
                    <a:ext uri="{9D8B030D-6E8A-4147-A177-3AD203B41FA5}">
                      <a16:colId xmlns:a16="http://schemas.microsoft.com/office/drawing/2014/main" val="3478365296"/>
                    </a:ext>
                  </a:extLst>
                </a:gridCol>
                <a:gridCol w="1114471">
                  <a:extLst>
                    <a:ext uri="{9D8B030D-6E8A-4147-A177-3AD203B41FA5}">
                      <a16:colId xmlns:a16="http://schemas.microsoft.com/office/drawing/2014/main" val="3175119823"/>
                    </a:ext>
                  </a:extLst>
                </a:gridCol>
                <a:gridCol w="1106424">
                  <a:extLst>
                    <a:ext uri="{9D8B030D-6E8A-4147-A177-3AD203B41FA5}">
                      <a16:colId xmlns:a16="http://schemas.microsoft.com/office/drawing/2014/main" val="2132534442"/>
                    </a:ext>
                  </a:extLst>
                </a:gridCol>
                <a:gridCol w="1186891">
                  <a:extLst>
                    <a:ext uri="{9D8B030D-6E8A-4147-A177-3AD203B41FA5}">
                      <a16:colId xmlns:a16="http://schemas.microsoft.com/office/drawing/2014/main" val="3140594065"/>
                    </a:ext>
                  </a:extLst>
                </a:gridCol>
                <a:gridCol w="1186891">
                  <a:extLst>
                    <a:ext uri="{9D8B030D-6E8A-4147-A177-3AD203B41FA5}">
                      <a16:colId xmlns:a16="http://schemas.microsoft.com/office/drawing/2014/main" val="1721799014"/>
                    </a:ext>
                  </a:extLst>
                </a:gridCol>
                <a:gridCol w="1114471">
                  <a:extLst>
                    <a:ext uri="{9D8B030D-6E8A-4147-A177-3AD203B41FA5}">
                      <a16:colId xmlns:a16="http://schemas.microsoft.com/office/drawing/2014/main" val="3628577422"/>
                    </a:ext>
                  </a:extLst>
                </a:gridCol>
                <a:gridCol w="1106424">
                  <a:extLst>
                    <a:ext uri="{9D8B030D-6E8A-4147-A177-3AD203B41FA5}">
                      <a16:colId xmlns:a16="http://schemas.microsoft.com/office/drawing/2014/main" val="24803350"/>
                    </a:ext>
                  </a:extLst>
                </a:gridCol>
                <a:gridCol w="808695">
                  <a:extLst>
                    <a:ext uri="{9D8B030D-6E8A-4147-A177-3AD203B41FA5}">
                      <a16:colId xmlns:a16="http://schemas.microsoft.com/office/drawing/2014/main" val="2635322089"/>
                    </a:ext>
                  </a:extLst>
                </a:gridCol>
              </a:tblGrid>
              <a:tr h="334264">
                <a:tc rowSpan="3">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lnSpc>
                          <a:spcPct val="150000"/>
                        </a:lnSpc>
                        <a:spcBef>
                          <a:spcPts val="600"/>
                        </a:spcBef>
                        <a:spcAft>
                          <a:spcPts val="1400"/>
                        </a:spcAft>
                      </a:pPr>
                      <a:r>
                        <a:rPr lang="es-PE" sz="1400" dirty="0">
                          <a:effectLst/>
                        </a:rPr>
                        <a:t>Postulantes de sexo masculino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30166486"/>
                  </a:ext>
                </a:extLst>
              </a:tr>
              <a:tr h="334264">
                <a:tc v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No 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a:effectLst/>
                        </a:rPr>
                        <a:t>No ingresantes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extLst>
                  <a:ext uri="{0D108BD9-81ED-4DB2-BD59-A6C34878D82A}">
                    <a16:rowId xmlns:a16="http://schemas.microsoft.com/office/drawing/2014/main" val="3646063595"/>
                  </a:ext>
                </a:extLst>
              </a:tr>
              <a:tr h="334264">
                <a:tc vMerge="1">
                  <a:txBody>
                    <a:bodyPr/>
                    <a:lstStyle/>
                    <a:p>
                      <a:endParaRPr lang="es-PE"/>
                    </a:p>
                  </a:txBody>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45804274"/>
                  </a:ext>
                </a:extLst>
              </a:tr>
              <a:tr h="33426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1576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37.7%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1935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1214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56380293"/>
                  </a:ext>
                </a:extLst>
              </a:tr>
              <a:tr h="334264">
                <a:tc>
                  <a:txBody>
                    <a:bodyPr/>
                    <a:lstStyle/>
                    <a:p>
                      <a:pPr algn="ctr">
                        <a:lnSpc>
                          <a:spcPct val="150000"/>
                        </a:lnSpc>
                        <a:spcBef>
                          <a:spcPts val="600"/>
                        </a:spcBef>
                        <a:spcAft>
                          <a:spcPts val="1400"/>
                        </a:spcAft>
                      </a:pPr>
                      <a:r>
                        <a:rPr lang="es-PE" sz="1400">
                          <a:effectLst/>
                        </a:rPr>
                        <a:t>2017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727011"/>
                  </a:ext>
                </a:extLst>
              </a:tr>
              <a:tr h="334264">
                <a:tc>
                  <a:txBody>
                    <a:bodyPr/>
                    <a:lstStyle/>
                    <a:p>
                      <a:pPr algn="ctr">
                        <a:lnSpc>
                          <a:spcPct val="150000"/>
                        </a:lnSpc>
                        <a:spcBef>
                          <a:spcPts val="600"/>
                        </a:spcBef>
                        <a:spcAft>
                          <a:spcPts val="1400"/>
                        </a:spcAft>
                      </a:pPr>
                      <a:r>
                        <a:rPr lang="es-PE" sz="1400">
                          <a:effectLst/>
                        </a:rPr>
                        <a:t>2018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1775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1992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719779"/>
                  </a:ext>
                </a:extLst>
              </a:tr>
              <a:tr h="334264">
                <a:tc>
                  <a:txBody>
                    <a:bodyPr/>
                    <a:lstStyle/>
                    <a:p>
                      <a:pPr algn="ctr">
                        <a:lnSpc>
                          <a:spcPct val="150000"/>
                        </a:lnSpc>
                        <a:spcBef>
                          <a:spcPts val="600"/>
                        </a:spcBef>
                        <a:spcAft>
                          <a:spcPts val="1400"/>
                        </a:spcAft>
                      </a:pPr>
                      <a:r>
                        <a:rPr lang="es-PE" sz="1400">
                          <a:effectLst/>
                        </a:rPr>
                        <a:t>2019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1839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38.3%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5078405"/>
                  </a:ext>
                </a:extLst>
              </a:tr>
              <a:tr h="334264">
                <a:tc>
                  <a:txBody>
                    <a:bodyPr/>
                    <a:lstStyle/>
                    <a:p>
                      <a:pPr algn="ctr">
                        <a:lnSpc>
                          <a:spcPct val="150000"/>
                        </a:lnSpc>
                        <a:spcBef>
                          <a:spcPts val="600"/>
                        </a:spcBef>
                        <a:spcAft>
                          <a:spcPts val="1400"/>
                        </a:spcAft>
                      </a:pPr>
                      <a:r>
                        <a:rPr lang="es-PE" sz="1400">
                          <a:effectLst/>
                        </a:rPr>
                        <a:t>2020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1317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57.1%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1303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0713"/>
                  </a:ext>
                </a:extLst>
              </a:tr>
              <a:tr h="334264">
                <a:tc>
                  <a:txBody>
                    <a:bodyPr/>
                    <a:lstStyle/>
                    <a:p>
                      <a:pPr algn="ctr">
                        <a:lnSpc>
                          <a:spcPct val="150000"/>
                        </a:lnSpc>
                        <a:spcBef>
                          <a:spcPts val="600"/>
                        </a:spcBef>
                        <a:spcAft>
                          <a:spcPts val="1400"/>
                        </a:spcAft>
                      </a:pPr>
                      <a:r>
                        <a:rPr lang="es-PE" sz="1400">
                          <a:effectLst/>
                        </a:rPr>
                        <a:t>2021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1084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48.5%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1213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37864"/>
                  </a:ext>
                </a:extLst>
              </a:tr>
              <a:tr h="334264">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1095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1836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79251"/>
                  </a:ext>
                </a:extLst>
              </a:tr>
              <a:tr h="334264">
                <a:tc>
                  <a:txBody>
                    <a:bodyPr/>
                    <a:lstStyle/>
                    <a:p>
                      <a:pPr algn="ctr">
                        <a:lnSpc>
                          <a:spcPct val="150000"/>
                        </a:lnSpc>
                        <a:spcBef>
                          <a:spcPts val="600"/>
                        </a:spcBef>
                        <a:spcAft>
                          <a:spcPts val="1400"/>
                        </a:spcAft>
                      </a:pPr>
                      <a:r>
                        <a:rPr lang="es-PE" sz="1400">
                          <a:effectLst/>
                        </a:rPr>
                        <a:t>2023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2094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2101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1073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285725"/>
                  </a:ext>
                </a:extLst>
              </a:tr>
              <a:tr h="334264">
                <a:tc>
                  <a:txBody>
                    <a:bodyPr/>
                    <a:lstStyle/>
                    <a:p>
                      <a:pPr algn="ctr">
                        <a:lnSpc>
                          <a:spcPct val="150000"/>
                        </a:lnSpc>
                        <a:spcBef>
                          <a:spcPts val="600"/>
                        </a:spcBef>
                        <a:spcAft>
                          <a:spcPts val="1400"/>
                        </a:spcAft>
                      </a:pPr>
                      <a:r>
                        <a:rPr lang="es-PE" sz="1400" i="1" dirty="0">
                          <a:effectLst/>
                        </a:rPr>
                        <a:t>TOTAL</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13146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8315</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a:effectLst/>
                        </a:rPr>
                        <a:t>38.7%</a:t>
                      </a:r>
                      <a:endParaRPr lang="es-PE" sz="14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14413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60.6%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9370</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39.4%</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930053"/>
                  </a:ext>
                </a:extLst>
              </a:tr>
            </a:tbl>
          </a:graphicData>
        </a:graphic>
      </p:graphicFrame>
    </p:spTree>
    <p:extLst>
      <p:ext uri="{BB962C8B-B14F-4D97-AF65-F5344CB8AC3E}">
        <p14:creationId xmlns:p14="http://schemas.microsoft.com/office/powerpoint/2010/main" val="3390014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597E63-9EC3-0F0E-4074-E5E4E69A201A}"/>
              </a:ext>
            </a:extLst>
          </p:cNvPr>
          <p:cNvSpPr>
            <a:spLocks noGrp="1"/>
          </p:cNvSpPr>
          <p:nvPr>
            <p:ph idx="4294967295"/>
          </p:nvPr>
        </p:nvSpPr>
        <p:spPr>
          <a:xfrm>
            <a:off x="1066800" y="1804222"/>
            <a:ext cx="10058400" cy="1811337"/>
          </a:xfrm>
        </p:spPr>
        <p:txBody>
          <a:bodyPr/>
          <a:lstStyle/>
          <a:p>
            <a:r>
              <a:rPr lang="es-MX" dirty="0"/>
              <a:t>En relación al porcentaje de ingresantes de sexo femenino o masculino se encontró que hubo más porcentaje de ingresantes de sexo masculino en todos los años, con excepción del año 2020, año en el que se encontró que hubo la misma cantidad de ingresantes de sexo femenino y masculino. Se aprecia que desde el año 2019 la diferencia se reduce en comparación a años anteriores. </a:t>
            </a:r>
            <a:endParaRPr lang="es-PE" dirty="0"/>
          </a:p>
        </p:txBody>
      </p:sp>
    </p:spTree>
    <p:extLst>
      <p:ext uri="{BB962C8B-B14F-4D97-AF65-F5344CB8AC3E}">
        <p14:creationId xmlns:p14="http://schemas.microsoft.com/office/powerpoint/2010/main" val="2629095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1D5B867-0C4E-BF9B-F83C-8F03A2148381}"/>
              </a:ext>
            </a:extLst>
          </p:cNvPr>
          <p:cNvSpPr>
            <a:spLocks noGrp="1"/>
          </p:cNvSpPr>
          <p:nvPr>
            <p:ph idx="4294967295"/>
          </p:nvPr>
        </p:nvSpPr>
        <p:spPr>
          <a:xfrm>
            <a:off x="1066800" y="1720139"/>
            <a:ext cx="10058400" cy="3083089"/>
          </a:xfrm>
        </p:spPr>
        <p:txBody>
          <a:bodyPr/>
          <a:lstStyle/>
          <a:p>
            <a:r>
              <a:rPr lang="es-MX" dirty="0"/>
              <a:t>Para determinar si para los ingresantes el año de postulación es también estadísticamente significativo como predictor del sexo de los ingresantes se realizó un modelo de regresión logística con el sexo como variable dependiente (resultado) y el año de postulación y la especialidad como variables independientes (predictoras). Se obtuvo también significancia estadística (valor de p del coeficiente del año de postulación: 2.146297-08, con un </a:t>
            </a:r>
            <a:r>
              <a:rPr lang="es-MX" dirty="0" err="1"/>
              <a:t>odds</a:t>
            </a:r>
            <a:r>
              <a:rPr lang="es-MX" dirty="0"/>
              <a:t> ratio de 1.038 [IC 95%: 1.024-1.051]). Al agregar al modelo la especialidad como variable independiente (predictora) se conservó esta significancia estadística (valor de p ajustado: 1.210564-10, </a:t>
            </a:r>
            <a:r>
              <a:rPr lang="es-MX" dirty="0" err="1"/>
              <a:t>odds</a:t>
            </a:r>
            <a:r>
              <a:rPr lang="es-MX" dirty="0"/>
              <a:t> ratio ajustado: 1.047 [IC 95%: 1.032-1.061]). Estos resultados son similares a los que se obtuvieron con los postulantes, lo cual era de esperarse.</a:t>
            </a:r>
            <a:endParaRPr lang="es-PE" dirty="0"/>
          </a:p>
        </p:txBody>
      </p:sp>
    </p:spTree>
    <p:extLst>
      <p:ext uri="{BB962C8B-B14F-4D97-AF65-F5344CB8AC3E}">
        <p14:creationId xmlns:p14="http://schemas.microsoft.com/office/powerpoint/2010/main" val="1442823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D8BFBC-FAAF-E85C-4D72-B745A67E5549}"/>
              </a:ext>
            </a:extLst>
          </p:cNvPr>
          <p:cNvSpPr>
            <a:spLocks noGrp="1"/>
          </p:cNvSpPr>
          <p:nvPr>
            <p:ph idx="4294967295"/>
          </p:nvPr>
        </p:nvSpPr>
        <p:spPr>
          <a:xfrm>
            <a:off x="1066800" y="1417637"/>
            <a:ext cx="10058400" cy="4022725"/>
          </a:xfrm>
        </p:spPr>
        <p:txBody>
          <a:bodyPr>
            <a:normAutofit fontScale="92500" lnSpcReduction="20000"/>
          </a:bodyPr>
          <a:lstStyle/>
          <a:p>
            <a:r>
              <a:rPr lang="es-MX" dirty="0"/>
              <a:t>Ahora, queda una duda sobre la relación entre los postulantes y los ingresantes. La duda es si existe alguna diferencia en el resultado de postulación entre el sexo femenino y masculino. Es decir, ¿hay alguna diferencia en el éxito de la postulación entre postulantes de sexo femenino y masculino?</a:t>
            </a:r>
          </a:p>
          <a:p>
            <a:r>
              <a:rPr lang="es-MX" dirty="0"/>
              <a:t>Para esto se analizaron las diferencias en el porcentaje de ingresantes (entre los postulantes) en el sexo femenino y masculino y se compararon estos resultados.</a:t>
            </a:r>
          </a:p>
          <a:p>
            <a:r>
              <a:rPr lang="es-MX" dirty="0"/>
              <a:t>Se pueden observar resultados similares entre los sexos en los diferentes años y también en el porcentaje total de ingreso. Para determinar si las diferencias fueron estadísticamente significativas se realizó una prueba estadística (regresión logística) en la que se tuvo al resultado de la postulación (ingreso vs. no ingreso) como variable dependiente (de resultado), y se tuvo al sexo y al año de postulación como variables independientes (predictoras).</a:t>
            </a:r>
          </a:p>
          <a:p>
            <a:r>
              <a:rPr lang="es-MX" dirty="0"/>
              <a:t>Se obtuvo que el coeficiente del sexo (ajustado al año de postulación) no fue estadísticamente significativo como predictor del resultado de la postulación (su valor de p fue 0.155083). Tampoco fue estadísticamente significativo al agregar al modelo el año de postulación como otra variable independiente (valor de p ajustado: 0.1416485). Esto no es sugerente de que existan diferencias importantes en el resultado de la postulación de acuerdo al sexo.</a:t>
            </a:r>
            <a:endParaRPr lang="es-PE" dirty="0"/>
          </a:p>
        </p:txBody>
      </p:sp>
    </p:spTree>
    <p:extLst>
      <p:ext uri="{BB962C8B-B14F-4D97-AF65-F5344CB8AC3E}">
        <p14:creationId xmlns:p14="http://schemas.microsoft.com/office/powerpoint/2010/main" val="1926985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5DDF9C-1FBE-CC2E-0EE4-5D7F3A95B01C}"/>
              </a:ext>
            </a:extLst>
          </p:cNvPr>
          <p:cNvSpPr>
            <a:spLocks noGrp="1"/>
          </p:cNvSpPr>
          <p:nvPr>
            <p:ph idx="4294967295"/>
          </p:nvPr>
        </p:nvSpPr>
        <p:spPr>
          <a:xfrm>
            <a:off x="1066800" y="1310235"/>
            <a:ext cx="10058400" cy="4022725"/>
          </a:xfrm>
        </p:spPr>
        <p:txBody>
          <a:bodyPr/>
          <a:lstStyle/>
          <a:p>
            <a:r>
              <a:rPr lang="es-MX" dirty="0"/>
              <a:t>Para los ingresantes, podemos analizar también cuáles son las especialidades con mayor porcentaje de ingresantes de sexo femenino o masculino.</a:t>
            </a:r>
          </a:p>
          <a:p>
            <a:r>
              <a:rPr lang="es-MX" dirty="0"/>
              <a:t>Entre las especialidades médicas más relevantes con mayor porcentaje de ingresantes de sexo femenino que tienen un mayor porcentaje de ingresantes de sexo femenino destaca también la especialidad de cirugía pediátrica, que es la única especialidad quirúrgica que llega a estar entre las que más proporción de ingresantes de sexo femenino tiene, con 62.4% (esto coincide con los hallazgos para los postulantes).</a:t>
            </a:r>
          </a:p>
          <a:p>
            <a:r>
              <a:rPr lang="es-MX" dirty="0"/>
              <a:t>En cuanto a las especialidades con predominancia de sexo masculino se encuentran también las mismas especialidades quirúrgicas que para los postulantes: ortopedia y traumatología (90.2% de postulantes de sexo masculino), seguida de urología (82.3%), neurocirugía (81.5%), cirugía de tórax y cardiovascular (80.2%). Cardiología fue también la especialidad clínica con mayor predominancia masculina (73.9%).</a:t>
            </a:r>
            <a:endParaRPr lang="es-PE" dirty="0"/>
          </a:p>
        </p:txBody>
      </p:sp>
    </p:spTree>
    <p:extLst>
      <p:ext uri="{BB962C8B-B14F-4D97-AF65-F5344CB8AC3E}">
        <p14:creationId xmlns:p14="http://schemas.microsoft.com/office/powerpoint/2010/main" val="1900709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9B3CA-FEDF-422D-24FA-3E27A6FD1F35}"/>
              </a:ext>
            </a:extLst>
          </p:cNvPr>
          <p:cNvSpPr>
            <a:spLocks noGrp="1"/>
          </p:cNvSpPr>
          <p:nvPr>
            <p:ph type="title"/>
          </p:nvPr>
        </p:nvSpPr>
        <p:spPr/>
        <p:txBody>
          <a:bodyPr>
            <a:noAutofit/>
          </a:bodyPr>
          <a:lstStyle/>
          <a:p>
            <a:r>
              <a:rPr lang="es-MX" sz="3600" dirty="0"/>
              <a:t>Proporción de ingresantes de sexo femenino separada por especialidades clínicas y quirúrgicas en los distintos años</a:t>
            </a:r>
            <a:endParaRPr lang="es-PE" sz="3600" dirty="0"/>
          </a:p>
        </p:txBody>
      </p:sp>
      <p:pic>
        <p:nvPicPr>
          <p:cNvPr id="4" name="Marcador de contenido 3">
            <a:extLst>
              <a:ext uri="{FF2B5EF4-FFF2-40B4-BE49-F238E27FC236}">
                <a16:creationId xmlns:a16="http://schemas.microsoft.com/office/drawing/2014/main" id="{48F8E5B3-1D30-A433-9FC1-B9F9CB3781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9" y="2042540"/>
            <a:ext cx="6582001" cy="4065651"/>
          </a:xfrm>
          <a:prstGeom prst="rect">
            <a:avLst/>
          </a:prstGeom>
          <a:noFill/>
          <a:ln>
            <a:noFill/>
          </a:ln>
        </p:spPr>
      </p:pic>
    </p:spTree>
    <p:extLst>
      <p:ext uri="{BB962C8B-B14F-4D97-AF65-F5344CB8AC3E}">
        <p14:creationId xmlns:p14="http://schemas.microsoft.com/office/powerpoint/2010/main" val="227963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32A383-8417-8608-22E1-6AEA6B584C7D}"/>
              </a:ext>
            </a:extLst>
          </p:cNvPr>
          <p:cNvSpPr>
            <a:spLocks noGrp="1"/>
          </p:cNvSpPr>
          <p:nvPr>
            <p:ph idx="4294967295"/>
          </p:nvPr>
        </p:nvSpPr>
        <p:spPr>
          <a:xfrm>
            <a:off x="1066800" y="1417637"/>
            <a:ext cx="10058400" cy="4022725"/>
          </a:xfrm>
        </p:spPr>
        <p:txBody>
          <a:bodyPr>
            <a:normAutofit fontScale="92500" lnSpcReduction="20000"/>
          </a:bodyPr>
          <a:lstStyle/>
          <a:p>
            <a:r>
              <a:rPr lang="es-MX" dirty="0"/>
              <a:t>Para los ingresantes también se agruparon las especialidades en clínicas y quirúrgicas para realizar la comparación. Al igual que en los postulantes se obtuvo una diferencia notable en la distribución de sexo, teniendo las especialidades quirúrgicas mayor número relativo de ingresantes de sexo masculino.</a:t>
            </a:r>
          </a:p>
          <a:p>
            <a:r>
              <a:rPr lang="es-MX" dirty="0"/>
              <a:t>Del mismo modo se realizó un modelo estadístico para determinar si esta diferencia observada es estadísticamente significativa. Este modelo tuvo al sexo como variable dependiente (resultado), mientras que el tipo de especialidad (clínica vs. quirúrgica) y el año de postulación fueron usadas como variables independientes (predictoras). Se encontró la diferencia sí fue estadísticamente significativa (valor de p del coeficiente para el tipo de especialidad: 3.459630-156, con un </a:t>
            </a:r>
            <a:r>
              <a:rPr lang="es-MX" dirty="0" err="1"/>
              <a:t>odds</a:t>
            </a:r>
            <a:r>
              <a:rPr lang="es-MX" dirty="0"/>
              <a:t> ratio de 0.41 [IC 95%: 0.39-0.44]), así como para los postulantes.</a:t>
            </a:r>
          </a:p>
          <a:p>
            <a:r>
              <a:rPr lang="es-MX" dirty="0"/>
              <a:t>Además, se agregó también al modelo la posible modificación de efecto del tipo de especialidad (clínica vs. quirúrgica) sobre el efecto del año de postulación en el sexo.</a:t>
            </a:r>
          </a:p>
          <a:p>
            <a:r>
              <a:rPr lang="es-MX" dirty="0"/>
              <a:t>En el modelo se obtuvo significancia estadística de esta interacción (valor de p de la interacción: 0.00137); sin embargo, valorando la magnitud de la misma y observando las tendencias de las especialidades clínicas y quirúrgicas en la figura 12, no parece tratarse de algo relevante.</a:t>
            </a:r>
            <a:endParaRPr lang="es-PE" dirty="0"/>
          </a:p>
        </p:txBody>
      </p:sp>
    </p:spTree>
    <p:extLst>
      <p:ext uri="{BB962C8B-B14F-4D97-AF65-F5344CB8AC3E}">
        <p14:creationId xmlns:p14="http://schemas.microsoft.com/office/powerpoint/2010/main" val="216941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p:txBody>
          <a:bodyPr/>
          <a:lstStyle/>
          <a:p>
            <a:r>
              <a:rPr lang="es-MX" dirty="0"/>
              <a:t>Información sobre cómo se están incorporando las mujeres a las especialidades médicas es insuficiente.</a:t>
            </a:r>
          </a:p>
          <a:p>
            <a:r>
              <a:rPr lang="es-PE" dirty="0"/>
              <a:t>Detectar diferencias de sexo es el primer paso para determinar las causas de estas diferencias que pueden ser problemáticas.</a:t>
            </a:r>
          </a:p>
          <a:p>
            <a:r>
              <a:rPr lang="es-PE" dirty="0"/>
              <a:t>Diferencias de sexo en algunas especialidades (ej. quirúrgicas), son descritas por la literatura. Se describen discriminación por sexo, acoso sexual, entre otras como posibles causas de estas diferencias.</a:t>
            </a:r>
          </a:p>
          <a:p>
            <a:r>
              <a:rPr lang="es-PE" dirty="0"/>
              <a:t>El presente estudio busca caracterizar la incorporación del sexo femenino en el programa de </a:t>
            </a:r>
            <a:r>
              <a:rPr lang="es-PE" dirty="0" err="1"/>
              <a:t>residentado</a:t>
            </a:r>
            <a:r>
              <a:rPr lang="es-PE" dirty="0"/>
              <a:t> médico del Perú entre los años 2013 y 2023 para tener un panorama de la situación actual respecto a este tema.</a:t>
            </a:r>
          </a:p>
        </p:txBody>
      </p:sp>
    </p:spTree>
    <p:extLst>
      <p:ext uri="{BB962C8B-B14F-4D97-AF65-F5344CB8AC3E}">
        <p14:creationId xmlns:p14="http://schemas.microsoft.com/office/powerpoint/2010/main" val="650012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normAutofit/>
          </a:bodyPr>
          <a:lstStyle/>
          <a:p>
            <a:r>
              <a:rPr lang="es-MX" dirty="0"/>
              <a:t>Distribución de sexo de acuerdo a región de postulación</a:t>
            </a:r>
            <a:endParaRPr lang="es-PE" dirty="0"/>
          </a:p>
        </p:txBody>
      </p:sp>
      <p:pic>
        <p:nvPicPr>
          <p:cNvPr id="7" name="Marcador de contenido 6">
            <a:extLst>
              <a:ext uri="{FF2B5EF4-FFF2-40B4-BE49-F238E27FC236}">
                <a16:creationId xmlns:a16="http://schemas.microsoft.com/office/drawing/2014/main" id="{0F110D49-10EA-D8FF-EB9E-D02E7CB316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9007" y="2029969"/>
            <a:ext cx="6633985" cy="4095052"/>
          </a:xfrm>
          <a:prstGeom prst="rect">
            <a:avLst/>
          </a:prstGeom>
          <a:noFill/>
          <a:ln>
            <a:noFill/>
          </a:ln>
        </p:spPr>
      </p:pic>
    </p:spTree>
    <p:extLst>
      <p:ext uri="{BB962C8B-B14F-4D97-AF65-F5344CB8AC3E}">
        <p14:creationId xmlns:p14="http://schemas.microsoft.com/office/powerpoint/2010/main" val="2573504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4A29-68C6-ACBF-ECE2-C61A0E6EE0D0}"/>
              </a:ext>
            </a:extLst>
          </p:cNvPr>
          <p:cNvSpPr>
            <a:spLocks noGrp="1"/>
          </p:cNvSpPr>
          <p:nvPr>
            <p:ph type="title"/>
          </p:nvPr>
        </p:nvSpPr>
        <p:spPr/>
        <p:txBody>
          <a:bodyPr>
            <a:normAutofit/>
          </a:bodyPr>
          <a:lstStyle/>
          <a:p>
            <a:r>
              <a:rPr lang="es-PE" dirty="0"/>
              <a:t>Número de postulantes separados por región (Lima, Norte, Sur, Centro, Oriente)</a:t>
            </a:r>
          </a:p>
        </p:txBody>
      </p:sp>
      <p:pic>
        <p:nvPicPr>
          <p:cNvPr id="4" name="Marcador de contenido 3">
            <a:extLst>
              <a:ext uri="{FF2B5EF4-FFF2-40B4-BE49-F238E27FC236}">
                <a16:creationId xmlns:a16="http://schemas.microsoft.com/office/drawing/2014/main" id="{76EDA17A-1ED2-2A6D-9ED8-0457D0394BA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2487" y="1964181"/>
            <a:ext cx="6847026" cy="4229355"/>
          </a:xfrm>
          <a:prstGeom prst="rect">
            <a:avLst/>
          </a:prstGeom>
          <a:noFill/>
          <a:ln>
            <a:noFill/>
          </a:ln>
        </p:spPr>
      </p:pic>
    </p:spTree>
    <p:extLst>
      <p:ext uri="{BB962C8B-B14F-4D97-AF65-F5344CB8AC3E}">
        <p14:creationId xmlns:p14="http://schemas.microsoft.com/office/powerpoint/2010/main" val="2833350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2C6-2A2B-0F5D-4F0B-594AF2166857}"/>
              </a:ext>
            </a:extLst>
          </p:cNvPr>
          <p:cNvSpPr>
            <a:spLocks noGrp="1"/>
          </p:cNvSpPr>
          <p:nvPr>
            <p:ph type="title"/>
          </p:nvPr>
        </p:nvSpPr>
        <p:spPr/>
        <p:txBody>
          <a:bodyPr>
            <a:normAutofit/>
          </a:bodyPr>
          <a:lstStyle/>
          <a:p>
            <a:r>
              <a:rPr lang="es-MX" dirty="0"/>
              <a:t>Proporción de postulantes de sexo femenino de acuerdo a la región</a:t>
            </a:r>
            <a:endParaRPr lang="es-PE" dirty="0"/>
          </a:p>
        </p:txBody>
      </p:sp>
      <p:pic>
        <p:nvPicPr>
          <p:cNvPr id="4" name="Marcador de contenido 3">
            <a:extLst>
              <a:ext uri="{FF2B5EF4-FFF2-40B4-BE49-F238E27FC236}">
                <a16:creationId xmlns:a16="http://schemas.microsoft.com/office/drawing/2014/main" id="{34B532C0-C62A-E121-1314-685CFF0790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9652" y="1945004"/>
            <a:ext cx="6852695" cy="4232857"/>
          </a:xfrm>
          <a:prstGeom prst="rect">
            <a:avLst/>
          </a:prstGeom>
          <a:noFill/>
          <a:ln>
            <a:noFill/>
          </a:ln>
        </p:spPr>
      </p:pic>
    </p:spTree>
    <p:extLst>
      <p:ext uri="{BB962C8B-B14F-4D97-AF65-F5344CB8AC3E}">
        <p14:creationId xmlns:p14="http://schemas.microsoft.com/office/powerpoint/2010/main" val="291193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474205-866C-975E-E3C4-2BFB9E10981B}"/>
              </a:ext>
            </a:extLst>
          </p:cNvPr>
          <p:cNvSpPr>
            <a:spLocks noGrp="1"/>
          </p:cNvSpPr>
          <p:nvPr>
            <p:ph idx="4294967295"/>
          </p:nvPr>
        </p:nvSpPr>
        <p:spPr>
          <a:xfrm>
            <a:off x="1066800" y="1615036"/>
            <a:ext cx="10058400" cy="2200219"/>
          </a:xfrm>
        </p:spPr>
        <p:txBody>
          <a:bodyPr/>
          <a:lstStyle/>
          <a:p>
            <a:r>
              <a:rPr lang="es-MX" dirty="0"/>
              <a:t>En cuanto a la distribución de sexo llama especial atención la distribución de sexo y la tendencia de la región Oriente. Esta región tiene un número muy inferior de postulantes de sexo femenino en comparación a otras regiones. Para el estudio comparativo de las distribuciones de sexo en las diferentes regiones y las tendencias de las mismas se realizaron modelos de regresión logística comparando cada región con las demás. </a:t>
            </a:r>
            <a:endParaRPr lang="es-PE" dirty="0"/>
          </a:p>
        </p:txBody>
      </p:sp>
    </p:spTree>
    <p:extLst>
      <p:ext uri="{BB962C8B-B14F-4D97-AF65-F5344CB8AC3E}">
        <p14:creationId xmlns:p14="http://schemas.microsoft.com/office/powerpoint/2010/main" val="61066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EC423D-CFE4-CC8F-E853-C85F48FCAAD4}"/>
              </a:ext>
            </a:extLst>
          </p:cNvPr>
          <p:cNvSpPr>
            <a:spLocks noGrp="1"/>
          </p:cNvSpPr>
          <p:nvPr>
            <p:ph idx="4294967295"/>
          </p:nvPr>
        </p:nvSpPr>
        <p:spPr>
          <a:xfrm>
            <a:off x="1066800" y="1417637"/>
            <a:ext cx="10058400" cy="4022725"/>
          </a:xfrm>
        </p:spPr>
        <p:txBody>
          <a:bodyPr/>
          <a:lstStyle/>
          <a:p>
            <a:r>
              <a:rPr lang="es-MX" dirty="0"/>
              <a:t>Para el estudio comparativo de las distribuciones de sexo en las diferentes regiones y las tendencias de las mismas se realizaron modelos de regresión logística comparando cada región con las demás.</a:t>
            </a:r>
          </a:p>
          <a:p>
            <a:r>
              <a:rPr lang="es-MX" dirty="0"/>
              <a:t>Se obtuvo como resultado que las regiones tenían diferencias estadísticamente significativas en comparación con el resto como variables predictoras del sexo (ajustadas al año de postulación).</a:t>
            </a:r>
          </a:p>
          <a:p>
            <a:r>
              <a:rPr lang="es-MX" dirty="0"/>
              <a:t>También se obtuvieron los </a:t>
            </a:r>
            <a:r>
              <a:rPr lang="es-MX" dirty="0" err="1"/>
              <a:t>odds</a:t>
            </a:r>
            <a:r>
              <a:rPr lang="es-MX" dirty="0"/>
              <a:t> ratios a partir de los coeficientes de estas regiones, estos están representados en la tabla 16 también. Llama la atención el </a:t>
            </a:r>
            <a:r>
              <a:rPr lang="es-MX" dirty="0" err="1"/>
              <a:t>odds</a:t>
            </a:r>
            <a:r>
              <a:rPr lang="es-MX" dirty="0"/>
              <a:t> ratio de la región oriente: 0.75 [IC 95%: 0.69-0.81], el cual es notablemente inferior a los demás. También se agregó a los modelos de regresión logística la modificación del efecto del año de postulación en el sexo ocasionada por las regiones. Sin embargo, no se obtuvo significancia estadística de esta interacción en ninguna de las regiones, lo cual indica que no hay diferencias estadísticamente significativas en las tendencias de sexo entre las distintas regiones.</a:t>
            </a:r>
            <a:endParaRPr lang="es-PE" dirty="0"/>
          </a:p>
        </p:txBody>
      </p:sp>
    </p:spTree>
    <p:extLst>
      <p:ext uri="{BB962C8B-B14F-4D97-AF65-F5344CB8AC3E}">
        <p14:creationId xmlns:p14="http://schemas.microsoft.com/office/powerpoint/2010/main" val="3727669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55B28-9536-267E-0446-E7F840B19E9A}"/>
              </a:ext>
            </a:extLst>
          </p:cNvPr>
          <p:cNvSpPr>
            <a:spLocks noGrp="1"/>
          </p:cNvSpPr>
          <p:nvPr>
            <p:ph type="title"/>
          </p:nvPr>
        </p:nvSpPr>
        <p:spPr/>
        <p:txBody>
          <a:bodyPr>
            <a:noAutofit/>
          </a:bodyPr>
          <a:lstStyle/>
          <a:p>
            <a:r>
              <a:rPr lang="es-MX" sz="3600" dirty="0"/>
              <a:t>Resultados del modelo de regresión logística del sexo como variable dependiente y a la región de postulación y tiempo como variables independientes</a:t>
            </a:r>
            <a:endParaRPr lang="es-PE" sz="3600" dirty="0"/>
          </a:p>
        </p:txBody>
      </p:sp>
      <p:graphicFrame>
        <p:nvGraphicFramePr>
          <p:cNvPr id="4" name="Marcador de contenido 3">
            <a:extLst>
              <a:ext uri="{FF2B5EF4-FFF2-40B4-BE49-F238E27FC236}">
                <a16:creationId xmlns:a16="http://schemas.microsoft.com/office/drawing/2014/main" id="{F8AFAD16-5CCB-EFEB-168B-7C0BC19C29DB}"/>
              </a:ext>
            </a:extLst>
          </p:cNvPr>
          <p:cNvGraphicFramePr>
            <a:graphicFrameLocks noGrp="1"/>
          </p:cNvGraphicFramePr>
          <p:nvPr>
            <p:ph idx="1"/>
            <p:extLst>
              <p:ext uri="{D42A27DB-BD31-4B8C-83A1-F6EECF244321}">
                <p14:modId xmlns:p14="http://schemas.microsoft.com/office/powerpoint/2010/main" val="3730190484"/>
              </p:ext>
            </p:extLst>
          </p:nvPr>
        </p:nvGraphicFramePr>
        <p:xfrm>
          <a:off x="1097280" y="2292097"/>
          <a:ext cx="10058400" cy="3230878"/>
        </p:xfrm>
        <a:graphic>
          <a:graphicData uri="http://schemas.openxmlformats.org/drawingml/2006/table">
            <a:tbl>
              <a:tblPr firstRow="1" firstCol="1" bandRow="1">
                <a:tableStyleId>{3B4B98B0-60AC-42C2-AFA5-B58CD77FA1E5}</a:tableStyleId>
              </a:tblPr>
              <a:tblGrid>
                <a:gridCol w="1872874">
                  <a:extLst>
                    <a:ext uri="{9D8B030D-6E8A-4147-A177-3AD203B41FA5}">
                      <a16:colId xmlns:a16="http://schemas.microsoft.com/office/drawing/2014/main" val="4012160755"/>
                    </a:ext>
                  </a:extLst>
                </a:gridCol>
                <a:gridCol w="1872874">
                  <a:extLst>
                    <a:ext uri="{9D8B030D-6E8A-4147-A177-3AD203B41FA5}">
                      <a16:colId xmlns:a16="http://schemas.microsoft.com/office/drawing/2014/main" val="4206078643"/>
                    </a:ext>
                  </a:extLst>
                </a:gridCol>
                <a:gridCol w="2102206">
                  <a:extLst>
                    <a:ext uri="{9D8B030D-6E8A-4147-A177-3AD203B41FA5}">
                      <a16:colId xmlns:a16="http://schemas.microsoft.com/office/drawing/2014/main" val="1089204211"/>
                    </a:ext>
                  </a:extLst>
                </a:gridCol>
                <a:gridCol w="2138416">
                  <a:extLst>
                    <a:ext uri="{9D8B030D-6E8A-4147-A177-3AD203B41FA5}">
                      <a16:colId xmlns:a16="http://schemas.microsoft.com/office/drawing/2014/main" val="1307444318"/>
                    </a:ext>
                  </a:extLst>
                </a:gridCol>
                <a:gridCol w="2072030">
                  <a:extLst>
                    <a:ext uri="{9D8B030D-6E8A-4147-A177-3AD203B41FA5}">
                      <a16:colId xmlns:a16="http://schemas.microsoft.com/office/drawing/2014/main" val="3456067037"/>
                    </a:ext>
                  </a:extLst>
                </a:gridCol>
              </a:tblGrid>
              <a:tr h="461554">
                <a:tc rowSpan="2">
                  <a:txBody>
                    <a:bodyPr/>
                    <a:lstStyle/>
                    <a:p>
                      <a:pPr algn="ctr">
                        <a:lnSpc>
                          <a:spcPct val="150000"/>
                        </a:lnSpc>
                        <a:spcBef>
                          <a:spcPts val="600"/>
                        </a:spcBef>
                        <a:spcAft>
                          <a:spcPts val="1400"/>
                        </a:spcAft>
                      </a:pPr>
                      <a:r>
                        <a:rPr lang="es-PE" sz="2000" dirty="0">
                          <a:effectLst/>
                        </a:rPr>
                        <a:t>Región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gridSpan="3">
                  <a:txBody>
                    <a:bodyPr/>
                    <a:lstStyle/>
                    <a:p>
                      <a:pPr algn="ctr">
                        <a:lnSpc>
                          <a:spcPct val="150000"/>
                        </a:lnSpc>
                        <a:spcBef>
                          <a:spcPts val="600"/>
                        </a:spcBef>
                        <a:spcAft>
                          <a:spcPts val="1400"/>
                        </a:spcAft>
                      </a:pPr>
                      <a:r>
                        <a:rPr lang="es-PE" sz="2000">
                          <a:effectLst/>
                        </a:rPr>
                        <a:t>Odds ratio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2000">
                          <a:effectLst/>
                        </a:rPr>
                        <a:t>Valores de p</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7688040"/>
                  </a:ext>
                </a:extLst>
              </a:tr>
              <a:tr h="461554">
                <a:tc vMerge="1">
                  <a:txBody>
                    <a:bodyPr/>
                    <a:lstStyle/>
                    <a:p>
                      <a:endParaRPr lang="es-PE"/>
                    </a:p>
                  </a:txBody>
                  <a:tcPr/>
                </a:tc>
                <a:tc>
                  <a:txBody>
                    <a:bodyPr/>
                    <a:lstStyle/>
                    <a:p>
                      <a:pPr algn="ctr">
                        <a:lnSpc>
                          <a:spcPct val="150000"/>
                        </a:lnSpc>
                        <a:spcBef>
                          <a:spcPts val="600"/>
                        </a:spcBef>
                        <a:spcAft>
                          <a:spcPts val="1400"/>
                        </a:spcAft>
                      </a:pPr>
                      <a:r>
                        <a:rPr lang="es-PE" sz="2000" dirty="0">
                          <a:effectLst/>
                        </a:rPr>
                        <a:t>Valor</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gridSpan="2">
                  <a:txBody>
                    <a:bodyPr/>
                    <a:lstStyle/>
                    <a:p>
                      <a:pPr algn="ctr">
                        <a:lnSpc>
                          <a:spcPct val="150000"/>
                        </a:lnSpc>
                        <a:spcBef>
                          <a:spcPts val="600"/>
                        </a:spcBef>
                        <a:spcAft>
                          <a:spcPts val="1400"/>
                        </a:spcAft>
                      </a:pPr>
                      <a:r>
                        <a:rPr lang="es-PE" sz="2000" dirty="0">
                          <a:effectLst/>
                        </a:rPr>
                        <a:t>Intervalo de confianza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1756295699"/>
                  </a:ext>
                </a:extLst>
              </a:tr>
              <a:tr h="461554">
                <a:tc>
                  <a:txBody>
                    <a:bodyPr/>
                    <a:lstStyle/>
                    <a:p>
                      <a:pPr algn="just">
                        <a:lnSpc>
                          <a:spcPct val="150000"/>
                        </a:lnSpc>
                        <a:spcBef>
                          <a:spcPts val="600"/>
                        </a:spcBef>
                        <a:spcAft>
                          <a:spcPts val="1400"/>
                        </a:spcAft>
                      </a:pPr>
                      <a:r>
                        <a:rPr lang="es-PE" sz="2000">
                          <a:effectLst/>
                        </a:rPr>
                        <a:t>Lima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1.06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2000" dirty="0">
                          <a:effectLst/>
                        </a:rPr>
                        <a:t>1.04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r>
                        <a:rPr lang="es-PE" sz="2000" baseline="30000">
                          <a:effectLst/>
                        </a:rPr>
                        <a:t>-31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16697104"/>
                  </a:ext>
                </a:extLst>
              </a:tr>
              <a:tr h="461554">
                <a:tc>
                  <a:txBody>
                    <a:bodyPr/>
                    <a:lstStyle/>
                    <a:p>
                      <a:pPr algn="just">
                        <a:lnSpc>
                          <a:spcPct val="150000"/>
                        </a:lnSpc>
                        <a:spcBef>
                          <a:spcPts val="600"/>
                        </a:spcBef>
                        <a:spcAft>
                          <a:spcPts val="1400"/>
                        </a:spcAft>
                      </a:pPr>
                      <a:r>
                        <a:rPr lang="es-PE" sz="2000">
                          <a:effectLst/>
                        </a:rPr>
                        <a:t>Sur</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0.95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1.01</a:t>
                      </a:r>
                      <a:r>
                        <a:rPr lang="es-PE" sz="2000" baseline="30000">
                          <a:effectLst/>
                        </a:rPr>
                        <a:t>-05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235709"/>
                  </a:ext>
                </a:extLst>
              </a:tr>
              <a:tr h="461554">
                <a:tc>
                  <a:txBody>
                    <a:bodyPr/>
                    <a:lstStyle/>
                    <a:p>
                      <a:pPr algn="just">
                        <a:lnSpc>
                          <a:spcPct val="150000"/>
                        </a:lnSpc>
                        <a:spcBef>
                          <a:spcPts val="600"/>
                        </a:spcBef>
                        <a:spcAft>
                          <a:spcPts val="1400"/>
                        </a:spcAft>
                      </a:pPr>
                      <a:r>
                        <a:rPr lang="es-PE" sz="2000">
                          <a:effectLst/>
                        </a:rPr>
                        <a:t>Norte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0.94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1.10</a:t>
                      </a:r>
                      <a:r>
                        <a:rPr lang="es-PE" sz="2000" baseline="30000">
                          <a:effectLst/>
                        </a:rPr>
                        <a:t>-16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410"/>
                  </a:ext>
                </a:extLst>
              </a:tr>
              <a:tr h="461554">
                <a:tc>
                  <a:txBody>
                    <a:bodyPr/>
                    <a:lstStyle/>
                    <a:p>
                      <a:pPr algn="just">
                        <a:lnSpc>
                          <a:spcPct val="150000"/>
                        </a:lnSpc>
                        <a:spcBef>
                          <a:spcPts val="600"/>
                        </a:spcBef>
                        <a:spcAft>
                          <a:spcPts val="1400"/>
                        </a:spcAft>
                      </a:pPr>
                      <a:r>
                        <a:rPr lang="es-PE" sz="2000">
                          <a:effectLst/>
                        </a:rPr>
                        <a:t>Oriente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0.75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0.69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0.81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9.66</a:t>
                      </a:r>
                      <a:r>
                        <a:rPr lang="es-PE" sz="2000" baseline="30000">
                          <a:effectLst/>
                        </a:rPr>
                        <a:t>-20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53595"/>
                  </a:ext>
                </a:extLst>
              </a:tr>
              <a:tr h="461554">
                <a:tc>
                  <a:txBody>
                    <a:bodyPr/>
                    <a:lstStyle/>
                    <a:p>
                      <a:pPr algn="just">
                        <a:lnSpc>
                          <a:spcPct val="150000"/>
                        </a:lnSpc>
                        <a:spcBef>
                          <a:spcPts val="600"/>
                        </a:spcBef>
                        <a:spcAft>
                          <a:spcPts val="1400"/>
                        </a:spcAft>
                      </a:pPr>
                      <a:r>
                        <a:rPr lang="es-PE" sz="2000">
                          <a:effectLst/>
                        </a:rPr>
                        <a:t>Centro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dirty="0">
                          <a:effectLst/>
                        </a:rPr>
                        <a:t>0.97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dirty="0">
                          <a:effectLst/>
                        </a:rPr>
                        <a:t>0.94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dirty="0">
                          <a:effectLst/>
                        </a:rPr>
                        <a:t>0.004751896</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213003"/>
                  </a:ext>
                </a:extLst>
              </a:tr>
            </a:tbl>
          </a:graphicData>
        </a:graphic>
      </p:graphicFrame>
    </p:spTree>
    <p:extLst>
      <p:ext uri="{BB962C8B-B14F-4D97-AF65-F5344CB8AC3E}">
        <p14:creationId xmlns:p14="http://schemas.microsoft.com/office/powerpoint/2010/main" val="155252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696612-C911-4A5D-283B-2D4A095D5FA1}"/>
              </a:ext>
            </a:extLst>
          </p:cNvPr>
          <p:cNvSpPr>
            <a:spLocks noGrp="1"/>
          </p:cNvSpPr>
          <p:nvPr>
            <p:ph idx="4294967295"/>
          </p:nvPr>
        </p:nvSpPr>
        <p:spPr>
          <a:xfrm>
            <a:off x="1066800" y="1417637"/>
            <a:ext cx="10058400" cy="4022725"/>
          </a:xfrm>
        </p:spPr>
        <p:txBody>
          <a:bodyPr/>
          <a:lstStyle/>
          <a:p>
            <a:r>
              <a:rPr lang="es-MX" dirty="0"/>
              <a:t>Para concluir y comprobar que la significancia estadística del año de postulación como predictor del sexo se preserva luego de ajustar este coeficiente a la especialidad y a la región se realizó un modelo de regresión logística incluyendo todas estas variables. Se realizó entonces un modelo de regresión logística con la variable sexo como variable dependiente (de resultado), y las variables tiempo (año de postulación), región y especialidad como variables independientes (predictoras). Se obtuvo que para el coeficiente de tiempo hubo también significancia estadística (valor de p: 2.296120-60) y tuvo un </a:t>
            </a:r>
            <a:r>
              <a:rPr lang="es-MX" dirty="0" err="1"/>
              <a:t>odds</a:t>
            </a:r>
            <a:r>
              <a:rPr lang="es-MX" dirty="0"/>
              <a:t> ratio de 1.048 [IC 95%: 1.042-1.054]. </a:t>
            </a:r>
            <a:endParaRPr lang="es-PE" dirty="0"/>
          </a:p>
        </p:txBody>
      </p:sp>
    </p:spTree>
    <p:extLst>
      <p:ext uri="{BB962C8B-B14F-4D97-AF65-F5344CB8AC3E}">
        <p14:creationId xmlns:p14="http://schemas.microsoft.com/office/powerpoint/2010/main" val="945578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p:txBody>
          <a:bodyPr>
            <a:normAutofit/>
          </a:bodyPr>
          <a:lstStyle/>
          <a:p>
            <a:r>
              <a:rPr lang="es-MX" dirty="0"/>
              <a:t>Predominancia del sexo masculino en especialidades quirúrgicas, compatible con estudios previos.</a:t>
            </a:r>
          </a:p>
          <a:p>
            <a:r>
              <a:rPr lang="es-MX" dirty="0"/>
              <a:t>Urología, traumatología y ortopedia, neurocirugía son especialidades típicamente asociadas a menor participación del sexo femenino según estudios previos.</a:t>
            </a:r>
          </a:p>
          <a:p>
            <a:r>
              <a:rPr lang="es-MX" dirty="0"/>
              <a:t>Entre estas especialidades mencionadas, no se encontró evidencia en el presente estudio de que la tendencia de sexo fuera diferente a la tendencia global, lo cual indica que estas especialidades tienen una tendencia a un aumento en el número de mujeres que haga que probablemente en el futuro, las diferencias observadas se acorten cada vez más en nuestro contexto nacional.</a:t>
            </a:r>
            <a:endParaRPr lang="es-PE" dirty="0"/>
          </a:p>
        </p:txBody>
      </p:sp>
    </p:spTree>
    <p:extLst>
      <p:ext uri="{BB962C8B-B14F-4D97-AF65-F5344CB8AC3E}">
        <p14:creationId xmlns:p14="http://schemas.microsoft.com/office/powerpoint/2010/main" val="408684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E228-F941-BE69-9012-E3FFDA0476EC}"/>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90D4D82-93E6-5D6E-682C-3BA82BF45BB8}"/>
              </a:ext>
            </a:extLst>
          </p:cNvPr>
          <p:cNvSpPr>
            <a:spLocks noGrp="1"/>
          </p:cNvSpPr>
          <p:nvPr>
            <p:ph idx="1"/>
          </p:nvPr>
        </p:nvSpPr>
        <p:spPr/>
        <p:txBody>
          <a:bodyPr>
            <a:normAutofit fontScale="85000" lnSpcReduction="20000"/>
          </a:bodyPr>
          <a:lstStyle/>
          <a:p>
            <a:r>
              <a:rPr lang="es-MX" dirty="0"/>
              <a:t>Sobre la especialidad de ginecología y obstetricia, estudios indican que esta especialidad es tradicionalmente preferida por el sexo femenino. También, otros estudios indican que pacientes prefieren ginecólogas-obstetras mujeres. En el presente estudio, sin embargo, se encontró que inicialmente (hasta el año 2018) la proporción de mujeres postulantes esta especialidad era incluso inferior a la proporción global de postulantes. Sin embargo, desde el año 2018, el aumento en el número de postulantes e ingresantes de sexo femenino a la especialidad siguió una tendencia superior a la tendencia global. A partir del 2019 se encontró que el número de postulantes de sexo femenino ya era superior a los postulantes de sexo masculino y esto se mantuvo en los años siguientes.</a:t>
            </a:r>
          </a:p>
          <a:p>
            <a:r>
              <a:rPr lang="es-MX" dirty="0"/>
              <a:t>Sobre la especialidad de cirugía general, se encontró que la especialidad tradicionalmente ha tenido predominancia del sexo masculino. Estudios indican que residentes de sexo femenino en esta especialidad reportan comúnmente experiencias de discriminación por el sexo y acoso sexual, entre otras barreras. Esto podría explicar el menor interés de las mujeres por las especialidades quirúrgicas, así como el mayor valor que le dan las mujeres al estilo de vida que brinda la especialidad, el cual no suele ser muy favorable en algunas especialidades quirúrgicas. En el presente estudio se encontró también que existen diferencias importantes en la distribución de sexo de los postulantes e ingresantes a la especialidad, teniendo predominancia de sexo masculino. Sin embargo, se encontró que la tendencia de la especialidad a tener una mayor proporción de postulantes de sexo femenino fue superior a la tendencia global, habiendo cada año una mayor cantidad de postulantes e ingresantes de sexo femenino. Aún así, la proporción de postulantes de sexo femenino para el año 2023 es aún inferior a la proporción global, conformando menos del 40% de los postulantes, aunque es un gran salto desde el año 2013, en el que solo conformaban alrededor del 20% de los postulantes.</a:t>
            </a:r>
          </a:p>
          <a:p>
            <a:pPr marL="0" indent="0">
              <a:buNone/>
            </a:pPr>
            <a:endParaRPr lang="es-PE" dirty="0"/>
          </a:p>
        </p:txBody>
      </p:sp>
    </p:spTree>
    <p:extLst>
      <p:ext uri="{BB962C8B-B14F-4D97-AF65-F5344CB8AC3E}">
        <p14:creationId xmlns:p14="http://schemas.microsoft.com/office/powerpoint/2010/main" val="3784897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EF92C-B8CA-BA1A-6AE7-FB8647994514}"/>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25F2BA02-1B70-9788-12E1-239BDE68B421}"/>
              </a:ext>
            </a:extLst>
          </p:cNvPr>
          <p:cNvSpPr>
            <a:spLocks noGrp="1"/>
          </p:cNvSpPr>
          <p:nvPr>
            <p:ph idx="1"/>
          </p:nvPr>
        </p:nvSpPr>
        <p:spPr/>
        <p:txBody>
          <a:bodyPr>
            <a:normAutofit fontScale="85000" lnSpcReduction="20000"/>
          </a:bodyPr>
          <a:lstStyle/>
          <a:p>
            <a:r>
              <a:rPr lang="es-MX" dirty="0"/>
              <a:t>Sobre la especialidad de cirugía plástica, estudios encontraron que mujeres tienen más probabilidades que los hombres de experimentar sexismo. También se menciona que mujeres tienen menos probabilidades de casarse, tener hijos, de estar satisfechas con el equilibrio entre su trabajo y su vida cotidiana, o de tener reconocimiento por sus ideas, autoría, promociones o incrementos en el salario, así como tener menos ingresos económicos al ejercer la especialidad que los cirujanos varones. También se describen amplias diferencias de sexo en el área académica, teniendo las mujeres una menor participación. Algunos estudios describen un incremento en la representación de mujeres en el área académica de la cirugía plástica y también en los programas de </a:t>
            </a:r>
            <a:r>
              <a:rPr lang="es-MX" dirty="0" err="1"/>
              <a:t>residentado</a:t>
            </a:r>
            <a:r>
              <a:rPr lang="es-MX" dirty="0"/>
              <a:t> médico de esta especialidad, incluso llegando a alcanzar el mismo número de residentes que de los de sexo masculino (esto en Estados Unidos) (66). Sin embargo, esto contrasta con lo encontrado en el presente estudio, donde se observa una tendencia hacia una menor participación en los postulantes al programa de </a:t>
            </a:r>
            <a:r>
              <a:rPr lang="es-MX" dirty="0" err="1"/>
              <a:t>residentado</a:t>
            </a:r>
            <a:r>
              <a:rPr lang="es-MX" dirty="0"/>
              <a:t> médico del Perú en esta especialidad, se desconoce la causa de este hallazgo.</a:t>
            </a:r>
          </a:p>
          <a:p>
            <a:r>
              <a:rPr lang="es-MX" dirty="0"/>
              <a:t>Otro hallazgo llamativo de la presente investigación es que cirugía pediátrica escapaba de la tendencia de las demás especialidades quirúrgicas. Estudios indican que esta especialidad ha presentado un aumento en la representación del sexo femenino los estos últimos años. No se encontró información sobre una predominancia femenino, sino que se mencionaba que, al igual que las demás especialidades quirúrgicas, había predominancia masculina. No se encontró estudios previos que indiquen lo encontrado en la presente investigación, que la especialidad de cirugía pediátrica tiene una predominancia femenina (siendo más postulantes de sexo femenino que masculino desde el año 2014) que se ha mantenido durante todos los años desde el 2014 hasta el 2023 e incluso con un aumento en el número de mujeres a un ritmo similar al de la tendencia global.</a:t>
            </a:r>
          </a:p>
        </p:txBody>
      </p:sp>
    </p:spTree>
    <p:extLst>
      <p:ext uri="{BB962C8B-B14F-4D97-AF65-F5344CB8AC3E}">
        <p14:creationId xmlns:p14="http://schemas.microsoft.com/office/powerpoint/2010/main" val="3183191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p:txBody>
          <a:bodyPr/>
          <a:lstStyle/>
          <a:p>
            <a:r>
              <a:rPr lang="es-MX" dirty="0"/>
              <a:t>Entre las limitaciones del estudio se encuentra la forma de determinar el sexo de los participantes, ya que esta no fue determinada mediante algún método directo, sino que fue obtenida a partir del primer nombre de los postulantes. Este es un método usado por otros estudios; sin embargo, esta forma de asignar el sexo es una aproximación al sexo real de los participantes y no está exento de error. No hay estudios específicos que estudien la precisión de asignación de sexo de este método en la población estudiada.</a:t>
            </a:r>
            <a:endParaRPr lang="es-PE" dirty="0"/>
          </a:p>
        </p:txBody>
      </p:sp>
    </p:spTree>
    <p:extLst>
      <p:ext uri="{BB962C8B-B14F-4D97-AF65-F5344CB8AC3E}">
        <p14:creationId xmlns:p14="http://schemas.microsoft.com/office/powerpoint/2010/main" val="1065821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p:txBody>
          <a:bodyPr>
            <a:normAutofit fontScale="92500" lnSpcReduction="20000"/>
          </a:bodyPr>
          <a:lstStyle/>
          <a:p>
            <a:r>
              <a:rPr lang="es-MX" dirty="0"/>
              <a:t>No existen estudios previos sobre la distribución de sexo y las tendencias de sexo en esta población de postulantes e ingresantes al programa de </a:t>
            </a:r>
            <a:r>
              <a:rPr lang="es-MX" dirty="0" err="1"/>
              <a:t>residentado</a:t>
            </a:r>
            <a:r>
              <a:rPr lang="es-MX" dirty="0"/>
              <a:t> médico del Perú. Esta investigación permitió conocer la situación actual del Perú en cuanto a las diferencias en el sexo en sus postulantes a las distintas especialidades médicas. Se pudo además explorar los detalles de estas diferencias y las tendencias de sexo en los últimos 11 años (del 2013 al 2023), brindando información sobre el contexto actual de las diferencias de sexo entre los postulantes e ingresantes al programa de </a:t>
            </a:r>
            <a:r>
              <a:rPr lang="es-MX" dirty="0" err="1"/>
              <a:t>residentado</a:t>
            </a:r>
            <a:r>
              <a:rPr lang="es-MX" dirty="0"/>
              <a:t> médico del Perú.</a:t>
            </a:r>
          </a:p>
          <a:p>
            <a:r>
              <a:rPr lang="es-MX" dirty="0"/>
              <a:t>En el presente estudio se pudo determinar que en el contexto del Perú existen diferencias en la distribución de sexo y las tendencias en las distintas especialidades y distintas regiones. Es debatible si las diferencias de sexo son en sí mismas un problema, pero estudios indican que contar con diversidad de sexo en las distintas especialidades médicas se podría considerar como algo positivo, ya que aumentar la diversidad de un grupo permite que personas con distintas experiencias, perspectivas y herramientas interactúen para encontrar mejores soluciones, los efectos de esto pueden reflejarse en algunos estudios que indican que hay más probabilidades que equipos de investigación conformados por mujeres inventen tecnologías relacionadas a la salud femenina, precisamente buscando solucionar a problemas de salud en este sexo, lo mismo podría ocurrir también en el ambiente laboral de la residencia médica y posteriormente en el trabajo asistencial de los médicos como especialistas.</a:t>
            </a:r>
          </a:p>
          <a:p>
            <a:endParaRPr lang="es-PE" dirty="0"/>
          </a:p>
        </p:txBody>
      </p:sp>
    </p:spTree>
    <p:extLst>
      <p:ext uri="{BB962C8B-B14F-4D97-AF65-F5344CB8AC3E}">
        <p14:creationId xmlns:p14="http://schemas.microsoft.com/office/powerpoint/2010/main" val="1065016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B6B7E-256F-342B-DA0C-81E06F2EB54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7DFF908-5A78-C87B-6F93-2112006DA422}"/>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5959CC68-9A22-EDE8-0508-D4B17BF3E681}"/>
              </a:ext>
            </a:extLst>
          </p:cNvPr>
          <p:cNvSpPr>
            <a:spLocks noGrp="1"/>
          </p:cNvSpPr>
          <p:nvPr>
            <p:ph idx="1"/>
          </p:nvPr>
        </p:nvSpPr>
        <p:spPr/>
        <p:txBody>
          <a:bodyPr>
            <a:normAutofit/>
          </a:bodyPr>
          <a:lstStyle/>
          <a:p>
            <a:r>
              <a:rPr lang="es-MX" dirty="0"/>
              <a:t>Esta información puede usarse para implementar medidas: vestidores de ambos sexos, reforzar políticas para lactancia y embarazo.</a:t>
            </a:r>
          </a:p>
          <a:p>
            <a:endParaRPr lang="es-PE" dirty="0"/>
          </a:p>
        </p:txBody>
      </p:sp>
    </p:spTree>
    <p:extLst>
      <p:ext uri="{BB962C8B-B14F-4D97-AF65-F5344CB8AC3E}">
        <p14:creationId xmlns:p14="http://schemas.microsoft.com/office/powerpoint/2010/main" val="297132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E70E4-8331-22F9-1D29-CF2CB7670ACD}"/>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CDE9E2E5-C2F2-474C-1C48-FC2F6A5106EB}"/>
              </a:ext>
            </a:extLst>
          </p:cNvPr>
          <p:cNvSpPr>
            <a:spLocks noGrp="1"/>
          </p:cNvSpPr>
          <p:nvPr>
            <p:ph idx="1"/>
          </p:nvPr>
        </p:nvSpPr>
        <p:spPr/>
        <p:txBody>
          <a:bodyPr>
            <a:normAutofit fontScale="85000" lnSpcReduction="20000"/>
          </a:bodyPr>
          <a:lstStyle/>
          <a:p>
            <a:r>
              <a:rPr lang="es-MX" dirty="0"/>
              <a:t>Además, es importante explorar las causas de estas diferencias encontradas, las cuales pueden ser problemáticas, y justamente este estudio podría brindar la información necesaria para poder ampliar la investigación al respecto, ya que identificar las disparidades constituye el primer paso para la exploración de las causas de las mismas. Entre las causas descritas por la literatura se describe a una cultura de exclusión y prejuicios de sexo que se originan desde la facultad de medicina, impactando negativamente a las mujeres que optan por continuar su formación en alguna especialidad quirúrgica. Otros estudios indican que existe una mayor prevalencia de maltrato, acoso y abuso hacia mujeres en su preparación para ser cirujanas. En nuestro contexto no se cuentan con estudios de este tipo y tampoco se explican algunos hallazgos encontrados, como la tendencia opuesta de cirugía plástica o por qué la especialidad de cirugía pediátrica es diferente a las demás especialidades quirúrgicas, teniendo más postulantes e ingresantes de sexo femenino.</a:t>
            </a:r>
          </a:p>
          <a:p>
            <a:r>
              <a:rPr lang="es-MX" dirty="0"/>
              <a:t>Es claro que la elección de una especialidad es una decisión compleja, factores relacionados al sexo pueden jugar un papel importante en esta elección, ya sean motivos personales, o sociales, como el tema familiar. La forma de ingreso, mediante el concurso nacional de </a:t>
            </a:r>
            <a:r>
              <a:rPr lang="es-MX" dirty="0" err="1"/>
              <a:t>residentado</a:t>
            </a:r>
            <a:r>
              <a:rPr lang="es-MX" dirty="0"/>
              <a:t> médico es en gran medida objetiva, pero es probable que no esté libre de factores posiblemente problemáticos que afecten la elección de la especialidad, factores más allá de la capacidad individual de la persona y sus aspiraciones futuras. Estudios en otros lugares indican que mujeres estudiantes de medicina perciben tener menos oportunidades que los varones en avanzar profesionalmente debido al sexo, y que mujeres sienten que han perdido oportunidades laborales y que su subespecialidad de elección ha sido influida por el sexo. Es posible que estos factores tengan un papel también en la elección de las especialidades en el Perú y la investigación en este tema podría en el futuro revelar posibles problemas en la incorporación de la mujer a la fuerza laboral en el área de la medicina humana.</a:t>
            </a:r>
          </a:p>
        </p:txBody>
      </p:sp>
    </p:spTree>
    <p:extLst>
      <p:ext uri="{BB962C8B-B14F-4D97-AF65-F5344CB8AC3E}">
        <p14:creationId xmlns:p14="http://schemas.microsoft.com/office/powerpoint/2010/main" val="27385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p:txBody>
          <a:bodyPr>
            <a:normAutofit fontScale="92500" lnSpcReduction="20000"/>
          </a:bodyPr>
          <a:lstStyle/>
          <a:p>
            <a:r>
              <a:rPr lang="es-MX" dirty="0"/>
              <a:t>A partir de lo investigado surgen nuevas posibilidades de continuar la investigación sobre el tema. Algunas preguntas que quedan pendientes para ser contestadas por investigación futura son las siguientes:</a:t>
            </a:r>
          </a:p>
          <a:p>
            <a:pPr lvl="1"/>
            <a:r>
              <a:rPr lang="es-MX" dirty="0"/>
              <a:t>Por qué la distribución de sexo es tan diferente en la región oriente.</a:t>
            </a:r>
          </a:p>
          <a:p>
            <a:pPr lvl="1"/>
            <a:r>
              <a:rPr lang="es-MX" dirty="0"/>
              <a:t>Cuáles son los motivos que explican las diferencias entre especialidades quirúrgicas y las demás en el Perú.</a:t>
            </a:r>
          </a:p>
          <a:p>
            <a:pPr lvl="1"/>
            <a:r>
              <a:rPr lang="es-MX" dirty="0"/>
              <a:t>Por qué cirugía pediátrica es diferente a las otras especialidades quirúrgicas (habiendo más postulantes e ingresantes de sexo femenino).</a:t>
            </a:r>
          </a:p>
          <a:p>
            <a:pPr lvl="1"/>
            <a:r>
              <a:rPr lang="es-MX" dirty="0"/>
              <a:t>Por qué cirugía plástica no sigue la tendencia de las demás especialidades (cada vez tiene menos mujeres).</a:t>
            </a:r>
          </a:p>
          <a:p>
            <a:r>
              <a:rPr lang="es-MX" dirty="0"/>
              <a:t>Además de esto, se podría complementar la investigación estudiando a los médicos en programas de residencia médica no solo al momento de la postulación y el ingreso, sino a lo largo de su residencia médica, pudiendo estudiar cuántos finalmente terminan y si hay alguna diferencia en la distribución de sexo entre los que terminan y los que inician la especialidad médica, pudiendo estudiar si es que existen diferencias en el abandono de la especialidad y, de ser así, los motivos de esto. También se podría realizar un seguimiento a aquellos ingresantes de sexo femenino a especialidades con predominancia masculina (y también lo opuesto: ingresantes de sexo masculino a especialidades con predominancia femenina), para monitorizar si es que pasan por situaciones de acoso o si presentan barreras o dificultades ocasionadas por las diferencias de sexo.</a:t>
            </a:r>
          </a:p>
          <a:p>
            <a:endParaRPr lang="es-PE" dirty="0"/>
          </a:p>
        </p:txBody>
      </p:sp>
    </p:spTree>
    <p:extLst>
      <p:ext uri="{BB962C8B-B14F-4D97-AF65-F5344CB8AC3E}">
        <p14:creationId xmlns:p14="http://schemas.microsoft.com/office/powerpoint/2010/main" val="12203074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p:txBody>
          <a:bodyPr>
            <a:normAutofit fontScale="85000" lnSpcReduction="20000"/>
          </a:bodyPr>
          <a:lstStyle/>
          <a:p>
            <a:pPr marL="457200" indent="-457200">
              <a:buFont typeface="+mj-lt"/>
              <a:buAutoNum type="arabicPeriod"/>
            </a:pPr>
            <a:r>
              <a:rPr lang="es-MX" dirty="0"/>
              <a:t>Hubo más postulantes de sexo masculino que de sexo femenino durante el periodo 2013-2023 en el programa de </a:t>
            </a:r>
            <a:r>
              <a:rPr lang="es-MX" dirty="0" err="1"/>
              <a:t>residentado</a:t>
            </a:r>
            <a:r>
              <a:rPr lang="es-MX" dirty="0"/>
              <a:t> médico del Perú y se encontró una tendencia hacia una mayor proporción de postulantes de sexo femenino.</a:t>
            </a:r>
          </a:p>
          <a:p>
            <a:pPr marL="457200" indent="-457200">
              <a:buFont typeface="+mj-lt"/>
              <a:buAutoNum type="arabicPeriod"/>
            </a:pPr>
            <a:r>
              <a:rPr lang="es-MX" dirty="0"/>
              <a:t>Se encontró una distribución de sexo heterogénea en los postulantes a las distintas especialidades médicas en el periodo 2013-2023 en el programa de </a:t>
            </a:r>
            <a:r>
              <a:rPr lang="es-MX" dirty="0" err="1"/>
              <a:t>residentado</a:t>
            </a:r>
            <a:r>
              <a:rPr lang="es-MX" dirty="0"/>
              <a:t> médico del Perú.</a:t>
            </a:r>
          </a:p>
          <a:p>
            <a:pPr marL="457200" indent="-457200">
              <a:buFont typeface="+mj-lt"/>
              <a:buAutoNum type="arabicPeriod"/>
            </a:pPr>
            <a:r>
              <a:rPr lang="es-MX" dirty="0"/>
              <a:t>Hubo más ingresantes de sexo masculino que de sexo femenino durante el periodo 2016-2023 en el programa de </a:t>
            </a:r>
            <a:r>
              <a:rPr lang="es-MX" dirty="0" err="1"/>
              <a:t>residentado</a:t>
            </a:r>
            <a:r>
              <a:rPr lang="es-MX" dirty="0"/>
              <a:t> médico del Perú y se encontró también una tendencia hacia una mayor proporción de ingresantes de sexo femenino.</a:t>
            </a:r>
          </a:p>
          <a:p>
            <a:pPr marL="457200" indent="-457200">
              <a:buFont typeface="+mj-lt"/>
              <a:buAutoNum type="arabicPeriod"/>
            </a:pPr>
            <a:r>
              <a:rPr lang="es-MX" dirty="0"/>
              <a:t>Se encontró una distribución de sexo heterogénea en los ingresantes a las distintas especialidades médicas en el periodo 2016-2023 en el programa de </a:t>
            </a:r>
            <a:r>
              <a:rPr lang="es-MX" dirty="0" err="1"/>
              <a:t>residentado</a:t>
            </a:r>
            <a:r>
              <a:rPr lang="es-MX" dirty="0"/>
              <a:t> médico del Perú.</a:t>
            </a:r>
          </a:p>
          <a:p>
            <a:pPr marL="457200" indent="-457200">
              <a:buFont typeface="+mj-lt"/>
              <a:buAutoNum type="arabicPeriod"/>
            </a:pPr>
            <a:r>
              <a:rPr lang="es-MX" dirty="0"/>
              <a:t>En las especialidades quirúrgicas hubo un mayor número de postulantes e ingresantes de sexo masculino, en comparación a aquellos de sexo femenino en el periodo de tiempo 2013-2023 en el programa de </a:t>
            </a:r>
            <a:r>
              <a:rPr lang="es-MX" dirty="0" err="1"/>
              <a:t>residentado</a:t>
            </a:r>
            <a:r>
              <a:rPr lang="es-MX" dirty="0"/>
              <a:t> médico del Perú.</a:t>
            </a:r>
          </a:p>
          <a:p>
            <a:pPr marL="457200" indent="-457200">
              <a:buFont typeface="+mj-lt"/>
              <a:buAutoNum type="arabicPeriod"/>
            </a:pPr>
            <a:r>
              <a:rPr lang="es-MX" dirty="0"/>
              <a:t>En las distintas regiones hubo una distribución de sexo heterogénea en los postulantes al programa de </a:t>
            </a:r>
            <a:r>
              <a:rPr lang="es-MX" dirty="0" err="1"/>
              <a:t>residentado</a:t>
            </a:r>
            <a:r>
              <a:rPr lang="es-MX" dirty="0"/>
              <a:t> médico del Perú, especialmente en la región Oriente en el periodo de tiempo 2013-2023.</a:t>
            </a:r>
          </a:p>
          <a:p>
            <a:endParaRPr lang="es-PE" dirty="0"/>
          </a:p>
        </p:txBody>
      </p:sp>
    </p:spTree>
    <p:extLst>
      <p:ext uri="{BB962C8B-B14F-4D97-AF65-F5344CB8AC3E}">
        <p14:creationId xmlns:p14="http://schemas.microsoft.com/office/powerpoint/2010/main" val="32016972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Objetivos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p:txBody>
          <a:bodyPr>
            <a:normAutofit/>
          </a:bodyPr>
          <a:lstStyle/>
          <a:p>
            <a:r>
              <a:rPr lang="es-MX" dirty="0"/>
              <a:t>Objetivo general: determinar las tendencias de sexo de los postulantes e ingresantes a las distintas especialidades médicas en el Perú durante el periodo 2013-2023.</a:t>
            </a:r>
          </a:p>
          <a:p>
            <a:r>
              <a:rPr lang="es-MX" dirty="0"/>
              <a:t>Objetivos específicos:</a:t>
            </a:r>
          </a:p>
          <a:p>
            <a:pPr lvl="1"/>
            <a:r>
              <a:rPr lang="es-MX" dirty="0"/>
              <a:t>Describir las tendencias de sexo de los postulantes a las especialidades médicas</a:t>
            </a:r>
          </a:p>
          <a:p>
            <a:pPr lvl="1"/>
            <a:r>
              <a:rPr lang="es-MX" dirty="0"/>
              <a:t>Describir las tendencias de sexo de los ingresantes a las especialidades médicas</a:t>
            </a:r>
          </a:p>
          <a:p>
            <a:pPr lvl="1"/>
            <a:r>
              <a:rPr lang="es-MX" dirty="0"/>
              <a:t>Comparar los cambios en la distribución de sexo entre los postulantes a las especialidades quirúrgicas y clínicas</a:t>
            </a:r>
          </a:p>
          <a:p>
            <a:pPr lvl="1"/>
            <a:r>
              <a:rPr lang="es-MX" dirty="0"/>
              <a:t>Describir las tendencias de sexo de los postulantes de acuerdo con la región de postulación</a:t>
            </a:r>
          </a:p>
          <a:p>
            <a:endParaRPr lang="es-PE" dirty="0"/>
          </a:p>
        </p:txBody>
      </p:sp>
    </p:spTree>
    <p:extLst>
      <p:ext uri="{BB962C8B-B14F-4D97-AF65-F5344CB8AC3E}">
        <p14:creationId xmlns:p14="http://schemas.microsoft.com/office/powerpoint/2010/main" val="255294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normAutofit fontScale="92500" lnSpcReduction="20000"/>
          </a:bodyPr>
          <a:lstStyle/>
          <a:p>
            <a:pPr marL="457200" indent="-457200">
              <a:buFont typeface="+mj-lt"/>
              <a:buAutoNum type="arabicPeriod"/>
            </a:pPr>
            <a:r>
              <a:rPr lang="es-MX" dirty="0"/>
              <a:t>Explorar por qué la distribución de sexo es tan diferente en la región oriente.</a:t>
            </a:r>
          </a:p>
          <a:p>
            <a:pPr marL="457200" indent="-457200">
              <a:buFont typeface="+mj-lt"/>
              <a:buAutoNum type="arabicPeriod"/>
            </a:pPr>
            <a:r>
              <a:rPr lang="es-MX" dirty="0"/>
              <a:t>Estudiar cuáles son los motivos que explican las diferencias entre especialidades quirúrgicas y las demás en el Perú. </a:t>
            </a:r>
          </a:p>
          <a:p>
            <a:pPr marL="457200" indent="-457200">
              <a:buFont typeface="+mj-lt"/>
              <a:buAutoNum type="arabicPeriod"/>
            </a:pPr>
            <a:r>
              <a:rPr lang="es-MX" dirty="0"/>
              <a:t>Explorar por qué cirugía pediátrica es diferente a las otras especialidades quirúrgicas (habiendo más postulantes e ingresantes de sexo femenino). </a:t>
            </a:r>
          </a:p>
          <a:p>
            <a:pPr marL="457200" indent="-457200">
              <a:buFont typeface="+mj-lt"/>
              <a:buAutoNum type="arabicPeriod"/>
            </a:pPr>
            <a:r>
              <a:rPr lang="es-MX" dirty="0"/>
              <a:t>Explorar por qué cirugía plástica no sigue la tendencia de las demás especialidades (cada vez tiene menos mujeres). </a:t>
            </a:r>
          </a:p>
          <a:p>
            <a:pPr marL="457200" indent="-457200">
              <a:buFont typeface="+mj-lt"/>
              <a:buAutoNum type="arabicPeriod"/>
            </a:pPr>
            <a:r>
              <a:rPr lang="es-MX" dirty="0"/>
              <a:t>Estudiar la distribución de sexo y las tendencias de sexo al final de los programas de residencia médica. </a:t>
            </a:r>
          </a:p>
          <a:p>
            <a:pPr marL="457200" indent="-457200">
              <a:buFont typeface="+mj-lt"/>
              <a:buAutoNum type="arabicPeriod"/>
            </a:pPr>
            <a:r>
              <a:rPr lang="es-MX" dirty="0"/>
              <a:t>Realizar seguimiento a los ingresantes a las especialidades con predominancia del sexo opuesto para estudiar posibles barreras o dificultades producto del sexo. </a:t>
            </a:r>
          </a:p>
          <a:p>
            <a:pPr marL="457200" indent="-457200">
              <a:buFont typeface="+mj-lt"/>
              <a:buAutoNum type="arabicPeriod"/>
            </a:pPr>
            <a:r>
              <a:rPr lang="es-MX" dirty="0"/>
              <a:t>Registrar información sobre el sexo de los participantes en procesos de evaluación y formación de la carrera de medicina humana.</a:t>
            </a:r>
          </a:p>
          <a:p>
            <a:endParaRPr lang="es-PE" dirty="0"/>
          </a:p>
        </p:txBody>
      </p:sp>
    </p:spTree>
    <p:extLst>
      <p:ext uri="{BB962C8B-B14F-4D97-AF65-F5344CB8AC3E}">
        <p14:creationId xmlns:p14="http://schemas.microsoft.com/office/powerpoint/2010/main" val="286983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y manejo de datos</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p:txBody>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Formato en PDF fue transformado a CSV usando programa “Tabula”.</a:t>
            </a:r>
          </a:p>
          <a:p>
            <a:r>
              <a:rPr lang="es-MX" dirty="0"/>
              <a:t>Bases de datos fueron unificadas en una sola usando software “R”.</a:t>
            </a:r>
          </a:p>
          <a:p>
            <a:r>
              <a:rPr lang="es-MX" dirty="0"/>
              <a:t>Repositorio disponible en GitHub.</a:t>
            </a:r>
          </a:p>
        </p:txBody>
      </p:sp>
    </p:spTree>
    <p:extLst>
      <p:ext uri="{BB962C8B-B14F-4D97-AF65-F5344CB8AC3E}">
        <p14:creationId xmlns:p14="http://schemas.microsoft.com/office/powerpoint/2010/main" val="83192208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TotalTime>
  <Words>8634</Words>
  <Application>Microsoft Office PowerPoint</Application>
  <PresentationFormat>Panorámica</PresentationFormat>
  <Paragraphs>677</Paragraphs>
  <Slides>70</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70</vt:i4>
      </vt:variant>
    </vt:vector>
  </HeadingPairs>
  <TitlesOfParts>
    <vt:vector size="74" baseType="lpstr">
      <vt:lpstr>Calibri</vt:lpstr>
      <vt:lpstr>Calibri Light</vt:lpstr>
      <vt:lpstr>Wingdings</vt:lpstr>
      <vt:lpstr>Retrospección</vt:lpstr>
      <vt:lpstr>Tendencias de sexo en postulantes e ingresantes al programa de residentado médico en el Perú entre los años 2013 y 2023</vt:lpstr>
      <vt:lpstr>Puntos a tratar</vt:lpstr>
      <vt:lpstr>Introducción y marco teórico</vt:lpstr>
      <vt:lpstr>Introducción y datos generales</vt:lpstr>
      <vt:lpstr>Problema de investigación</vt:lpstr>
      <vt:lpstr>Objetivos</vt:lpstr>
      <vt:lpstr>Objetivos de la investigación</vt:lpstr>
      <vt:lpstr>Materiales y métodos</vt:lpstr>
      <vt:lpstr>Obtención y manejo de datos</vt:lpstr>
      <vt:lpstr>Asignación de sexo</vt:lpstr>
      <vt:lpstr>Información obtenida en la base de datos</vt:lpstr>
      <vt:lpstr>Análisis</vt:lpstr>
      <vt:lpstr>Resultados: estadísticas descriptivas generales</vt:lpstr>
      <vt:lpstr>Resultados descriptivos generales</vt:lpstr>
      <vt:lpstr>Número y distribución de sexo de los postulantes en los diferentes años</vt:lpstr>
      <vt:lpstr>Distribución de sexo en los distintos años de los postulantes </vt:lpstr>
      <vt:lpstr>Resultados: comparación entre especialidades</vt:lpstr>
      <vt:lpstr>Número y distribución de sexo entre especialidades con mayor porcentaje de sexo femenino entre postulantes</vt:lpstr>
      <vt:lpstr>Número y distribución de sexo entre especialidades con mayor porcentaje de sexo masculino entre postulantes</vt:lpstr>
      <vt:lpstr>Presentación de PowerPoint</vt:lpstr>
      <vt:lpstr>Presentación de PowerPoint</vt:lpstr>
      <vt:lpstr>Especialidades con mayores odds ratios entre aquellas con significancia estadística</vt:lpstr>
      <vt:lpstr>Especialidades con menores odds ratios entre aquellas con significancia estadística</vt:lpstr>
      <vt:lpstr>Presentación de PowerPoint</vt:lpstr>
      <vt:lpstr>Resultados: tendencias de sexo</vt:lpstr>
      <vt:lpstr>Presentación de PowerPoint</vt:lpstr>
      <vt:lpstr>Proporción de postulantes de sexo femenino de especialidades con más postulantes entre aquellas que presentaban significancia estadística y un odds ratio superior a uno</vt:lpstr>
      <vt:lpstr>Proporción de postulantes de sexo femenino de especialidades médicas con más postulantes entre aquellas que presentaban significancia estadística y un odds ratio inferior a uno</vt:lpstr>
      <vt:lpstr>Presentación de PowerPoint</vt:lpstr>
      <vt:lpstr>Proporción de postulantes de sexo femenino de las especialidades que tuvieron una modificación de efecto sobre el año de postulación estadísticamente significativa</vt:lpstr>
      <vt:lpstr>Número de postulantes a especialidades clínicas y quirúrgicas en los distintos años</vt:lpstr>
      <vt:lpstr>Proporción de postulantes de sexo femenino separada por especialidades clínicas y quirúrgicas</vt:lpstr>
      <vt:lpstr>Presentación de PowerPoint</vt:lpstr>
      <vt:lpstr>Número de postulantes de sexo femenino a especialidades clínicas y quirúrgicas</vt:lpstr>
      <vt:lpstr>Número de postulantes de sexo masculino a especialidades clínicas y quirúrgicas</vt:lpstr>
      <vt:lpstr>Presentación de PowerPoint</vt:lpstr>
      <vt:lpstr>Resultados: ingresantes</vt:lpstr>
      <vt:lpstr>Presentación de PowerPoint</vt:lpstr>
      <vt:lpstr>Número de ingresantes y no ingresantes en los distintos años</vt:lpstr>
      <vt:lpstr>Distribución de sexo de ingresantes en los distintos años</vt:lpstr>
      <vt:lpstr>Número de ingresantes a especialidades clínicas y quirúrgicas en los distintos años</vt:lpstr>
      <vt:lpstr>Presentación de PowerPoint</vt:lpstr>
      <vt:lpstr>Comparación en el número y porcentaje de ingresantes y no ingresantes entre mujeres y varones en los distintos años</vt:lpstr>
      <vt:lpstr>Presentación de PowerPoint</vt:lpstr>
      <vt:lpstr>Presentación de PowerPoint</vt:lpstr>
      <vt:lpstr>Presentación de PowerPoint</vt:lpstr>
      <vt:lpstr>Presentación de PowerPoint</vt:lpstr>
      <vt:lpstr>Proporción de ingresantes de sexo femenino separada por especialidades clínicas y quirúrgicas en los distintos años</vt:lpstr>
      <vt:lpstr>Presentación de PowerPoint</vt:lpstr>
      <vt:lpstr>Resultados: diferencias entre regiones de postulación</vt:lpstr>
      <vt:lpstr>Distribución de sexo de acuerdo a región de postulación</vt:lpstr>
      <vt:lpstr>Número de postulantes separados por región (Lima, Norte, Sur, Centro, Oriente)</vt:lpstr>
      <vt:lpstr>Proporción de postulantes de sexo femenino de acuerdo a la región</vt:lpstr>
      <vt:lpstr>Presentación de PowerPoint</vt:lpstr>
      <vt:lpstr>Presentación de PowerPoint</vt:lpstr>
      <vt:lpstr>Resultados del modelo de regresión logística del sexo como variable dependiente y a la región de postulación y tiempo como variables independientes</vt:lpstr>
      <vt:lpstr>Presentación de PowerPoint</vt:lpstr>
      <vt:lpstr>Discusión</vt:lpstr>
      <vt:lpstr>Comparación con estudios previos</vt:lpstr>
      <vt:lpstr>Comparación con estudios previos</vt:lpstr>
      <vt:lpstr>Comparación con estudios previos</vt:lpstr>
      <vt:lpstr>Limitaciones</vt:lpstr>
      <vt:lpstr>Implicancias y significancia del estudio</vt:lpstr>
      <vt:lpstr>Implicancias y significancia del estudio</vt:lpstr>
      <vt:lpstr>Implicancias y significancia del estudio</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12</cp:revision>
  <dcterms:created xsi:type="dcterms:W3CDTF">2024-02-27T16:27:37Z</dcterms:created>
  <dcterms:modified xsi:type="dcterms:W3CDTF">2024-03-06T14:56:21Z</dcterms:modified>
</cp:coreProperties>
</file>