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3"/>
  </p:notesMasterIdLst>
  <p:sldIdLst>
    <p:sldId id="256" r:id="rId2"/>
    <p:sldId id="258" r:id="rId3"/>
    <p:sldId id="257" r:id="rId4"/>
    <p:sldId id="265" r:id="rId5"/>
    <p:sldId id="333" r:id="rId6"/>
    <p:sldId id="267" r:id="rId7"/>
    <p:sldId id="259" r:id="rId8"/>
    <p:sldId id="269" r:id="rId9"/>
    <p:sldId id="260" r:id="rId10"/>
    <p:sldId id="270" r:id="rId11"/>
    <p:sldId id="291" r:id="rId12"/>
    <p:sldId id="273" r:id="rId13"/>
    <p:sldId id="261" r:id="rId14"/>
    <p:sldId id="309" r:id="rId15"/>
    <p:sldId id="279" r:id="rId16"/>
    <p:sldId id="292" r:id="rId17"/>
    <p:sldId id="335" r:id="rId18"/>
    <p:sldId id="275" r:id="rId19"/>
    <p:sldId id="280" r:id="rId20"/>
    <p:sldId id="293" r:id="rId21"/>
    <p:sldId id="310" r:id="rId22"/>
    <p:sldId id="311" r:id="rId23"/>
    <p:sldId id="330" r:id="rId24"/>
    <p:sldId id="294" r:id="rId25"/>
    <p:sldId id="312" r:id="rId26"/>
    <p:sldId id="276" r:id="rId27"/>
    <p:sldId id="336" r:id="rId28"/>
    <p:sldId id="295" r:id="rId29"/>
    <p:sldId id="296" r:id="rId30"/>
    <p:sldId id="314" r:id="rId31"/>
    <p:sldId id="297" r:id="rId32"/>
    <p:sldId id="298" r:id="rId33"/>
    <p:sldId id="299" r:id="rId34"/>
    <p:sldId id="315" r:id="rId35"/>
    <p:sldId id="300" r:id="rId36"/>
    <p:sldId id="301" r:id="rId37"/>
    <p:sldId id="316" r:id="rId38"/>
    <p:sldId id="277" r:id="rId39"/>
    <p:sldId id="317" r:id="rId40"/>
    <p:sldId id="282" r:id="rId41"/>
    <p:sldId id="302" r:id="rId42"/>
    <p:sldId id="303" r:id="rId43"/>
    <p:sldId id="338" r:id="rId44"/>
    <p:sldId id="321" r:id="rId45"/>
    <p:sldId id="304" r:id="rId46"/>
    <p:sldId id="322" r:id="rId47"/>
    <p:sldId id="305" r:id="rId48"/>
    <p:sldId id="323" r:id="rId49"/>
    <p:sldId id="278" r:id="rId50"/>
    <p:sldId id="283" r:id="rId51"/>
    <p:sldId id="306" r:id="rId52"/>
    <p:sldId id="307" r:id="rId53"/>
    <p:sldId id="324" r:id="rId54"/>
    <p:sldId id="308" r:id="rId55"/>
    <p:sldId id="325" r:id="rId56"/>
    <p:sldId id="326" r:id="rId57"/>
    <p:sldId id="262" r:id="rId58"/>
    <p:sldId id="285" r:id="rId59"/>
    <p:sldId id="327" r:id="rId60"/>
    <p:sldId id="340" r:id="rId61"/>
    <p:sldId id="328" r:id="rId62"/>
    <p:sldId id="339" r:id="rId63"/>
    <p:sldId id="286" r:id="rId64"/>
    <p:sldId id="287" r:id="rId65"/>
    <p:sldId id="329" r:id="rId66"/>
    <p:sldId id="288" r:id="rId67"/>
    <p:sldId id="334" r:id="rId68"/>
    <p:sldId id="263" r:id="rId69"/>
    <p:sldId id="289" r:id="rId70"/>
    <p:sldId id="264" r:id="rId71"/>
    <p:sldId id="29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333"/>
            <p14:sldId id="267"/>
            <p14:sldId id="259"/>
            <p14:sldId id="269"/>
          </p14:sldIdLst>
        </p14:section>
        <p14:section name="Materiales y métodos" id="{231011F4-D11D-4F40-81A2-086C44CAC09E}">
          <p14:sldIdLst>
            <p14:sldId id="260"/>
            <p14:sldId id="270"/>
            <p14:sldId id="291"/>
            <p14:sldId id="273"/>
          </p14:sldIdLst>
        </p14:section>
        <p14:section name="Resultados" id="{701451A7-F4BC-4778-9070-1BEF8573188C}">
          <p14:sldIdLst>
            <p14:sldId id="261"/>
            <p14:sldId id="309"/>
            <p14:sldId id="279"/>
            <p14:sldId id="292"/>
            <p14:sldId id="335"/>
            <p14:sldId id="275"/>
            <p14:sldId id="280"/>
            <p14:sldId id="293"/>
            <p14:sldId id="310"/>
            <p14:sldId id="311"/>
            <p14:sldId id="330"/>
            <p14:sldId id="294"/>
            <p14:sldId id="312"/>
            <p14:sldId id="276"/>
            <p14:sldId id="336"/>
            <p14:sldId id="295"/>
            <p14:sldId id="296"/>
            <p14:sldId id="314"/>
            <p14:sldId id="297"/>
            <p14:sldId id="298"/>
            <p14:sldId id="299"/>
            <p14:sldId id="315"/>
            <p14:sldId id="300"/>
            <p14:sldId id="301"/>
            <p14:sldId id="316"/>
            <p14:sldId id="277"/>
            <p14:sldId id="317"/>
            <p14:sldId id="282"/>
            <p14:sldId id="302"/>
            <p14:sldId id="303"/>
            <p14:sldId id="338"/>
            <p14:sldId id="321"/>
            <p14:sldId id="304"/>
            <p14:sldId id="322"/>
            <p14:sldId id="305"/>
            <p14:sldId id="323"/>
            <p14:sldId id="278"/>
            <p14:sldId id="283"/>
            <p14:sldId id="306"/>
            <p14:sldId id="307"/>
            <p14:sldId id="324"/>
            <p14:sldId id="308"/>
            <p14:sldId id="325"/>
            <p14:sldId id="326"/>
          </p14:sldIdLst>
        </p14:section>
        <p14:section name="Discusión" id="{A10A5C0C-7D13-47EC-B27F-9FFD115A05EB}">
          <p14:sldIdLst>
            <p14:sldId id="262"/>
            <p14:sldId id="285"/>
            <p14:sldId id="327"/>
            <p14:sldId id="340"/>
            <p14:sldId id="328"/>
            <p14:sldId id="339"/>
            <p14:sldId id="286"/>
            <p14:sldId id="287"/>
            <p14:sldId id="329"/>
            <p14:sldId id="288"/>
            <p14:sldId id="334"/>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8414" autoAdjust="0"/>
  </p:normalViewPr>
  <p:slideViewPr>
    <p:cSldViewPr snapToGrid="0">
      <p:cViewPr varScale="1">
        <p:scale>
          <a:sx n="59" d="100"/>
          <a:sy n="59" d="100"/>
        </p:scale>
        <p:origin x="15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13/03/2024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1971 solo el 11.5% de los médicos registrados en el Colegio Médico del Perú eran mujeres, en el año 2011 esta cifra aumentó al 48.9%.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a:t>
            </a:fld>
            <a:endParaRPr lang="es-PE"/>
          </a:p>
        </p:txBody>
      </p:sp>
    </p:spTree>
    <p:extLst>
      <p:ext uri="{BB962C8B-B14F-4D97-AF65-F5344CB8AC3E}">
        <p14:creationId xmlns:p14="http://schemas.microsoft.com/office/powerpoint/2010/main" val="1069729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sexo entre las 14 especialidades médicas con mayor porcentaje de sexo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sexo femenino.</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sexo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21</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sexo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sexo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24</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374438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sexo femenino en comparación con la proporción global, también se observa que, en líneas generales, tienen más mujeres que hombres (líneas sobre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sexo femenino en comparación con la proporción global, también se observa que, en líneas generales, tienen menos mujeres que hombres (líneas por debajo de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29</a:t>
            </a:fld>
            <a:endParaRPr lang="es-PE"/>
          </a:p>
        </p:txBody>
      </p:sp>
    </p:spTree>
    <p:extLst>
      <p:ext uri="{BB962C8B-B14F-4D97-AF65-F5344CB8AC3E}">
        <p14:creationId xmlns:p14="http://schemas.microsoft.com/office/powerpoint/2010/main" val="435810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sexo por las distintas especialidades.</a:t>
            </a:r>
          </a:p>
          <a:p>
            <a:endParaRPr lang="es-MX" dirty="0"/>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endParaRPr lang="es-MX" dirty="0"/>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endParaRPr lang="es-MX" dirty="0"/>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1035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sexo y como variables independientes (predictoras) el año de postulación y las especialidades.</a:t>
            </a:r>
          </a:p>
          <a:p>
            <a:pPr algn="just">
              <a:lnSpc>
                <a:spcPct val="107000"/>
              </a:lnSpc>
              <a:spcBef>
                <a:spcPts val="600"/>
              </a:spcBef>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sexo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dirty="0"/>
              <a:t>La presente investigación estudia la incorporación del sexo femenino en el programa de </a:t>
            </a:r>
            <a:r>
              <a:rPr lang="es-PE" dirty="0" err="1"/>
              <a:t>residentado</a:t>
            </a:r>
            <a:r>
              <a:rPr lang="es-PE" dirty="0"/>
              <a:t> médico del Perú entre los años 2013 y 2023 para tener un panorama de la situación actual respecto a este tema.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6</a:t>
            </a:fld>
            <a:endParaRPr lang="es-PE"/>
          </a:p>
        </p:txBody>
      </p:sp>
    </p:spTree>
    <p:extLst>
      <p:ext uri="{BB962C8B-B14F-4D97-AF65-F5344CB8AC3E}">
        <p14:creationId xmlns:p14="http://schemas.microsoft.com/office/powerpoint/2010/main" val="154005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33</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dirty="0"/>
              <a:t>Se realizó un modelo de regresión logística en el que se tenía al sexo como variable dependiente (de resultado) y al tipo de especialidad (clínica vs. quirúrgica) y al año de postulación como variables independientes (predictoras).</a:t>
            </a:r>
          </a:p>
          <a:p>
            <a:pPr marL="0" indent="0">
              <a:buNone/>
            </a:pPr>
            <a:endParaRPr lang="es-MX" dirty="0"/>
          </a:p>
          <a:p>
            <a:pPr marL="0" indent="0">
              <a:buNone/>
            </a:pPr>
            <a:r>
              <a:rPr lang="es-MX" dirty="0"/>
              <a:t>Los últimos resultados indican que, a pesar de las grandes diferencias en la distribución de sexo, la tendencia de las especialidades clínicas y las especialidades quirúrgicas es similar. Esto también puede observarse en la figura, donde se observa que las líneas hasta parecen paralelas entre sí.</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26459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sexo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mujeres predominan las especialidades clínicas. También se observa la disminución de postulantes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sexo masculino. Se observa también una disminución de postulantes en los años 2020 y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Se encontró que en el sexo masculino las especialidades quirúrgicas ocupan una mayor parte de las postulaciones, en comparación con el sexo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36</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sexo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sexo. Atribuible a la pandemia por COVID-19.</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600"/>
              </a:spcBef>
              <a:spcAft>
                <a:spcPts val="1400"/>
              </a:spcAft>
              <a:buClrTx/>
              <a:buSzTx/>
              <a:buFontTx/>
              <a:buNone/>
              <a:tabLst/>
              <a:defRPr/>
            </a:pPr>
            <a:r>
              <a:rPr lang="es-MX" sz="4000" dirty="0"/>
              <a:t>En relación al porcentaje de ingresantes de sexo femenino o masculino se encontró que hubo más porcentaje de ingresantes de sexo masculino en todos los años, con excepción del año 2020, año en el que se encontró que hubo la misma cantidad de ingresantes de sexo femenino y masculino. Se aprecia que desde el año 2019 la diferencia se reduce en comparación a años anteriores. </a:t>
            </a:r>
            <a:endParaRPr lang="es-PE" sz="4000" dirty="0"/>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42</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43</a:t>
            </a:fld>
            <a:endParaRPr lang="es-PE"/>
          </a:p>
        </p:txBody>
      </p:sp>
    </p:spTree>
    <p:extLst>
      <p:ext uri="{BB962C8B-B14F-4D97-AF65-F5344CB8AC3E}">
        <p14:creationId xmlns:p14="http://schemas.microsoft.com/office/powerpoint/2010/main" val="3596138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los ingresantes, podemos analizar también cuáles son las especialidades con mayor porcentaje de ingresantes de sexo femenino o masculino.</a:t>
            </a:r>
          </a:p>
          <a:p>
            <a:r>
              <a:rPr lang="es-MX" dirty="0"/>
              <a:t>Entre las especialidades médicas más relevantes con mayor porcentaje de ingresantes de sexo femenino que tienen un mayor porcentaje de ingresantes de sexo femenino destaca también la especialidad de cirugía pediátrica, que es la única especialidad quirúrgica que llega a estar entre las que más proporción de ingresantes de sexo femenino tiene, con 62.4% (esto coincide con los hallazgos para los postulantes).</a:t>
            </a:r>
          </a:p>
          <a:p>
            <a:r>
              <a:rPr lang="es-MX" dirty="0"/>
              <a:t>En cuanto a las especialidades con predominancia de sexo masculino se encuentran también las mismas especialidades quirúrgicas que para los postulantes: ortopedia y traumatología (90.2% de postulantes de sexo masculino), seguida de urología (82.3%), neurocirugía (81.5%), cirugía de tórax y cardiovascular (80.2%). Cardiología fue también la especialidad clínica con mayor predominancia masculina (73.9%).</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44</a:t>
            </a:fld>
            <a:endParaRPr lang="es-PE"/>
          </a:p>
        </p:txBody>
      </p:sp>
    </p:spTree>
    <p:extLst>
      <p:ext uri="{BB962C8B-B14F-4D97-AF65-F5344CB8AC3E}">
        <p14:creationId xmlns:p14="http://schemas.microsoft.com/office/powerpoint/2010/main" val="1487152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45</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Objetivos específicos:</a:t>
            </a:r>
          </a:p>
          <a:p>
            <a:pPr lvl="1"/>
            <a:r>
              <a:rPr lang="es-MX" dirty="0"/>
              <a:t>Describir las tendencias de sexo de los postulantes a las especialidades médicas</a:t>
            </a:r>
          </a:p>
          <a:p>
            <a:pPr lvl="1"/>
            <a:r>
              <a:rPr lang="es-MX" dirty="0"/>
              <a:t>Describir las tendencias de sexo de los ingresantes a las especialidades médicas</a:t>
            </a:r>
          </a:p>
          <a:p>
            <a:pPr lvl="1"/>
            <a:r>
              <a:rPr lang="es-MX" dirty="0"/>
              <a:t>Comparar los cambios en la distribución de sexo entre los postulantes a las especialidades quirúrgicas y clínicas</a:t>
            </a:r>
          </a:p>
          <a:p>
            <a:pPr lvl="1"/>
            <a:r>
              <a:rPr lang="es-MX" dirty="0"/>
              <a:t>Describir las tendencias de sexo de los postulantes de acuerdo con la región de postulación</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8</a:t>
            </a:fld>
            <a:endParaRPr lang="es-PE"/>
          </a:p>
        </p:txBody>
      </p:sp>
    </p:spTree>
    <p:extLst>
      <p:ext uri="{BB962C8B-B14F-4D97-AF65-F5344CB8AC3E}">
        <p14:creationId xmlns:p14="http://schemas.microsoft.com/office/powerpoint/2010/main" val="4114195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Del mismo modo se realizó un modelo estadístico para determinar si la diferencia entre especialidades clínicas y quirúrgicas observada es estadísticamente significativa. Este modelo tuvo al sexo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sexo.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46</a:t>
            </a:fld>
            <a:endParaRPr lang="es-PE"/>
          </a:p>
        </p:txBody>
      </p:sp>
    </p:spTree>
    <p:extLst>
      <p:ext uri="{BB962C8B-B14F-4D97-AF65-F5344CB8AC3E}">
        <p14:creationId xmlns:p14="http://schemas.microsoft.com/office/powerpoint/2010/main" val="3951613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sexos se encontró que los postulantes de sexo masculino lograron ingresar en un 39.4%, mientras que en el sexo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47</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esto se analizaron las diferencias en el porcentaje de ingresantes (entre los postulantes) en el sexo femenino y masculino y se compararon estos resultados.</a:t>
            </a:r>
          </a:p>
          <a:p>
            <a:endParaRPr lang="es-MX" dirty="0"/>
          </a:p>
          <a:p>
            <a:r>
              <a:rPr lang="es-MX" dirty="0"/>
              <a:t>Se pueden observar resultados similares entre los sexos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sexo y al año de postulación como variables independientes (predictoras).</a:t>
            </a:r>
          </a:p>
          <a:p>
            <a:endParaRPr lang="es-MX" dirty="0"/>
          </a:p>
          <a:p>
            <a:r>
              <a:rPr lang="es-MX" dirty="0"/>
              <a:t>Los resultados no sugieren que existan diferencias importantes en el resultado de la postulación de acuerdo al sexo.</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48</a:t>
            </a:fld>
            <a:endParaRPr lang="es-PE"/>
          </a:p>
        </p:txBody>
      </p:sp>
    </p:spTree>
    <p:extLst>
      <p:ext uri="{BB962C8B-B14F-4D97-AF65-F5344CB8AC3E}">
        <p14:creationId xmlns:p14="http://schemas.microsoft.com/office/powerpoint/2010/main" val="4209137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sexo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sexo se encontró que en las distintas regiones predominó el sexo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50</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a:t>
            </a:r>
          </a:p>
          <a:p>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E" sz="1800" dirty="0">
                <a:effectLst/>
                <a:latin typeface="Calibri" panose="020F0502020204030204" pitchFamily="34" charset="0"/>
                <a:ea typeface="Calibri" panose="020F0502020204030204" pitchFamily="34" charset="0"/>
                <a:cs typeface="Times New Roman" panose="02020603050405020304" pitchFamily="18" charset="0"/>
              </a:rPr>
              <a:t>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2815550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sexo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del efecto de la región en el sexo,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54</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Para concluir y comprobar que la significancia estadística del año de postulación como predictor del sexo se preserva luego de ajustar este coeficiente a la especialidad y a la región se realizó un modelo de regresión logística incluyendo todas estas variables. Se realizó entonces un modelo de regresión logística con la variable sexo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56</a:t>
            </a:fld>
            <a:endParaRPr lang="es-PE"/>
          </a:p>
        </p:txBody>
      </p:sp>
    </p:spTree>
    <p:extLst>
      <p:ext uri="{BB962C8B-B14F-4D97-AF65-F5344CB8AC3E}">
        <p14:creationId xmlns:p14="http://schemas.microsoft.com/office/powerpoint/2010/main" val="2239099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58</a:t>
            </a:fld>
            <a:endParaRPr lang="es-PE"/>
          </a:p>
        </p:txBody>
      </p:sp>
    </p:spTree>
    <p:extLst>
      <p:ext uri="{BB962C8B-B14F-4D97-AF65-F5344CB8AC3E}">
        <p14:creationId xmlns:p14="http://schemas.microsoft.com/office/powerpoint/2010/main" val="106381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10</a:t>
            </a:fld>
            <a:endParaRPr lang="es-PE"/>
          </a:p>
        </p:txBody>
      </p:sp>
    </p:spTree>
    <p:extLst>
      <p:ext uri="{BB962C8B-B14F-4D97-AF65-F5344CB8AC3E}">
        <p14:creationId xmlns:p14="http://schemas.microsoft.com/office/powerpoint/2010/main" val="1313606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Pero continúa teniendo una proporción inferior a la global (40% en 2023, era de 20% en 2013).</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60</a:t>
            </a:fld>
            <a:endParaRPr lang="es-PE"/>
          </a:p>
        </p:txBody>
      </p:sp>
    </p:spTree>
    <p:extLst>
      <p:ext uri="{BB962C8B-B14F-4D97-AF65-F5344CB8AC3E}">
        <p14:creationId xmlns:p14="http://schemas.microsoft.com/office/powerpoint/2010/main" val="3246553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63</a:t>
            </a:fld>
            <a:endParaRPr lang="es-PE"/>
          </a:p>
        </p:txBody>
      </p:sp>
    </p:spTree>
    <p:extLst>
      <p:ext uri="{BB962C8B-B14F-4D97-AF65-F5344CB8AC3E}">
        <p14:creationId xmlns:p14="http://schemas.microsoft.com/office/powerpoint/2010/main" val="799030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66</a:t>
            </a:fld>
            <a:endParaRPr lang="es-PE"/>
          </a:p>
        </p:txBody>
      </p:sp>
    </p:spTree>
    <p:extLst>
      <p:ext uri="{BB962C8B-B14F-4D97-AF65-F5344CB8AC3E}">
        <p14:creationId xmlns:p14="http://schemas.microsoft.com/office/powerpoint/2010/main" val="191823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11</a:t>
            </a:fld>
            <a:endParaRPr lang="es-PE"/>
          </a:p>
        </p:txBody>
      </p:sp>
    </p:spTree>
    <p:extLst>
      <p:ext uri="{BB962C8B-B14F-4D97-AF65-F5344CB8AC3E}">
        <p14:creationId xmlns:p14="http://schemas.microsoft.com/office/powerpoint/2010/main" val="224176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sexo de los postulantes al programa de </a:t>
            </a:r>
            <a:r>
              <a:rPr lang="es-MX" dirty="0" err="1"/>
              <a:t>residentado</a:t>
            </a:r>
            <a:r>
              <a:rPr lang="es-MX" dirty="0"/>
              <a:t> médico del Perú entre los años 2013 y 2023.</a:t>
            </a:r>
          </a:p>
          <a:p>
            <a:endParaRPr lang="es-MX" dirty="0"/>
          </a:p>
          <a:p>
            <a:r>
              <a:rPr lang="es-MX" dirty="0"/>
              <a:t>En cuanto al número de postulantes llama la atención que en el año 2020 hubo menos postulantes que en otros años.</a:t>
            </a:r>
          </a:p>
          <a:p>
            <a:endParaRPr lang="es-MX" dirty="0"/>
          </a:p>
          <a:p>
            <a:r>
              <a:rPr lang="es-MX" dirty="0"/>
              <a:t>En los distintos años se encontró un elevado porcentaje de postulantes con sexo asignado con un rango de 88.6% a 95.5%.</a:t>
            </a:r>
          </a:p>
          <a:p>
            <a:endParaRPr lang="es-MX" dirty="0"/>
          </a:p>
          <a:p>
            <a:r>
              <a:rPr lang="es-MX" dirty="0"/>
              <a:t>En cuanto a la distribución de sexo, se observa un incremento progresivo en el número relativo de mujeres. El porcentaje más alto de mujeres se alcanzó el año 2020 (50.1%).</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sexo en los distintos años entre 2013 y 2023 de los postulantes al programa de </a:t>
            </a:r>
            <a:r>
              <a:rPr lang="es-MX" dirty="0" err="1"/>
              <a:t>residentado</a:t>
            </a:r>
            <a:r>
              <a:rPr lang="es-MX" dirty="0"/>
              <a:t> médico del Perú. Se puede notar una disminución de los postulantes en los años 2020 y 2021, atribuible a la pandemia por COVID-19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17</a:t>
            </a:fld>
            <a:endParaRPr lang="es-PE"/>
          </a:p>
        </p:txBody>
      </p:sp>
    </p:spTree>
    <p:extLst>
      <p:ext uri="{BB962C8B-B14F-4D97-AF65-F5344CB8AC3E}">
        <p14:creationId xmlns:p14="http://schemas.microsoft.com/office/powerpoint/2010/main" val="177862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sexo entre las 14 especialidades médicas con mayor porcentaje de sexo femenino de postulantes al </a:t>
            </a:r>
            <a:r>
              <a:rPr lang="es-MX" dirty="0" err="1"/>
              <a:t>residentado</a:t>
            </a:r>
            <a:r>
              <a:rPr lang="es-MX" dirty="0"/>
              <a:t> médico del Perú entre los años 2013 y 2023.</a:t>
            </a:r>
          </a:p>
          <a:p>
            <a:endParaRPr lang="es-MX" dirty="0"/>
          </a:p>
          <a:p>
            <a:r>
              <a:rPr lang="es-MX" dirty="0"/>
              <a:t>Se observa que, entre estas especialidades médicas, solo se encontró una especialidad quirúrgica: cirugía pediátrica, con un 62.7% de postulantes de sexo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152417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DBA08613-9D34-4C64-ADF6-F6A78A49E861}" type="datetime1">
              <a:rPr lang="es-PE" smtClean="0"/>
              <a:t>13/03/2024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E4004FB-1EC3-41F9-B893-05E4CF6EDDAC}" type="slidenum">
              <a:rPr lang="es-PE" smtClean="0"/>
              <a:t>‹Nº›</a:t>
            </a:fld>
            <a:endParaRPr lang="es-PE"/>
          </a:p>
        </p:txBody>
      </p:sp>
      <p:sp>
        <p:nvSpPr>
          <p:cNvPr id="7" name="Título 1"/>
          <p:cNvSpPr>
            <a:spLocks noGrp="1"/>
          </p:cNvSpPr>
          <p:nvPr>
            <p:ph type="ctrTitle"/>
          </p:nvPr>
        </p:nvSpPr>
        <p:spPr>
          <a:xfrm>
            <a:off x="3678620" y="2850673"/>
            <a:ext cx="7451834" cy="892888"/>
          </a:xfrm>
        </p:spPr>
        <p:txBody>
          <a:bodyPr>
            <a:normAutofit/>
          </a:bodyPr>
          <a:lstStyle>
            <a:lvl1pPr>
              <a:defRPr>
                <a:solidFill>
                  <a:schemeClr val="bg1"/>
                </a:solidFill>
              </a:defRPr>
            </a:lvl1pPr>
          </a:lstStyle>
          <a:p>
            <a:r>
              <a:rPr lang="es-ES" sz="4000">
                <a:solidFill>
                  <a:schemeClr val="bg1"/>
                </a:solidFill>
              </a:rPr>
              <a:t>Haga clic para modificar el estilo de título del patrón</a:t>
            </a:r>
            <a:endParaRPr lang="es-PE" sz="4000" dirty="0">
              <a:solidFill>
                <a:schemeClr val="bg1"/>
              </a:solidFill>
            </a:endParaRPr>
          </a:p>
        </p:txBody>
      </p:sp>
      <p:sp>
        <p:nvSpPr>
          <p:cNvPr id="8" name="Subtítulo 2"/>
          <p:cNvSpPr>
            <a:spLocks noGrp="1"/>
          </p:cNvSpPr>
          <p:nvPr>
            <p:ph type="subTitle" idx="1"/>
          </p:nvPr>
        </p:nvSpPr>
        <p:spPr>
          <a:xfrm>
            <a:off x="5549461" y="4130565"/>
            <a:ext cx="5580993" cy="896006"/>
          </a:xfrm>
        </p:spPr>
        <p:txBody>
          <a:bodyPr/>
          <a:lstStyle>
            <a:lvl1pPr>
              <a:defRPr>
                <a:solidFill>
                  <a:schemeClr val="bg1"/>
                </a:solidFill>
              </a:defRPr>
            </a:lvl1pPr>
          </a:lstStyle>
          <a:p>
            <a:r>
              <a:rPr lang="es-ES">
                <a:solidFill>
                  <a:schemeClr val="bg1"/>
                </a:solidFill>
              </a:rPr>
              <a:t>Haga clic para modificar el estilo de subtítulo del patrón</a:t>
            </a:r>
            <a:endParaRPr lang="es-PE" dirty="0">
              <a:solidFill>
                <a:schemeClr val="bg1"/>
              </a:solidFill>
            </a:endParaRPr>
          </a:p>
        </p:txBody>
      </p:sp>
    </p:spTree>
    <p:extLst>
      <p:ext uri="{BB962C8B-B14F-4D97-AF65-F5344CB8AC3E}">
        <p14:creationId xmlns:p14="http://schemas.microsoft.com/office/powerpoint/2010/main" val="70511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75BB41B-2F1F-4EED-B9AD-28A4491210E7}" type="datetime1">
              <a:rPr lang="es-PE" smtClean="0"/>
              <a:t>13/03/2024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98970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71D8067A-C68A-4979-A401-8C5E7407C067}" type="datetime1">
              <a:rPr lang="es-PE" smtClean="0"/>
              <a:t>13/03/2024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13181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774A54-FE2F-4FC6-8AFA-80C224BC656A}" type="datetime1">
              <a:rPr lang="es-PE" smtClean="0"/>
              <a:t>13/03/2024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96307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E054427A-AE26-4525-B400-F58E74A9FC76}" type="datetime1">
              <a:rPr lang="es-PE" smtClean="0"/>
              <a:t>13/03/2024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a:xfrm>
            <a:off x="8610600" y="6356349"/>
            <a:ext cx="2743200" cy="365125"/>
          </a:xfrm>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159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1D6BE7BA-8246-4880-802B-5A6218087811}" type="datetime1">
              <a:rPr lang="es-PE" smtClean="0"/>
              <a:t>13/03/2024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a:xfrm>
            <a:off x="8610600" y="6338277"/>
            <a:ext cx="2743200" cy="365125"/>
          </a:xfrm>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08042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CAFA8352-98D0-4A7E-9854-DE4ECABCBA21}" type="datetime1">
              <a:rPr lang="es-PE" smtClean="0"/>
              <a:t>13/03/2024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a:xfrm>
            <a:off x="8610600" y="6300847"/>
            <a:ext cx="2743200" cy="401638"/>
          </a:xfrm>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62645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B043D876-3743-4EFD-BCD5-F739EF54D74F}" type="datetime1">
              <a:rPr lang="es-PE" smtClean="0"/>
              <a:t>13/03/2024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99821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B45967A8-DDED-4B1B-B6CA-99B42AB63C5E}" type="datetime1">
              <a:rPr lang="es-PE" smtClean="0"/>
              <a:t>13/03/2024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35568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79EBBD7-A3BE-4C68-B9B4-7EA7ECCEA8A9}" type="datetime1">
              <a:rPr lang="es-PE" smtClean="0"/>
              <a:t>13/03/2024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82062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01D42D07-AD1D-473C-9AFB-078C74387C23}" type="datetime1">
              <a:rPr lang="es-PE" smtClean="0"/>
              <a:t>13/03/2024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424712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5CA423F-7FF1-4C67-804C-F4CFC7576EBA}" type="datetime1">
              <a:rPr lang="es-PE" smtClean="0"/>
              <a:t>13/03/2024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0953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619CE-DC29-48B1-9B48-532ED1DECCF0}" type="datetime1">
              <a:rPr lang="es-PE" smtClean="0"/>
              <a:t>13/03/2024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30293340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a:xfrm>
            <a:off x="3678620" y="2269671"/>
            <a:ext cx="7451834" cy="1306286"/>
          </a:xfrm>
        </p:spPr>
        <p:txBody>
          <a:bodyPr>
            <a:noAutofit/>
          </a:bodyPr>
          <a:lstStyle/>
          <a:p>
            <a:r>
              <a:rPr lang="es-MX" dirty="0"/>
              <a:t>Tendencias de sexo en postulantes e ingresantes al programa de </a:t>
            </a:r>
            <a:r>
              <a:rPr lang="es-MX" dirty="0" err="1"/>
              <a:t>residentado</a:t>
            </a:r>
            <a:r>
              <a:rPr lang="es-MX" dirty="0"/>
              <a:t> médico en el Perú entre los años 2013 y 2023</a:t>
            </a:r>
            <a:endParaRPr lang="es-PE"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a:xfrm>
            <a:off x="3678620" y="4702628"/>
            <a:ext cx="7451834" cy="1473890"/>
          </a:xfrm>
        </p:spPr>
        <p:txBody>
          <a:bodyPr>
            <a:normAutofit fontScale="85000" lnSpcReduction="10000"/>
          </a:bodyPr>
          <a:lstStyle/>
          <a:p>
            <a:pPr marL="0" indent="0">
              <a:buNone/>
            </a:pPr>
            <a:r>
              <a:rPr lang="es-MX" dirty="0"/>
              <a:t>Tesis presentada por el Bachiller:</a:t>
            </a:r>
            <a:br>
              <a:rPr lang="es-MX" dirty="0"/>
            </a:br>
            <a:r>
              <a:rPr lang="es-MX" dirty="0"/>
              <a:t>Medina Neira, Daniel Alejandro</a:t>
            </a:r>
            <a:br>
              <a:rPr lang="es-MX" dirty="0"/>
            </a:br>
            <a:r>
              <a:rPr lang="es-MX" dirty="0"/>
              <a:t>Para optar por el título profesional de Médico Cirujano.</a:t>
            </a:r>
          </a:p>
          <a:p>
            <a:pPr marL="0" indent="0">
              <a:buNone/>
            </a:pPr>
            <a:r>
              <a:rPr lang="es-MX" dirty="0"/>
              <a:t>Asesor: Dra. Del Castillo Solórzano, Noemí</a:t>
            </a:r>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de datos y asignación de sexo</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a:xfrm>
            <a:off x="838200" y="1595121"/>
            <a:ext cx="10083800" cy="4450080"/>
          </a:xfrm>
        </p:spPr>
        <p:txBody>
          <a:bodyPr>
            <a:normAutofit/>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Asignación de sexo a partir del primer nombre</a:t>
            </a:r>
          </a:p>
        </p:txBody>
      </p:sp>
    </p:spTree>
    <p:extLst>
      <p:ext uri="{BB962C8B-B14F-4D97-AF65-F5344CB8AC3E}">
        <p14:creationId xmlns:p14="http://schemas.microsoft.com/office/powerpoint/2010/main" val="83192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a:xfrm>
            <a:off x="838200" y="1690688"/>
            <a:ext cx="8437880" cy="4486275"/>
          </a:xfrm>
        </p:spPr>
        <p:txBody>
          <a:bodyPr/>
          <a:lstStyle/>
          <a:p>
            <a:pPr marL="0" indent="0">
              <a:buNone/>
            </a:pPr>
            <a:r>
              <a:rPr lang="es-MX" dirty="0"/>
              <a:t>Variables utilizadas:</a:t>
            </a:r>
          </a:p>
          <a:p>
            <a:r>
              <a:rPr lang="es-MX" dirty="0"/>
              <a:t>Universidad de postulación → región de postulación</a:t>
            </a:r>
          </a:p>
          <a:p>
            <a:r>
              <a:rPr lang="es-MX" dirty="0"/>
              <a:t>Especialidad</a:t>
            </a:r>
          </a:p>
          <a:p>
            <a:r>
              <a:rPr lang="es-MX" dirty="0"/>
              <a:t>Ingreso</a:t>
            </a:r>
          </a:p>
          <a:p>
            <a:r>
              <a:rPr lang="es-MX" dirty="0"/>
              <a:t>Sexo</a:t>
            </a:r>
          </a:p>
          <a:p>
            <a:r>
              <a:rPr lang="es-MX" dirty="0"/>
              <a:t>Tipo de especialidad (quirúrgica o clínica)</a:t>
            </a:r>
          </a:p>
        </p:txBody>
      </p:sp>
      <p:pic>
        <p:nvPicPr>
          <p:cNvPr id="6146" name="Picture 2" descr="Download now this free icon in SVG, PSD, PNG, EPS format or as webfonts.  Flaticon, the largest database of fr… | Website design wordpress, Free icons,  Database icon">
            <a:extLst>
              <a:ext uri="{FF2B5EF4-FFF2-40B4-BE49-F238E27FC236}">
                <a16:creationId xmlns:a16="http://schemas.microsoft.com/office/drawing/2014/main" id="{5D377E75-91D1-934A-A8EE-3C4684FEF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040" y="3672840"/>
            <a:ext cx="1889760" cy="18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a:xfrm>
            <a:off x="838200" y="1690688"/>
            <a:ext cx="8966200" cy="4350883"/>
          </a:xfrm>
        </p:spPr>
        <p:txBody>
          <a:bodyPr>
            <a:normAutofit fontScale="85000" lnSpcReduction="20000"/>
          </a:bodyPr>
          <a:lstStyle/>
          <a:p>
            <a:r>
              <a:rPr lang="es-MX" dirty="0"/>
              <a:t>Primero se obtuvieron datos descriptivos generales.</a:t>
            </a:r>
          </a:p>
          <a:p>
            <a:r>
              <a:rPr lang="es-MX" dirty="0"/>
              <a:t>Se determinó el número de postulantes con sexo asignado mediante el método previamente descrito.</a:t>
            </a:r>
          </a:p>
          <a:p>
            <a:r>
              <a:rPr lang="es-MX" dirty="0"/>
              <a:t>Se obtuvieron datos de la distribución de sexo: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sexo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pic>
        <p:nvPicPr>
          <p:cNvPr id="7170" name="Picture 2" descr="Logo, project, r icon - Free download on Iconfinder">
            <a:extLst>
              <a:ext uri="{FF2B5EF4-FFF2-40B4-BE49-F238E27FC236}">
                <a16:creationId xmlns:a16="http://schemas.microsoft.com/office/drawing/2014/main" id="{C77B3CBA-FD1C-AE95-45F0-27C023DC5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880" y="3225800"/>
            <a:ext cx="1473200" cy="147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sexo al 62093 (92.7%)</a:t>
            </a:r>
          </a:p>
          <a:p>
            <a:r>
              <a:rPr lang="es-MX" dirty="0"/>
              <a:t>28778 postulantes de sexo femenino (46.35%), 33315 de sexo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sexo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662823775"/>
              </p:ext>
            </p:extLst>
          </p:nvPr>
        </p:nvGraphicFramePr>
        <p:xfrm>
          <a:off x="1096962" y="1899920"/>
          <a:ext cx="10058400" cy="40436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369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con sexo asignado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369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369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369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369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369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369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369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369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369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369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369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sexo en los distintos años de los postulantes </a:t>
            </a:r>
            <a:endParaRPr lang="es-PE" dirty="0"/>
          </a:p>
        </p:txBody>
      </p:sp>
      <p:pic>
        <p:nvPicPr>
          <p:cNvPr id="7" name="Marcador de contenido 6">
            <a:extLst>
              <a:ext uri="{FF2B5EF4-FFF2-40B4-BE49-F238E27FC236}">
                <a16:creationId xmlns:a16="http://schemas.microsoft.com/office/drawing/2014/main" id="{20258A6A-DC4C-AF81-C812-AF94A39482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0723" y="1955991"/>
            <a:ext cx="6970554" cy="4302811"/>
          </a:xfrm>
          <a:prstGeom prst="rect">
            <a:avLst/>
          </a:prstGeom>
          <a:noFill/>
          <a:ln>
            <a:noFill/>
          </a:ln>
        </p:spPr>
      </p:pic>
      <p:sp>
        <p:nvSpPr>
          <p:cNvPr id="5" name="Bocadillo nube: nube 4">
            <a:extLst>
              <a:ext uri="{FF2B5EF4-FFF2-40B4-BE49-F238E27FC236}">
                <a16:creationId xmlns:a16="http://schemas.microsoft.com/office/drawing/2014/main" id="{119973DD-B244-71BA-EFCA-DA68719A89E5}"/>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B9BA0F2-FB87-6B6C-2DD7-C37CF62F0F3D}"/>
              </a:ext>
            </a:extLst>
          </p:cNvPr>
          <p:cNvSpPr txBox="1"/>
          <p:nvPr/>
        </p:nvSpPr>
        <p:spPr>
          <a:xfrm>
            <a:off x="2595880" y="715556"/>
            <a:ext cx="70002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PE" dirty="0"/>
              <a:t>Para analizar la tendencia global de forma estadística se realizó un modelo de regresión logística en el cual la variable dependiente fue el sexo, mientras que la variable independiente fue el tiempo (años)</a:t>
            </a:r>
          </a:p>
        </p:txBody>
      </p:sp>
      <p:sp>
        <p:nvSpPr>
          <p:cNvPr id="9" name="Rectángulo: esquinas redondeadas 8">
            <a:extLst>
              <a:ext uri="{FF2B5EF4-FFF2-40B4-BE49-F238E27FC236}">
                <a16:creationId xmlns:a16="http://schemas.microsoft.com/office/drawing/2014/main" id="{4349D0C1-9D64-F654-E0B7-1DC4027A1509}"/>
              </a:ext>
            </a:extLst>
          </p:cNvPr>
          <p:cNvSpPr/>
          <p:nvPr/>
        </p:nvSpPr>
        <p:spPr>
          <a:xfrm>
            <a:off x="3413760"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1" name="Rectángulo: esquinas redondeadas 10">
            <a:extLst>
              <a:ext uri="{FF2B5EF4-FFF2-40B4-BE49-F238E27FC236}">
                <a16:creationId xmlns:a16="http://schemas.microsoft.com/office/drawing/2014/main" id="{F71B8C33-F329-E00B-39F3-894FD9D61D53}"/>
              </a:ext>
            </a:extLst>
          </p:cNvPr>
          <p:cNvSpPr/>
          <p:nvPr/>
        </p:nvSpPr>
        <p:spPr>
          <a:xfrm>
            <a:off x="6675122"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2" name="Flecha: a la derecha 11">
            <a:extLst>
              <a:ext uri="{FF2B5EF4-FFF2-40B4-BE49-F238E27FC236}">
                <a16:creationId xmlns:a16="http://schemas.microsoft.com/office/drawing/2014/main" id="{2701223C-4D5D-7922-13CF-C284252696A8}"/>
              </a:ext>
            </a:extLst>
          </p:cNvPr>
          <p:cNvSpPr/>
          <p:nvPr/>
        </p:nvSpPr>
        <p:spPr>
          <a:xfrm>
            <a:off x="5765800" y="204216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A23333FA-C3A6-7A90-4841-F2B58CFCA9B3}"/>
              </a:ext>
            </a:extLst>
          </p:cNvPr>
          <p:cNvSpPr txBox="1"/>
          <p:nvPr/>
        </p:nvSpPr>
        <p:spPr>
          <a:xfrm>
            <a:off x="3413760" y="2650588"/>
            <a:ext cx="3307080" cy="646331"/>
          </a:xfrm>
          <a:prstGeom prst="rect">
            <a:avLst/>
          </a:prstGeom>
          <a:noFill/>
        </p:spPr>
        <p:txBody>
          <a:bodyPr wrap="square">
            <a:spAutoFit/>
          </a:bodyPr>
          <a:lstStyle/>
          <a:p>
            <a:r>
              <a:rPr lang="es-PE" dirty="0"/>
              <a:t>Valor de p: 1.486318</a:t>
            </a:r>
            <a:r>
              <a:rPr lang="es-PE" baseline="30000" dirty="0"/>
              <a:t>-28</a:t>
            </a:r>
          </a:p>
          <a:p>
            <a:r>
              <a:rPr lang="es-PE" dirty="0" err="1"/>
              <a:t>Odds</a:t>
            </a:r>
            <a:r>
              <a:rPr lang="es-PE" dirty="0"/>
              <a:t> ratio: 1.029 [1.024 -1.034]</a:t>
            </a:r>
          </a:p>
        </p:txBody>
      </p:sp>
      <p:sp>
        <p:nvSpPr>
          <p:cNvPr id="20" name="CuadroTexto 19">
            <a:extLst>
              <a:ext uri="{FF2B5EF4-FFF2-40B4-BE49-F238E27FC236}">
                <a16:creationId xmlns:a16="http://schemas.microsoft.com/office/drawing/2014/main" id="{CF71E542-F749-2F80-83EB-53ACE490FEAC}"/>
              </a:ext>
            </a:extLst>
          </p:cNvPr>
          <p:cNvSpPr txBox="1"/>
          <p:nvPr/>
        </p:nvSpPr>
        <p:spPr>
          <a:xfrm>
            <a:off x="2595880" y="3590387"/>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Se agregó al modelo estadístico a la especialidad como otra variable independiente</a:t>
            </a:r>
            <a:endParaRPr lang="es-PE" dirty="0"/>
          </a:p>
        </p:txBody>
      </p:sp>
      <p:sp>
        <p:nvSpPr>
          <p:cNvPr id="21" name="Rectángulo: esquinas redondeadas 20">
            <a:extLst>
              <a:ext uri="{FF2B5EF4-FFF2-40B4-BE49-F238E27FC236}">
                <a16:creationId xmlns:a16="http://schemas.microsoft.com/office/drawing/2014/main" id="{84164E02-CEE7-9F50-8F07-95A62FBAF610}"/>
              </a:ext>
            </a:extLst>
          </p:cNvPr>
          <p:cNvSpPr/>
          <p:nvPr/>
        </p:nvSpPr>
        <p:spPr>
          <a:xfrm>
            <a:off x="3413760"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2" name="Rectángulo: esquinas redondeadas 21">
            <a:extLst>
              <a:ext uri="{FF2B5EF4-FFF2-40B4-BE49-F238E27FC236}">
                <a16:creationId xmlns:a16="http://schemas.microsoft.com/office/drawing/2014/main" id="{AC884149-6672-CBFC-D508-F6E48018AB4F}"/>
              </a:ext>
            </a:extLst>
          </p:cNvPr>
          <p:cNvSpPr/>
          <p:nvPr/>
        </p:nvSpPr>
        <p:spPr>
          <a:xfrm>
            <a:off x="6675122"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23" name="Flecha: a la derecha 22">
            <a:extLst>
              <a:ext uri="{FF2B5EF4-FFF2-40B4-BE49-F238E27FC236}">
                <a16:creationId xmlns:a16="http://schemas.microsoft.com/office/drawing/2014/main" id="{BB01BF87-30AC-04A6-A767-1F44A1BA056B}"/>
              </a:ext>
            </a:extLst>
          </p:cNvPr>
          <p:cNvSpPr/>
          <p:nvPr/>
        </p:nvSpPr>
        <p:spPr>
          <a:xfrm>
            <a:off x="5765800" y="460203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4761006A-6D2E-3B8A-22D3-1BEA5FFF1DDB}"/>
              </a:ext>
            </a:extLst>
          </p:cNvPr>
          <p:cNvSpPr txBox="1"/>
          <p:nvPr/>
        </p:nvSpPr>
        <p:spPr>
          <a:xfrm>
            <a:off x="3413760" y="5210459"/>
            <a:ext cx="3423920" cy="646331"/>
          </a:xfrm>
          <a:prstGeom prst="rect">
            <a:avLst/>
          </a:prstGeom>
          <a:noFill/>
        </p:spPr>
        <p:txBody>
          <a:bodyPr wrap="square">
            <a:spAutoFit/>
          </a:bodyPr>
          <a:lstStyle/>
          <a:p>
            <a:r>
              <a:rPr lang="es-PE" dirty="0"/>
              <a:t>Valor de p: 1.052686</a:t>
            </a:r>
            <a:r>
              <a:rPr lang="es-PE" baseline="30000" dirty="0"/>
              <a:t>-64</a:t>
            </a:r>
          </a:p>
          <a:p>
            <a:r>
              <a:rPr lang="es-PE" dirty="0" err="1"/>
              <a:t>Odds</a:t>
            </a:r>
            <a:r>
              <a:rPr lang="es-PE" dirty="0"/>
              <a:t> ratio: 1.048 [1.043 -1. 1.054]</a:t>
            </a:r>
          </a:p>
        </p:txBody>
      </p:sp>
      <p:sp>
        <p:nvSpPr>
          <p:cNvPr id="25" name="Rectángulo: esquinas redondeadas 24">
            <a:extLst>
              <a:ext uri="{FF2B5EF4-FFF2-40B4-BE49-F238E27FC236}">
                <a16:creationId xmlns:a16="http://schemas.microsoft.com/office/drawing/2014/main" id="{68AC9012-9A8E-32FD-2CEC-0767C9A2EBFD}"/>
              </a:ext>
            </a:extLst>
          </p:cNvPr>
          <p:cNvSpPr/>
          <p:nvPr/>
        </p:nvSpPr>
        <p:spPr>
          <a:xfrm>
            <a:off x="731519" y="444455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27" name="Signo más 26">
            <a:extLst>
              <a:ext uri="{FF2B5EF4-FFF2-40B4-BE49-F238E27FC236}">
                <a16:creationId xmlns:a16="http://schemas.microsoft.com/office/drawing/2014/main" id="{8F229237-6F75-1405-59E5-79BE7DD17C76}"/>
              </a:ext>
            </a:extLst>
          </p:cNvPr>
          <p:cNvSpPr/>
          <p:nvPr/>
        </p:nvSpPr>
        <p:spPr>
          <a:xfrm>
            <a:off x="2876842" y="45121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8828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sexo entre especialidades con mayor porcentaje de sexo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160874459"/>
              </p:ext>
            </p:extLst>
          </p:nvPr>
        </p:nvGraphicFramePr>
        <p:xfrm>
          <a:off x="1096963" y="1838960"/>
          <a:ext cx="10058400" cy="4109724"/>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42477">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42477">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42477">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42477">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42477">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42477">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42477">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42477">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42477">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42477">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42477">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42477">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sexo entre especialidades con mayor porcentaje de sexo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591857226"/>
              </p:ext>
            </p:extLst>
          </p:nvPr>
        </p:nvGraphicFramePr>
        <p:xfrm>
          <a:off x="1096963" y="1889760"/>
          <a:ext cx="10058401" cy="40233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352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352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352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352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352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352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352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352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352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352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352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352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825171" y="1915886"/>
            <a:ext cx="8541657" cy="2406650"/>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lgn="ctr">
              <a:buNone/>
            </a:pPr>
            <a:r>
              <a:rPr lang="es-MX" dirty="0"/>
              <a:t>Llama la atención que entre las especialidades con mayor porcentaje de postulantes de sexo femenino solo hay una especialidad quirúrgica (cirugía pediátrica), mientras que entre las especialidades con mayor porcentaje de postulantes de sexo masculino predominaron las especialidades quirúrgicas.</a:t>
            </a:r>
          </a:p>
        </p:txBody>
      </p:sp>
    </p:spTree>
    <p:extLst>
      <p:ext uri="{BB962C8B-B14F-4D97-AF65-F5344CB8AC3E}">
        <p14:creationId xmlns:p14="http://schemas.microsoft.com/office/powerpoint/2010/main" val="56931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s-MX" sz="1400" dirty="0"/>
              <a:t>Resultado: sexo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1534241741"/>
              </p:ext>
            </p:extLst>
          </p:nvPr>
        </p:nvGraphicFramePr>
        <p:xfrm>
          <a:off x="1097280" y="1851660"/>
          <a:ext cx="10058399" cy="41254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43789">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43789">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2638048640"/>
              </p:ext>
            </p:extLst>
          </p:nvPr>
        </p:nvGraphicFramePr>
        <p:xfrm>
          <a:off x="1097280" y="1931670"/>
          <a:ext cx="10058399" cy="4068324"/>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39027">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39027">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39027">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39027">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39027">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39027">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39027">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39027">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39027">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39027">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39027">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39027">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455683" y="2209800"/>
            <a:ext cx="4103288" cy="2710544"/>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sz="2400" dirty="0"/>
              <a:t>Entre las 10 especialidades con mayor </a:t>
            </a:r>
            <a:r>
              <a:rPr lang="es-MX" sz="2400" dirty="0" err="1"/>
              <a:t>odds</a:t>
            </a:r>
            <a:r>
              <a:rPr lang="es-MX" sz="2400" dirty="0"/>
              <a:t> ratio se encuentra solamente una especialidad quirúrgica, que es cirugía pediátrica).</a:t>
            </a:r>
            <a:endParaRPr lang="es-PE" sz="2400"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6633030" y="2209800"/>
            <a:ext cx="4103288" cy="2710545"/>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sz="2400" dirty="0"/>
              <a:t>Por otro lado, entre las 10 especialidades con menor </a:t>
            </a:r>
            <a:r>
              <a:rPr lang="es-MX" sz="2400" dirty="0" err="1"/>
              <a:t>odds</a:t>
            </a:r>
            <a:r>
              <a:rPr lang="es-MX" sz="2400" dirty="0"/>
              <a:t> ratio se encontraron 7 especialidades quirúrgicas.</a:t>
            </a:r>
            <a:endParaRPr lang="es-PE" sz="2400" dirty="0"/>
          </a:p>
        </p:txBody>
      </p:sp>
      <p:sp>
        <p:nvSpPr>
          <p:cNvPr id="7" name="Rectángulo 6">
            <a:extLst>
              <a:ext uri="{FF2B5EF4-FFF2-40B4-BE49-F238E27FC236}">
                <a16:creationId xmlns:a16="http://schemas.microsoft.com/office/drawing/2014/main" id="{7C51789F-A02A-C127-76B5-F866DBA53E45}"/>
              </a:ext>
            </a:extLst>
          </p:cNvPr>
          <p:cNvSpPr/>
          <p:nvPr/>
        </p:nvSpPr>
        <p:spPr>
          <a:xfrm>
            <a:off x="2571012" y="1286470"/>
            <a:ext cx="18726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OR &gt;1</a:t>
            </a:r>
          </a:p>
        </p:txBody>
      </p:sp>
      <p:sp>
        <p:nvSpPr>
          <p:cNvPr id="8" name="Rectángulo 7">
            <a:extLst>
              <a:ext uri="{FF2B5EF4-FFF2-40B4-BE49-F238E27FC236}">
                <a16:creationId xmlns:a16="http://schemas.microsoft.com/office/drawing/2014/main" id="{D560B90A-A791-1139-128C-3F5A02769E6B}"/>
              </a:ext>
            </a:extLst>
          </p:cNvPr>
          <p:cNvSpPr/>
          <p:nvPr/>
        </p:nvSpPr>
        <p:spPr>
          <a:xfrm>
            <a:off x="7748359" y="1286470"/>
            <a:ext cx="18726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OR &lt;1</a:t>
            </a:r>
          </a:p>
        </p:txBody>
      </p:sp>
    </p:spTree>
    <p:extLst>
      <p:ext uri="{BB962C8B-B14F-4D97-AF65-F5344CB8AC3E}">
        <p14:creationId xmlns:p14="http://schemas.microsoft.com/office/powerpoint/2010/main" val="3523990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sexo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B9BA0F2-FB87-6B6C-2DD7-C37CF62F0F3D}"/>
              </a:ext>
            </a:extLst>
          </p:cNvPr>
          <p:cNvSpPr txBox="1"/>
          <p:nvPr/>
        </p:nvSpPr>
        <p:spPr>
          <a:xfrm>
            <a:off x="2595880" y="715556"/>
            <a:ext cx="70002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PE" dirty="0"/>
              <a:t>Para analizar la tendencia global de forma estadística se realizó un modelo de regresión logística en el cual la variable dependiente fue el sexo, mientras que la variable independiente fue el tiempo (años)</a:t>
            </a:r>
          </a:p>
        </p:txBody>
      </p:sp>
      <p:sp>
        <p:nvSpPr>
          <p:cNvPr id="9" name="Rectángulo: esquinas redondeadas 8">
            <a:extLst>
              <a:ext uri="{FF2B5EF4-FFF2-40B4-BE49-F238E27FC236}">
                <a16:creationId xmlns:a16="http://schemas.microsoft.com/office/drawing/2014/main" id="{4349D0C1-9D64-F654-E0B7-1DC4027A1509}"/>
              </a:ext>
            </a:extLst>
          </p:cNvPr>
          <p:cNvSpPr/>
          <p:nvPr/>
        </p:nvSpPr>
        <p:spPr>
          <a:xfrm>
            <a:off x="3413760"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1" name="Rectángulo: esquinas redondeadas 10">
            <a:extLst>
              <a:ext uri="{FF2B5EF4-FFF2-40B4-BE49-F238E27FC236}">
                <a16:creationId xmlns:a16="http://schemas.microsoft.com/office/drawing/2014/main" id="{F71B8C33-F329-E00B-39F3-894FD9D61D53}"/>
              </a:ext>
            </a:extLst>
          </p:cNvPr>
          <p:cNvSpPr/>
          <p:nvPr/>
        </p:nvSpPr>
        <p:spPr>
          <a:xfrm>
            <a:off x="6675122"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2" name="Flecha: a la derecha 11">
            <a:extLst>
              <a:ext uri="{FF2B5EF4-FFF2-40B4-BE49-F238E27FC236}">
                <a16:creationId xmlns:a16="http://schemas.microsoft.com/office/drawing/2014/main" id="{2701223C-4D5D-7922-13CF-C284252696A8}"/>
              </a:ext>
            </a:extLst>
          </p:cNvPr>
          <p:cNvSpPr/>
          <p:nvPr/>
        </p:nvSpPr>
        <p:spPr>
          <a:xfrm>
            <a:off x="5765800" y="204216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A23333FA-C3A6-7A90-4841-F2B58CFCA9B3}"/>
              </a:ext>
            </a:extLst>
          </p:cNvPr>
          <p:cNvSpPr txBox="1"/>
          <p:nvPr/>
        </p:nvSpPr>
        <p:spPr>
          <a:xfrm>
            <a:off x="3413760" y="2650588"/>
            <a:ext cx="3307080" cy="646331"/>
          </a:xfrm>
          <a:prstGeom prst="rect">
            <a:avLst/>
          </a:prstGeom>
          <a:noFill/>
        </p:spPr>
        <p:txBody>
          <a:bodyPr wrap="square">
            <a:spAutoFit/>
          </a:bodyPr>
          <a:lstStyle/>
          <a:p>
            <a:r>
              <a:rPr lang="es-PE" dirty="0"/>
              <a:t>Valor de p: 1.486318</a:t>
            </a:r>
            <a:r>
              <a:rPr lang="es-PE" baseline="30000" dirty="0"/>
              <a:t>-28</a:t>
            </a:r>
          </a:p>
          <a:p>
            <a:r>
              <a:rPr lang="es-PE" dirty="0" err="1"/>
              <a:t>Odds</a:t>
            </a:r>
            <a:r>
              <a:rPr lang="es-PE" dirty="0"/>
              <a:t> ratio: 1.029 [1.024 -1.034]</a:t>
            </a:r>
          </a:p>
        </p:txBody>
      </p:sp>
      <p:sp>
        <p:nvSpPr>
          <p:cNvPr id="20" name="CuadroTexto 19">
            <a:extLst>
              <a:ext uri="{FF2B5EF4-FFF2-40B4-BE49-F238E27FC236}">
                <a16:creationId xmlns:a16="http://schemas.microsoft.com/office/drawing/2014/main" id="{CF71E542-F749-2F80-83EB-53ACE490FEAC}"/>
              </a:ext>
            </a:extLst>
          </p:cNvPr>
          <p:cNvSpPr txBox="1"/>
          <p:nvPr/>
        </p:nvSpPr>
        <p:spPr>
          <a:xfrm>
            <a:off x="2595880" y="3590387"/>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Se agregó al modelo estadístico a la especialidad como otra variable independiente</a:t>
            </a:r>
            <a:endParaRPr lang="es-PE" dirty="0"/>
          </a:p>
        </p:txBody>
      </p:sp>
      <p:sp>
        <p:nvSpPr>
          <p:cNvPr id="21" name="Rectángulo: esquinas redondeadas 20">
            <a:extLst>
              <a:ext uri="{FF2B5EF4-FFF2-40B4-BE49-F238E27FC236}">
                <a16:creationId xmlns:a16="http://schemas.microsoft.com/office/drawing/2014/main" id="{84164E02-CEE7-9F50-8F07-95A62FBAF610}"/>
              </a:ext>
            </a:extLst>
          </p:cNvPr>
          <p:cNvSpPr/>
          <p:nvPr/>
        </p:nvSpPr>
        <p:spPr>
          <a:xfrm>
            <a:off x="3413760"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2" name="Rectángulo: esquinas redondeadas 21">
            <a:extLst>
              <a:ext uri="{FF2B5EF4-FFF2-40B4-BE49-F238E27FC236}">
                <a16:creationId xmlns:a16="http://schemas.microsoft.com/office/drawing/2014/main" id="{AC884149-6672-CBFC-D508-F6E48018AB4F}"/>
              </a:ext>
            </a:extLst>
          </p:cNvPr>
          <p:cNvSpPr/>
          <p:nvPr/>
        </p:nvSpPr>
        <p:spPr>
          <a:xfrm>
            <a:off x="6675122"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23" name="Flecha: a la derecha 22">
            <a:extLst>
              <a:ext uri="{FF2B5EF4-FFF2-40B4-BE49-F238E27FC236}">
                <a16:creationId xmlns:a16="http://schemas.microsoft.com/office/drawing/2014/main" id="{BB01BF87-30AC-04A6-A767-1F44A1BA056B}"/>
              </a:ext>
            </a:extLst>
          </p:cNvPr>
          <p:cNvSpPr/>
          <p:nvPr/>
        </p:nvSpPr>
        <p:spPr>
          <a:xfrm>
            <a:off x="5765800" y="460203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4761006A-6D2E-3B8A-22D3-1BEA5FFF1DDB}"/>
              </a:ext>
            </a:extLst>
          </p:cNvPr>
          <p:cNvSpPr txBox="1"/>
          <p:nvPr/>
        </p:nvSpPr>
        <p:spPr>
          <a:xfrm>
            <a:off x="3413760" y="5210459"/>
            <a:ext cx="3423920" cy="646331"/>
          </a:xfrm>
          <a:prstGeom prst="rect">
            <a:avLst/>
          </a:prstGeom>
          <a:noFill/>
        </p:spPr>
        <p:txBody>
          <a:bodyPr wrap="square">
            <a:spAutoFit/>
          </a:bodyPr>
          <a:lstStyle/>
          <a:p>
            <a:r>
              <a:rPr lang="es-PE" dirty="0"/>
              <a:t>Valor de p: 1.052686</a:t>
            </a:r>
            <a:r>
              <a:rPr lang="es-PE" baseline="30000" dirty="0"/>
              <a:t>-64</a:t>
            </a:r>
          </a:p>
          <a:p>
            <a:r>
              <a:rPr lang="es-PE" dirty="0" err="1"/>
              <a:t>Odds</a:t>
            </a:r>
            <a:r>
              <a:rPr lang="es-PE" dirty="0"/>
              <a:t> ratio: 1.048 [1.043 -1. 1.054]</a:t>
            </a:r>
          </a:p>
        </p:txBody>
      </p:sp>
      <p:sp>
        <p:nvSpPr>
          <p:cNvPr id="25" name="Rectángulo: esquinas redondeadas 24">
            <a:extLst>
              <a:ext uri="{FF2B5EF4-FFF2-40B4-BE49-F238E27FC236}">
                <a16:creationId xmlns:a16="http://schemas.microsoft.com/office/drawing/2014/main" id="{68AC9012-9A8E-32FD-2CEC-0767C9A2EBFD}"/>
              </a:ext>
            </a:extLst>
          </p:cNvPr>
          <p:cNvSpPr/>
          <p:nvPr/>
        </p:nvSpPr>
        <p:spPr>
          <a:xfrm>
            <a:off x="731519" y="444455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27" name="Signo más 26">
            <a:extLst>
              <a:ext uri="{FF2B5EF4-FFF2-40B4-BE49-F238E27FC236}">
                <a16:creationId xmlns:a16="http://schemas.microsoft.com/office/drawing/2014/main" id="{8F229237-6F75-1405-59E5-79BE7DD17C76}"/>
              </a:ext>
            </a:extLst>
          </p:cNvPr>
          <p:cNvSpPr/>
          <p:nvPr/>
        </p:nvSpPr>
        <p:spPr>
          <a:xfrm>
            <a:off x="2876842" y="45121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6092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sexo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88836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sexo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
        <p:nvSpPr>
          <p:cNvPr id="6" name="Bocadillo nube: nube 5">
            <a:extLst>
              <a:ext uri="{FF2B5EF4-FFF2-40B4-BE49-F238E27FC236}">
                <a16:creationId xmlns:a16="http://schemas.microsoft.com/office/drawing/2014/main" id="{45F2A6C8-FB05-C4BB-669C-87098385845B}"/>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1595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CBC30AA-EA3D-354C-7A33-41F9B9C44509}"/>
              </a:ext>
            </a:extLst>
          </p:cNvPr>
          <p:cNvSpPr txBox="1"/>
          <p:nvPr/>
        </p:nvSpPr>
        <p:spPr>
          <a:xfrm>
            <a:off x="1777999" y="763563"/>
            <a:ext cx="8636001"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Para determinar si la tendencia es homogénea o heterogénea entre las especialidades se optó por realizar también un modelo de regresión logística agregando el efecto de las distintas especialidades en la relación del tiempo y el sexo (modificación de efecto)</a:t>
            </a:r>
          </a:p>
        </p:txBody>
      </p:sp>
      <p:sp>
        <p:nvSpPr>
          <p:cNvPr id="7" name="Rectángulo: esquinas redondeadas 6">
            <a:extLst>
              <a:ext uri="{FF2B5EF4-FFF2-40B4-BE49-F238E27FC236}">
                <a16:creationId xmlns:a16="http://schemas.microsoft.com/office/drawing/2014/main" id="{B7764D48-3268-8411-07F4-37E837D396C2}"/>
              </a:ext>
            </a:extLst>
          </p:cNvPr>
          <p:cNvSpPr/>
          <p:nvPr/>
        </p:nvSpPr>
        <p:spPr>
          <a:xfrm>
            <a:off x="4023367" y="2737334"/>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8" name="Rectángulo: esquinas redondeadas 7">
            <a:extLst>
              <a:ext uri="{FF2B5EF4-FFF2-40B4-BE49-F238E27FC236}">
                <a16:creationId xmlns:a16="http://schemas.microsoft.com/office/drawing/2014/main" id="{57E0E505-D964-FEC9-BF5C-4BAC8699A2AF}"/>
              </a:ext>
            </a:extLst>
          </p:cNvPr>
          <p:cNvSpPr/>
          <p:nvPr/>
        </p:nvSpPr>
        <p:spPr>
          <a:xfrm>
            <a:off x="8827475" y="2737334"/>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9" name="Flecha: a la derecha 8">
            <a:extLst>
              <a:ext uri="{FF2B5EF4-FFF2-40B4-BE49-F238E27FC236}">
                <a16:creationId xmlns:a16="http://schemas.microsoft.com/office/drawing/2014/main" id="{6075054F-E498-D5CB-6EE5-73DCE30578DD}"/>
              </a:ext>
            </a:extLst>
          </p:cNvPr>
          <p:cNvSpPr/>
          <p:nvPr/>
        </p:nvSpPr>
        <p:spPr>
          <a:xfrm>
            <a:off x="7937633" y="2899396"/>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0" name="Rectángulo: esquinas redondeadas 9">
            <a:extLst>
              <a:ext uri="{FF2B5EF4-FFF2-40B4-BE49-F238E27FC236}">
                <a16:creationId xmlns:a16="http://schemas.microsoft.com/office/drawing/2014/main" id="{732BB675-E831-14FA-C550-1360CE59027B}"/>
              </a:ext>
            </a:extLst>
          </p:cNvPr>
          <p:cNvSpPr/>
          <p:nvPr/>
        </p:nvSpPr>
        <p:spPr>
          <a:xfrm>
            <a:off x="1748969" y="2737334"/>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11" name="Signo más 10">
            <a:extLst>
              <a:ext uri="{FF2B5EF4-FFF2-40B4-BE49-F238E27FC236}">
                <a16:creationId xmlns:a16="http://schemas.microsoft.com/office/drawing/2014/main" id="{73C1F29F-7D49-00F7-EE57-A33586461888}"/>
              </a:ext>
            </a:extLst>
          </p:cNvPr>
          <p:cNvSpPr/>
          <p:nvPr/>
        </p:nvSpPr>
        <p:spPr>
          <a:xfrm>
            <a:off x="3388837" y="2804937"/>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8BA169AA-9747-C27D-2739-1B5FE4A44220}"/>
              </a:ext>
            </a:extLst>
          </p:cNvPr>
          <p:cNvSpPr/>
          <p:nvPr/>
        </p:nvSpPr>
        <p:spPr>
          <a:xfrm>
            <a:off x="6297765" y="2243848"/>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3" name="Rectángulo: esquinas redondeadas 12">
            <a:extLst>
              <a:ext uri="{FF2B5EF4-FFF2-40B4-BE49-F238E27FC236}">
                <a16:creationId xmlns:a16="http://schemas.microsoft.com/office/drawing/2014/main" id="{262720B2-494A-77A3-6B9D-C81F89CC3A19}"/>
              </a:ext>
            </a:extLst>
          </p:cNvPr>
          <p:cNvSpPr/>
          <p:nvPr/>
        </p:nvSpPr>
        <p:spPr>
          <a:xfrm>
            <a:off x="6297765" y="3158083"/>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15" name="Signo de multiplicación 14">
            <a:extLst>
              <a:ext uri="{FF2B5EF4-FFF2-40B4-BE49-F238E27FC236}">
                <a16:creationId xmlns:a16="http://schemas.microsoft.com/office/drawing/2014/main" id="{F26FDE07-1924-159A-2B49-0737C6EF387C}"/>
              </a:ext>
            </a:extLst>
          </p:cNvPr>
          <p:cNvSpPr/>
          <p:nvPr/>
        </p:nvSpPr>
        <p:spPr>
          <a:xfrm>
            <a:off x="6924419" y="2913910"/>
            <a:ext cx="246744" cy="218274"/>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6" name="Signo más 15">
            <a:extLst>
              <a:ext uri="{FF2B5EF4-FFF2-40B4-BE49-F238E27FC236}">
                <a16:creationId xmlns:a16="http://schemas.microsoft.com/office/drawing/2014/main" id="{4E31AD3C-BDA4-1D77-A9B0-2AA9B8F57FF5}"/>
              </a:ext>
            </a:extLst>
          </p:cNvPr>
          <p:cNvSpPr/>
          <p:nvPr/>
        </p:nvSpPr>
        <p:spPr>
          <a:xfrm>
            <a:off x="5663235" y="2804937"/>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8" name="CuadroTexto 17">
            <a:extLst>
              <a:ext uri="{FF2B5EF4-FFF2-40B4-BE49-F238E27FC236}">
                <a16:creationId xmlns:a16="http://schemas.microsoft.com/office/drawing/2014/main" id="{E82B3EA9-36E1-0165-CCE0-382D2B3D64FD}"/>
              </a:ext>
            </a:extLst>
          </p:cNvPr>
          <p:cNvSpPr txBox="1"/>
          <p:nvPr/>
        </p:nvSpPr>
        <p:spPr>
          <a:xfrm>
            <a:off x="6350388" y="1918669"/>
            <a:ext cx="1394806" cy="307777"/>
          </a:xfrm>
          <a:prstGeom prst="rect">
            <a:avLst/>
          </a:prstGeom>
          <a:noFill/>
        </p:spPr>
        <p:txBody>
          <a:bodyPr wrap="square" rtlCol="0">
            <a:spAutoFit/>
          </a:bodyPr>
          <a:lstStyle/>
          <a:p>
            <a:pPr algn="ctr"/>
            <a:r>
              <a:rPr lang="es-MX" sz="1400" i="1" dirty="0"/>
              <a:t>Interacción</a:t>
            </a:r>
            <a:endParaRPr lang="es-PE" i="1" dirty="0"/>
          </a:p>
        </p:txBody>
      </p:sp>
      <p:sp>
        <p:nvSpPr>
          <p:cNvPr id="19" name="Abrir llave 18">
            <a:extLst>
              <a:ext uri="{FF2B5EF4-FFF2-40B4-BE49-F238E27FC236}">
                <a16:creationId xmlns:a16="http://schemas.microsoft.com/office/drawing/2014/main" id="{788CB9E7-393A-8D6C-E625-BED1FADCC14D}"/>
              </a:ext>
            </a:extLst>
          </p:cNvPr>
          <p:cNvSpPr/>
          <p:nvPr/>
        </p:nvSpPr>
        <p:spPr>
          <a:xfrm rot="16200000">
            <a:off x="6867148" y="3112595"/>
            <a:ext cx="314962" cy="176795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21" name="CuadroTexto 20">
            <a:extLst>
              <a:ext uri="{FF2B5EF4-FFF2-40B4-BE49-F238E27FC236}">
                <a16:creationId xmlns:a16="http://schemas.microsoft.com/office/drawing/2014/main" id="{8340CAF5-672F-36C5-917E-6F7BA655D3F8}"/>
              </a:ext>
            </a:extLst>
          </p:cNvPr>
          <p:cNvSpPr txBox="1"/>
          <p:nvPr/>
        </p:nvSpPr>
        <p:spPr>
          <a:xfrm>
            <a:off x="5410465" y="4308517"/>
            <a:ext cx="364644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MX" dirty="0"/>
              <a:t>Significancia estadística de la interacción para tres especialidades:</a:t>
            </a:r>
          </a:p>
          <a:p>
            <a:pPr marL="285750" indent="-285750">
              <a:buFont typeface="Arial" panose="020B0604020202020204" pitchFamily="34" charset="0"/>
              <a:buChar char="•"/>
            </a:pPr>
            <a:r>
              <a:rPr lang="es-MX" dirty="0"/>
              <a:t>Cirugía general</a:t>
            </a:r>
          </a:p>
          <a:p>
            <a:pPr marL="285750" indent="-285750">
              <a:buFont typeface="Arial" panose="020B0604020202020204" pitchFamily="34" charset="0"/>
              <a:buChar char="•"/>
            </a:pPr>
            <a:r>
              <a:rPr lang="es-MX" dirty="0"/>
              <a:t>Cirugía plástica</a:t>
            </a:r>
          </a:p>
          <a:p>
            <a:pPr marL="285750" indent="-285750">
              <a:buFont typeface="Arial" panose="020B0604020202020204" pitchFamily="34" charset="0"/>
              <a:buChar char="•"/>
            </a:pPr>
            <a:r>
              <a:rPr lang="es-MX" dirty="0"/>
              <a:t>Ginecología y obstetricia</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sexo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sexo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
        <p:nvSpPr>
          <p:cNvPr id="6" name="Bocadillo nube: nube 5">
            <a:extLst>
              <a:ext uri="{FF2B5EF4-FFF2-40B4-BE49-F238E27FC236}">
                <a16:creationId xmlns:a16="http://schemas.microsoft.com/office/drawing/2014/main" id="{34EC3E27-2F3B-6CBE-88D8-880FB3D0C01F}"/>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99697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1495A5C-AF04-9C88-1F27-D97B655D45A7}"/>
              </a:ext>
            </a:extLst>
          </p:cNvPr>
          <p:cNvSpPr txBox="1"/>
          <p:nvPr/>
        </p:nvSpPr>
        <p:spPr>
          <a:xfrm>
            <a:off x="2595880" y="613957"/>
            <a:ext cx="70002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buNone/>
            </a:pPr>
            <a:r>
              <a:rPr lang="es-MX" dirty="0"/>
              <a:t>Se realizó un modelo de regresión logística en el que se tenía al sexo como variable dependiente y al tipo de especialidad (clínica vs. quirúrgica) y al año de postulación como variables independientes</a:t>
            </a:r>
          </a:p>
        </p:txBody>
      </p:sp>
      <p:sp>
        <p:nvSpPr>
          <p:cNvPr id="11" name="Rectángulo: esquinas redondeadas 10">
            <a:extLst>
              <a:ext uri="{FF2B5EF4-FFF2-40B4-BE49-F238E27FC236}">
                <a16:creationId xmlns:a16="http://schemas.microsoft.com/office/drawing/2014/main" id="{6FB7E678-DCB8-42B3-1E17-4A8D673734D1}"/>
              </a:ext>
            </a:extLst>
          </p:cNvPr>
          <p:cNvSpPr/>
          <p:nvPr/>
        </p:nvSpPr>
        <p:spPr>
          <a:xfrm>
            <a:off x="4749074" y="187670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2" name="Rectángulo: esquinas redondeadas 11">
            <a:extLst>
              <a:ext uri="{FF2B5EF4-FFF2-40B4-BE49-F238E27FC236}">
                <a16:creationId xmlns:a16="http://schemas.microsoft.com/office/drawing/2014/main" id="{00504B10-30BB-9796-3633-CD0ECDA788BE}"/>
              </a:ext>
            </a:extLst>
          </p:cNvPr>
          <p:cNvSpPr/>
          <p:nvPr/>
        </p:nvSpPr>
        <p:spPr>
          <a:xfrm>
            <a:off x="8010436" y="187670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3" name="Flecha: a la derecha 12">
            <a:extLst>
              <a:ext uri="{FF2B5EF4-FFF2-40B4-BE49-F238E27FC236}">
                <a16:creationId xmlns:a16="http://schemas.microsoft.com/office/drawing/2014/main" id="{FCD87EE0-8BD9-1487-1AB2-540D8BC83C21}"/>
              </a:ext>
            </a:extLst>
          </p:cNvPr>
          <p:cNvSpPr/>
          <p:nvPr/>
        </p:nvSpPr>
        <p:spPr>
          <a:xfrm>
            <a:off x="7101114" y="202910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C4D225A3-5E96-016E-E205-EDDC4B1359E3}"/>
              </a:ext>
            </a:extLst>
          </p:cNvPr>
          <p:cNvSpPr txBox="1"/>
          <p:nvPr/>
        </p:nvSpPr>
        <p:spPr>
          <a:xfrm>
            <a:off x="1915885" y="2550441"/>
            <a:ext cx="3423920" cy="646331"/>
          </a:xfrm>
          <a:prstGeom prst="rect">
            <a:avLst/>
          </a:prstGeom>
          <a:noFill/>
        </p:spPr>
        <p:txBody>
          <a:bodyPr wrap="square">
            <a:spAutoFit/>
          </a:bodyPr>
          <a:lstStyle/>
          <a:p>
            <a:r>
              <a:rPr lang="es-PE" dirty="0"/>
              <a:t>Valor de p: </a:t>
            </a:r>
            <a:r>
              <a:rPr lang="es-MX" dirty="0"/>
              <a:t>&lt;2.23</a:t>
            </a:r>
            <a:r>
              <a:rPr lang="es-MX" baseline="30000" dirty="0"/>
              <a:t>-308</a:t>
            </a:r>
            <a:endParaRPr lang="es-PE" baseline="30000" dirty="0"/>
          </a:p>
          <a:p>
            <a:r>
              <a:rPr lang="es-PE" dirty="0" err="1"/>
              <a:t>Odds</a:t>
            </a:r>
            <a:r>
              <a:rPr lang="es-PE" dirty="0"/>
              <a:t> ratio: </a:t>
            </a:r>
            <a:r>
              <a:rPr lang="es-MX" dirty="0"/>
              <a:t>0.39</a:t>
            </a:r>
            <a:r>
              <a:rPr lang="es-PE" dirty="0"/>
              <a:t> [</a:t>
            </a:r>
            <a:r>
              <a:rPr lang="es-MX" dirty="0"/>
              <a:t>0.37-0.40</a:t>
            </a:r>
            <a:r>
              <a:rPr lang="es-PE" dirty="0"/>
              <a:t>]</a:t>
            </a:r>
          </a:p>
        </p:txBody>
      </p:sp>
      <p:sp>
        <p:nvSpPr>
          <p:cNvPr id="15" name="Rectángulo: esquinas redondeadas 14">
            <a:extLst>
              <a:ext uri="{FF2B5EF4-FFF2-40B4-BE49-F238E27FC236}">
                <a16:creationId xmlns:a16="http://schemas.microsoft.com/office/drawing/2014/main" id="{4FBA2C31-CDFD-6DFF-FB61-3565365B4DA2}"/>
              </a:ext>
            </a:extLst>
          </p:cNvPr>
          <p:cNvSpPr/>
          <p:nvPr/>
        </p:nvSpPr>
        <p:spPr>
          <a:xfrm>
            <a:off x="1915885" y="1871620"/>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16" name="Signo más 15">
            <a:extLst>
              <a:ext uri="{FF2B5EF4-FFF2-40B4-BE49-F238E27FC236}">
                <a16:creationId xmlns:a16="http://schemas.microsoft.com/office/drawing/2014/main" id="{56A1E52B-3EB9-1CAB-BDC0-6BD964FA3EE3}"/>
              </a:ext>
            </a:extLst>
          </p:cNvPr>
          <p:cNvSpPr/>
          <p:nvPr/>
        </p:nvSpPr>
        <p:spPr>
          <a:xfrm>
            <a:off x="4212156" y="1939223"/>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CD46CD7A-028D-549D-1F87-08AFB922F7D4}"/>
              </a:ext>
            </a:extLst>
          </p:cNvPr>
          <p:cNvSpPr/>
          <p:nvPr/>
        </p:nvSpPr>
        <p:spPr>
          <a:xfrm>
            <a:off x="4392868" y="4580651"/>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8" name="Rectángulo: esquinas redondeadas 17">
            <a:extLst>
              <a:ext uri="{FF2B5EF4-FFF2-40B4-BE49-F238E27FC236}">
                <a16:creationId xmlns:a16="http://schemas.microsoft.com/office/drawing/2014/main" id="{62F56D20-8E79-3502-604B-0A555969C627}"/>
              </a:ext>
            </a:extLst>
          </p:cNvPr>
          <p:cNvSpPr/>
          <p:nvPr/>
        </p:nvSpPr>
        <p:spPr>
          <a:xfrm>
            <a:off x="9196976" y="4580651"/>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9" name="Flecha: a la derecha 18">
            <a:extLst>
              <a:ext uri="{FF2B5EF4-FFF2-40B4-BE49-F238E27FC236}">
                <a16:creationId xmlns:a16="http://schemas.microsoft.com/office/drawing/2014/main" id="{058B3C05-BB0B-5262-BE16-64438B8C8971}"/>
              </a:ext>
            </a:extLst>
          </p:cNvPr>
          <p:cNvSpPr/>
          <p:nvPr/>
        </p:nvSpPr>
        <p:spPr>
          <a:xfrm>
            <a:off x="8307134" y="4742713"/>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0" name="Rectángulo: esquinas redondeadas 19">
            <a:extLst>
              <a:ext uri="{FF2B5EF4-FFF2-40B4-BE49-F238E27FC236}">
                <a16:creationId xmlns:a16="http://schemas.microsoft.com/office/drawing/2014/main" id="{DD8CC54C-7488-D3DA-1472-8E18C650BD25}"/>
              </a:ext>
            </a:extLst>
          </p:cNvPr>
          <p:cNvSpPr/>
          <p:nvPr/>
        </p:nvSpPr>
        <p:spPr>
          <a:xfrm>
            <a:off x="1364454" y="4580651"/>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21" name="Signo más 20">
            <a:extLst>
              <a:ext uri="{FF2B5EF4-FFF2-40B4-BE49-F238E27FC236}">
                <a16:creationId xmlns:a16="http://schemas.microsoft.com/office/drawing/2014/main" id="{F2B4F7DA-32AA-FBD4-0DCE-8FE513E40C71}"/>
              </a:ext>
            </a:extLst>
          </p:cNvPr>
          <p:cNvSpPr/>
          <p:nvPr/>
        </p:nvSpPr>
        <p:spPr>
          <a:xfrm>
            <a:off x="3758338" y="46482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2" name="Rectángulo: esquinas redondeadas 21">
            <a:extLst>
              <a:ext uri="{FF2B5EF4-FFF2-40B4-BE49-F238E27FC236}">
                <a16:creationId xmlns:a16="http://schemas.microsoft.com/office/drawing/2014/main" id="{CD199B1E-D693-978F-2784-55630642F039}"/>
              </a:ext>
            </a:extLst>
          </p:cNvPr>
          <p:cNvSpPr/>
          <p:nvPr/>
        </p:nvSpPr>
        <p:spPr>
          <a:xfrm>
            <a:off x="6667266" y="4222369"/>
            <a:ext cx="1500052" cy="4947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3" name="Rectángulo: esquinas redondeadas 22">
            <a:extLst>
              <a:ext uri="{FF2B5EF4-FFF2-40B4-BE49-F238E27FC236}">
                <a16:creationId xmlns:a16="http://schemas.microsoft.com/office/drawing/2014/main" id="{AA0161E9-9848-5F7E-E2AF-99EE9F0554DE}"/>
              </a:ext>
            </a:extLst>
          </p:cNvPr>
          <p:cNvSpPr/>
          <p:nvPr/>
        </p:nvSpPr>
        <p:spPr>
          <a:xfrm>
            <a:off x="6667266" y="5001400"/>
            <a:ext cx="1500052" cy="4947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sz="1100" dirty="0"/>
              <a:t>(clínica vs. quirúrgica)</a:t>
            </a:r>
            <a:endParaRPr lang="es-PE" dirty="0"/>
          </a:p>
        </p:txBody>
      </p:sp>
      <p:sp>
        <p:nvSpPr>
          <p:cNvPr id="24" name="Signo de multiplicación 23">
            <a:extLst>
              <a:ext uri="{FF2B5EF4-FFF2-40B4-BE49-F238E27FC236}">
                <a16:creationId xmlns:a16="http://schemas.microsoft.com/office/drawing/2014/main" id="{5B9B3D40-6F0F-2E34-502E-A25A126065AC}"/>
              </a:ext>
            </a:extLst>
          </p:cNvPr>
          <p:cNvSpPr/>
          <p:nvPr/>
        </p:nvSpPr>
        <p:spPr>
          <a:xfrm>
            <a:off x="7293920" y="4757227"/>
            <a:ext cx="246744" cy="218274"/>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5" name="Signo más 24">
            <a:extLst>
              <a:ext uri="{FF2B5EF4-FFF2-40B4-BE49-F238E27FC236}">
                <a16:creationId xmlns:a16="http://schemas.microsoft.com/office/drawing/2014/main" id="{BCB0DEDD-00F2-4038-C8CE-05C89346BFEF}"/>
              </a:ext>
            </a:extLst>
          </p:cNvPr>
          <p:cNvSpPr/>
          <p:nvPr/>
        </p:nvSpPr>
        <p:spPr>
          <a:xfrm>
            <a:off x="6032736" y="46482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6" name="CuadroTexto 25">
            <a:extLst>
              <a:ext uri="{FF2B5EF4-FFF2-40B4-BE49-F238E27FC236}">
                <a16:creationId xmlns:a16="http://schemas.microsoft.com/office/drawing/2014/main" id="{3849DBEC-521E-254D-D144-586B98927996}"/>
              </a:ext>
            </a:extLst>
          </p:cNvPr>
          <p:cNvSpPr txBox="1"/>
          <p:nvPr/>
        </p:nvSpPr>
        <p:spPr>
          <a:xfrm>
            <a:off x="6719889" y="3892614"/>
            <a:ext cx="1394806" cy="307777"/>
          </a:xfrm>
          <a:prstGeom prst="rect">
            <a:avLst/>
          </a:prstGeom>
          <a:noFill/>
        </p:spPr>
        <p:txBody>
          <a:bodyPr wrap="square" rtlCol="0">
            <a:spAutoFit/>
          </a:bodyPr>
          <a:lstStyle/>
          <a:p>
            <a:pPr algn="ctr"/>
            <a:r>
              <a:rPr lang="es-MX" sz="1400" i="1" dirty="0"/>
              <a:t>Interacción</a:t>
            </a:r>
            <a:endParaRPr lang="es-PE" i="1" dirty="0"/>
          </a:p>
        </p:txBody>
      </p:sp>
      <p:sp>
        <p:nvSpPr>
          <p:cNvPr id="28" name="CuadroTexto 27">
            <a:extLst>
              <a:ext uri="{FF2B5EF4-FFF2-40B4-BE49-F238E27FC236}">
                <a16:creationId xmlns:a16="http://schemas.microsoft.com/office/drawing/2014/main" id="{66667808-06E7-571D-6602-91201515DD8F}"/>
              </a:ext>
            </a:extLst>
          </p:cNvPr>
          <p:cNvSpPr txBox="1"/>
          <p:nvPr/>
        </p:nvSpPr>
        <p:spPr>
          <a:xfrm>
            <a:off x="2595880" y="3419068"/>
            <a:ext cx="70002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lgn="ctr">
              <a:buNone/>
            </a:pPr>
            <a:r>
              <a:rPr lang="es-MX" dirty="0"/>
              <a:t>Al agregar la interacción …</a:t>
            </a:r>
          </a:p>
        </p:txBody>
      </p:sp>
      <p:sp>
        <p:nvSpPr>
          <p:cNvPr id="29" name="Bocadillo: rectángulo 28">
            <a:extLst>
              <a:ext uri="{FF2B5EF4-FFF2-40B4-BE49-F238E27FC236}">
                <a16:creationId xmlns:a16="http://schemas.microsoft.com/office/drawing/2014/main" id="{02A3C8E6-88BC-7760-A234-281467C485B3}"/>
              </a:ext>
            </a:extLst>
          </p:cNvPr>
          <p:cNvSpPr/>
          <p:nvPr/>
        </p:nvSpPr>
        <p:spPr>
          <a:xfrm>
            <a:off x="8418286" y="5435537"/>
            <a:ext cx="2278742" cy="605308"/>
          </a:xfrm>
          <a:prstGeom prst="wedgeRectCallout">
            <a:avLst>
              <a:gd name="adj1" fmla="val -56502"/>
              <a:gd name="adj2" fmla="val -3138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Valor de p: 0.054</a:t>
            </a:r>
            <a:br>
              <a:rPr lang="es-MX" dirty="0"/>
            </a:br>
            <a:r>
              <a:rPr lang="es-MX" dirty="0"/>
              <a:t>(no significativo)</a:t>
            </a:r>
            <a:endParaRPr lang="es-PE" dirty="0"/>
          </a:p>
        </p:txBody>
      </p:sp>
    </p:spTree>
    <p:extLst>
      <p:ext uri="{BB962C8B-B14F-4D97-AF65-F5344CB8AC3E}">
        <p14:creationId xmlns:p14="http://schemas.microsoft.com/office/powerpoint/2010/main" val="71650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a:bodyPr>
          <a:lstStyle/>
          <a:p>
            <a:r>
              <a:rPr lang="es-PE" dirty="0"/>
              <a:t>Número de postulantes de sexo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a:bodyPr>
          <a:lstStyle/>
          <a:p>
            <a:r>
              <a:rPr lang="es-PE" dirty="0"/>
              <a:t>Número de postulantes de sexo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182914" y="1898877"/>
            <a:ext cx="9826172" cy="2566761"/>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Menor predilección de las mujeres por especialidades quirúrgicas.</a:t>
            </a:r>
          </a:p>
          <a:p>
            <a:pPr marL="0" indent="0">
              <a:buNone/>
            </a:pPr>
            <a:r>
              <a:rPr lang="es-MX" dirty="0"/>
              <a:t>El año con menor porcentaje de postulación a especialidades quirúrgicas de los varones (45.8%)  fue mayor que el mayor porcentaje de postulación a especialidades quirúrgicas que las mujeres (35.7%).</a:t>
            </a:r>
          </a:p>
        </p:txBody>
      </p:sp>
    </p:spTree>
    <p:extLst>
      <p:ext uri="{BB962C8B-B14F-4D97-AF65-F5344CB8AC3E}">
        <p14:creationId xmlns:p14="http://schemas.microsoft.com/office/powerpoint/2010/main" val="381732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389743" y="1930399"/>
            <a:ext cx="9412514" cy="2204923"/>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¿Lo encontrado en los postulantes puede extrapolarse para los ingresantes?</a:t>
            </a:r>
          </a:p>
          <a:p>
            <a:pPr marL="0" indent="0">
              <a:buNone/>
            </a:pPr>
            <a:r>
              <a:rPr lang="es-MX" dirty="0"/>
              <a:t>Nota: para los ingresantes solo se contaron con datos desde el año 2016, debido a que estos datos no se registraban en años anteriores.</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a:xfrm>
            <a:off x="838200" y="1690688"/>
            <a:ext cx="10515600" cy="4334191"/>
          </a:xfrm>
        </p:spPr>
        <p:txBody>
          <a:bodyPr>
            <a:normAutofit/>
          </a:bodyPr>
          <a:lstStyle/>
          <a:p>
            <a:r>
              <a:rPr lang="es-PE" dirty="0"/>
              <a:t>Tener especialidad repercute en el desarrollo profesional y en la situación económica individual.</a:t>
            </a:r>
          </a:p>
          <a:p>
            <a:r>
              <a:rPr lang="es-PE" dirty="0"/>
              <a:t>Antes existía una marcada predominancia masculina en los profesionales médicos.</a:t>
            </a:r>
          </a:p>
          <a:p>
            <a:r>
              <a:rPr lang="es-PE" dirty="0"/>
              <a:t>Cada vez hay más mujeres que son profesionales médicos y, consecuentemente, más mujeres realizando especialidades médicas.</a:t>
            </a:r>
          </a:p>
          <a:p>
            <a:r>
              <a:rPr lang="es-PE" dirty="0"/>
              <a:t>No existe a la fecha un estudio sobre el sexo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sexo de ingresantes en los distintos años</a:t>
            </a:r>
            <a:endParaRPr lang="es-PE" dirty="0"/>
          </a:p>
        </p:txBody>
      </p:sp>
      <p:pic>
        <p:nvPicPr>
          <p:cNvPr id="6" name="Marcador de contenido 5">
            <a:extLst>
              <a:ext uri="{FF2B5EF4-FFF2-40B4-BE49-F238E27FC236}">
                <a16:creationId xmlns:a16="http://schemas.microsoft.com/office/drawing/2014/main" id="{AD6621BC-6F4A-4F25-69BB-F5D9808277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725" y="2050756"/>
            <a:ext cx="6422549" cy="3964536"/>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
        <p:nvSpPr>
          <p:cNvPr id="6" name="Bocadillo nube: nube 5">
            <a:extLst>
              <a:ext uri="{FF2B5EF4-FFF2-40B4-BE49-F238E27FC236}">
                <a16:creationId xmlns:a16="http://schemas.microsoft.com/office/drawing/2014/main" id="{06D662A8-2211-327C-419B-893C3BF0F492}"/>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44297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B9BA0F2-FB87-6B6C-2DD7-C37CF62F0F3D}"/>
              </a:ext>
            </a:extLst>
          </p:cNvPr>
          <p:cNvSpPr txBox="1"/>
          <p:nvPr/>
        </p:nvSpPr>
        <p:spPr>
          <a:xfrm>
            <a:off x="2595880" y="759098"/>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PE" dirty="0"/>
              <a:t>Se realizaron las mismas pruebas estadísticas, pero solo para los ingresantes …</a:t>
            </a:r>
          </a:p>
        </p:txBody>
      </p:sp>
      <p:sp>
        <p:nvSpPr>
          <p:cNvPr id="9" name="Rectángulo: esquinas redondeadas 8">
            <a:extLst>
              <a:ext uri="{FF2B5EF4-FFF2-40B4-BE49-F238E27FC236}">
                <a16:creationId xmlns:a16="http://schemas.microsoft.com/office/drawing/2014/main" id="{4349D0C1-9D64-F654-E0B7-1DC4027A1509}"/>
              </a:ext>
            </a:extLst>
          </p:cNvPr>
          <p:cNvSpPr/>
          <p:nvPr/>
        </p:nvSpPr>
        <p:spPr>
          <a:xfrm>
            <a:off x="3413760" y="168656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1" name="Rectángulo: esquinas redondeadas 10">
            <a:extLst>
              <a:ext uri="{FF2B5EF4-FFF2-40B4-BE49-F238E27FC236}">
                <a16:creationId xmlns:a16="http://schemas.microsoft.com/office/drawing/2014/main" id="{F71B8C33-F329-E00B-39F3-894FD9D61D53}"/>
              </a:ext>
            </a:extLst>
          </p:cNvPr>
          <p:cNvSpPr/>
          <p:nvPr/>
        </p:nvSpPr>
        <p:spPr>
          <a:xfrm>
            <a:off x="6675122" y="168656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2" name="Flecha: a la derecha 11">
            <a:extLst>
              <a:ext uri="{FF2B5EF4-FFF2-40B4-BE49-F238E27FC236}">
                <a16:creationId xmlns:a16="http://schemas.microsoft.com/office/drawing/2014/main" id="{2701223C-4D5D-7922-13CF-C284252696A8}"/>
              </a:ext>
            </a:extLst>
          </p:cNvPr>
          <p:cNvSpPr/>
          <p:nvPr/>
        </p:nvSpPr>
        <p:spPr>
          <a:xfrm>
            <a:off x="5765800" y="183896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A23333FA-C3A6-7A90-4841-F2B58CFCA9B3}"/>
              </a:ext>
            </a:extLst>
          </p:cNvPr>
          <p:cNvSpPr txBox="1"/>
          <p:nvPr/>
        </p:nvSpPr>
        <p:spPr>
          <a:xfrm>
            <a:off x="3413760" y="2447389"/>
            <a:ext cx="3307080" cy="646331"/>
          </a:xfrm>
          <a:prstGeom prst="rect">
            <a:avLst/>
          </a:prstGeom>
          <a:noFill/>
        </p:spPr>
        <p:txBody>
          <a:bodyPr wrap="square">
            <a:spAutoFit/>
          </a:bodyPr>
          <a:lstStyle/>
          <a:p>
            <a:r>
              <a:rPr lang="es-PE" dirty="0"/>
              <a:t>Valor de p: </a:t>
            </a:r>
            <a:r>
              <a:rPr lang="es-MX" dirty="0"/>
              <a:t>2.146297</a:t>
            </a:r>
            <a:r>
              <a:rPr lang="es-MX" baseline="30000" dirty="0"/>
              <a:t>-08</a:t>
            </a:r>
            <a:endParaRPr lang="es-PE" baseline="30000" dirty="0"/>
          </a:p>
          <a:p>
            <a:r>
              <a:rPr lang="es-PE" dirty="0" err="1"/>
              <a:t>Odds</a:t>
            </a:r>
            <a:r>
              <a:rPr lang="es-PE" dirty="0"/>
              <a:t> ratio: </a:t>
            </a:r>
            <a:r>
              <a:rPr lang="es-MX" dirty="0"/>
              <a:t>1.038</a:t>
            </a:r>
            <a:r>
              <a:rPr lang="es-PE" dirty="0"/>
              <a:t> [</a:t>
            </a:r>
            <a:r>
              <a:rPr lang="es-MX" dirty="0"/>
              <a:t>1.024-1.051</a:t>
            </a:r>
            <a:r>
              <a:rPr lang="es-PE" dirty="0"/>
              <a:t>]</a:t>
            </a:r>
          </a:p>
        </p:txBody>
      </p:sp>
      <p:sp>
        <p:nvSpPr>
          <p:cNvPr id="20" name="CuadroTexto 19">
            <a:extLst>
              <a:ext uri="{FF2B5EF4-FFF2-40B4-BE49-F238E27FC236}">
                <a16:creationId xmlns:a16="http://schemas.microsoft.com/office/drawing/2014/main" id="{CF71E542-F749-2F80-83EB-53ACE490FEAC}"/>
              </a:ext>
            </a:extLst>
          </p:cNvPr>
          <p:cNvSpPr txBox="1"/>
          <p:nvPr/>
        </p:nvSpPr>
        <p:spPr>
          <a:xfrm>
            <a:off x="2595880" y="3503300"/>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Se agregó al modelo estadístico a la especialidad como otra variable independiente</a:t>
            </a:r>
            <a:endParaRPr lang="es-PE" dirty="0"/>
          </a:p>
        </p:txBody>
      </p:sp>
      <p:sp>
        <p:nvSpPr>
          <p:cNvPr id="21" name="Rectángulo: esquinas redondeadas 20">
            <a:extLst>
              <a:ext uri="{FF2B5EF4-FFF2-40B4-BE49-F238E27FC236}">
                <a16:creationId xmlns:a16="http://schemas.microsoft.com/office/drawing/2014/main" id="{84164E02-CEE7-9F50-8F07-95A62FBAF610}"/>
              </a:ext>
            </a:extLst>
          </p:cNvPr>
          <p:cNvSpPr/>
          <p:nvPr/>
        </p:nvSpPr>
        <p:spPr>
          <a:xfrm>
            <a:off x="3413760" y="4362544"/>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2" name="Rectángulo: esquinas redondeadas 21">
            <a:extLst>
              <a:ext uri="{FF2B5EF4-FFF2-40B4-BE49-F238E27FC236}">
                <a16:creationId xmlns:a16="http://schemas.microsoft.com/office/drawing/2014/main" id="{AC884149-6672-CBFC-D508-F6E48018AB4F}"/>
              </a:ext>
            </a:extLst>
          </p:cNvPr>
          <p:cNvSpPr/>
          <p:nvPr/>
        </p:nvSpPr>
        <p:spPr>
          <a:xfrm>
            <a:off x="6675122" y="4362544"/>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23" name="Flecha: a la derecha 22">
            <a:extLst>
              <a:ext uri="{FF2B5EF4-FFF2-40B4-BE49-F238E27FC236}">
                <a16:creationId xmlns:a16="http://schemas.microsoft.com/office/drawing/2014/main" id="{BB01BF87-30AC-04A6-A767-1F44A1BA056B}"/>
              </a:ext>
            </a:extLst>
          </p:cNvPr>
          <p:cNvSpPr/>
          <p:nvPr/>
        </p:nvSpPr>
        <p:spPr>
          <a:xfrm>
            <a:off x="5765800" y="4514944"/>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4761006A-6D2E-3B8A-22D3-1BEA5FFF1DDB}"/>
              </a:ext>
            </a:extLst>
          </p:cNvPr>
          <p:cNvSpPr txBox="1"/>
          <p:nvPr/>
        </p:nvSpPr>
        <p:spPr>
          <a:xfrm>
            <a:off x="3413760" y="5123372"/>
            <a:ext cx="3423920" cy="646331"/>
          </a:xfrm>
          <a:prstGeom prst="rect">
            <a:avLst/>
          </a:prstGeom>
          <a:noFill/>
        </p:spPr>
        <p:txBody>
          <a:bodyPr wrap="square">
            <a:spAutoFit/>
          </a:bodyPr>
          <a:lstStyle/>
          <a:p>
            <a:r>
              <a:rPr lang="es-PE" dirty="0"/>
              <a:t>Valor de p: </a:t>
            </a:r>
            <a:r>
              <a:rPr lang="es-MX" dirty="0"/>
              <a:t>1.210564</a:t>
            </a:r>
            <a:r>
              <a:rPr lang="es-MX" baseline="30000" dirty="0"/>
              <a:t>-10</a:t>
            </a:r>
          </a:p>
          <a:p>
            <a:r>
              <a:rPr lang="es-PE" dirty="0" err="1"/>
              <a:t>Odds</a:t>
            </a:r>
            <a:r>
              <a:rPr lang="es-PE" dirty="0"/>
              <a:t> ratio: </a:t>
            </a:r>
            <a:r>
              <a:rPr lang="es-MX" dirty="0"/>
              <a:t>1.047</a:t>
            </a:r>
            <a:r>
              <a:rPr lang="es-PE" dirty="0"/>
              <a:t> [</a:t>
            </a:r>
            <a:r>
              <a:rPr lang="es-MX" dirty="0"/>
              <a:t>1.032-1.061</a:t>
            </a:r>
            <a:r>
              <a:rPr lang="es-PE" dirty="0"/>
              <a:t>]</a:t>
            </a:r>
          </a:p>
        </p:txBody>
      </p:sp>
      <p:sp>
        <p:nvSpPr>
          <p:cNvPr id="25" name="Rectángulo: esquinas redondeadas 24">
            <a:extLst>
              <a:ext uri="{FF2B5EF4-FFF2-40B4-BE49-F238E27FC236}">
                <a16:creationId xmlns:a16="http://schemas.microsoft.com/office/drawing/2014/main" id="{68AC9012-9A8E-32FD-2CEC-0767C9A2EBFD}"/>
              </a:ext>
            </a:extLst>
          </p:cNvPr>
          <p:cNvSpPr/>
          <p:nvPr/>
        </p:nvSpPr>
        <p:spPr>
          <a:xfrm>
            <a:off x="731519" y="4357464"/>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27" name="Signo más 26">
            <a:extLst>
              <a:ext uri="{FF2B5EF4-FFF2-40B4-BE49-F238E27FC236}">
                <a16:creationId xmlns:a16="http://schemas.microsoft.com/office/drawing/2014/main" id="{8F229237-6F75-1405-59E5-79BE7DD17C76}"/>
              </a:ext>
            </a:extLst>
          </p:cNvPr>
          <p:cNvSpPr/>
          <p:nvPr/>
        </p:nvSpPr>
        <p:spPr>
          <a:xfrm>
            <a:off x="2876842" y="4425067"/>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 name="Rectángulo: esquinas redondeadas 1">
            <a:extLst>
              <a:ext uri="{FF2B5EF4-FFF2-40B4-BE49-F238E27FC236}">
                <a16:creationId xmlns:a16="http://schemas.microsoft.com/office/drawing/2014/main" id="{DE8A42CA-2F73-7484-9B49-47B8334BD040}"/>
              </a:ext>
            </a:extLst>
          </p:cNvPr>
          <p:cNvSpPr/>
          <p:nvPr/>
        </p:nvSpPr>
        <p:spPr>
          <a:xfrm>
            <a:off x="9162144" y="4527668"/>
            <a:ext cx="2298337" cy="12160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Resultados similares a los postulantes (como se esperaba)</a:t>
            </a:r>
            <a:endParaRPr lang="es-PE" dirty="0"/>
          </a:p>
        </p:txBody>
      </p:sp>
    </p:spTree>
    <p:extLst>
      <p:ext uri="{BB962C8B-B14F-4D97-AF65-F5344CB8AC3E}">
        <p14:creationId xmlns:p14="http://schemas.microsoft.com/office/powerpoint/2010/main" val="83089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animBg="1"/>
      <p:bldP spid="27" grpId="0" animBg="1"/>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648622"/>
            <a:ext cx="10058400" cy="3386588"/>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Se realizaron también los análisis por especialidad obteniendo resultados similares:</a:t>
            </a:r>
          </a:p>
          <a:p>
            <a:r>
              <a:rPr lang="es-PE" dirty="0"/>
              <a:t>En el sexo femenino destacó cirugía pediátrica.</a:t>
            </a:r>
          </a:p>
          <a:p>
            <a:r>
              <a:rPr lang="es-PE" dirty="0"/>
              <a:t>Se encontraron las mismas especialidades quirúrgicas con predominancia masculina: ortopedia y traumatología, urología, neurocirugía, cirugía de tórax y cardiovascular. Cardiología también fue la especialidad clínica con mayor predominancia masculina.</a:t>
            </a:r>
          </a:p>
        </p:txBody>
      </p:sp>
    </p:spTree>
    <p:extLst>
      <p:ext uri="{BB962C8B-B14F-4D97-AF65-F5344CB8AC3E}">
        <p14:creationId xmlns:p14="http://schemas.microsoft.com/office/powerpoint/2010/main" val="1900709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sexo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1998998"/>
            <a:ext cx="6582001" cy="4065651"/>
          </a:xfrm>
          <a:prstGeom prst="rect">
            <a:avLst/>
          </a:prstGeom>
          <a:noFill/>
          <a:ln>
            <a:noFill/>
          </a:ln>
        </p:spPr>
      </p:pic>
      <p:sp>
        <p:nvSpPr>
          <p:cNvPr id="6" name="Bocadillo nube: nube 5">
            <a:extLst>
              <a:ext uri="{FF2B5EF4-FFF2-40B4-BE49-F238E27FC236}">
                <a16:creationId xmlns:a16="http://schemas.microsoft.com/office/drawing/2014/main" id="{553EE887-644D-C090-464C-AF76472EAA47}"/>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7963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4769974-D1FC-C6C5-C9D5-B00C50B0F684}"/>
              </a:ext>
            </a:extLst>
          </p:cNvPr>
          <p:cNvSpPr txBox="1"/>
          <p:nvPr/>
        </p:nvSpPr>
        <p:spPr>
          <a:xfrm>
            <a:off x="2595880" y="454111"/>
            <a:ext cx="70002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buNone/>
            </a:pPr>
            <a:r>
              <a:rPr lang="es-MX" dirty="0"/>
              <a:t>Se realizó el mismo modelo, pero solamente para los ingresantes …</a:t>
            </a:r>
          </a:p>
        </p:txBody>
      </p:sp>
      <p:sp>
        <p:nvSpPr>
          <p:cNvPr id="6" name="Rectángulo: esquinas redondeadas 5">
            <a:extLst>
              <a:ext uri="{FF2B5EF4-FFF2-40B4-BE49-F238E27FC236}">
                <a16:creationId xmlns:a16="http://schemas.microsoft.com/office/drawing/2014/main" id="{D59EEDF4-7E68-3006-416D-8078D5400A33}"/>
              </a:ext>
            </a:extLst>
          </p:cNvPr>
          <p:cNvSpPr/>
          <p:nvPr/>
        </p:nvSpPr>
        <p:spPr>
          <a:xfrm>
            <a:off x="4749074" y="1238076"/>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7" name="Rectángulo: esquinas redondeadas 6">
            <a:extLst>
              <a:ext uri="{FF2B5EF4-FFF2-40B4-BE49-F238E27FC236}">
                <a16:creationId xmlns:a16="http://schemas.microsoft.com/office/drawing/2014/main" id="{29E3D025-9C08-67A9-2EC4-DFF6C5B2FD5A}"/>
              </a:ext>
            </a:extLst>
          </p:cNvPr>
          <p:cNvSpPr/>
          <p:nvPr/>
        </p:nvSpPr>
        <p:spPr>
          <a:xfrm>
            <a:off x="8010436" y="1238076"/>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8" name="Flecha: a la derecha 7">
            <a:extLst>
              <a:ext uri="{FF2B5EF4-FFF2-40B4-BE49-F238E27FC236}">
                <a16:creationId xmlns:a16="http://schemas.microsoft.com/office/drawing/2014/main" id="{B4EEF60C-4918-7556-9735-7C78E18B89DA}"/>
              </a:ext>
            </a:extLst>
          </p:cNvPr>
          <p:cNvSpPr/>
          <p:nvPr/>
        </p:nvSpPr>
        <p:spPr>
          <a:xfrm>
            <a:off x="7101114" y="1390476"/>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665BEE5D-2552-925A-D67C-FEEDAB5AB51E}"/>
              </a:ext>
            </a:extLst>
          </p:cNvPr>
          <p:cNvSpPr txBox="1"/>
          <p:nvPr/>
        </p:nvSpPr>
        <p:spPr>
          <a:xfrm>
            <a:off x="1915885" y="1911817"/>
            <a:ext cx="3423920" cy="646331"/>
          </a:xfrm>
          <a:prstGeom prst="rect">
            <a:avLst/>
          </a:prstGeom>
          <a:noFill/>
        </p:spPr>
        <p:txBody>
          <a:bodyPr wrap="square">
            <a:spAutoFit/>
          </a:bodyPr>
          <a:lstStyle/>
          <a:p>
            <a:r>
              <a:rPr lang="es-PE" dirty="0"/>
              <a:t>Valor de p: </a:t>
            </a:r>
            <a:r>
              <a:rPr lang="es-MX" dirty="0"/>
              <a:t>3.459630</a:t>
            </a:r>
            <a:r>
              <a:rPr lang="es-MX" baseline="30000" dirty="0"/>
              <a:t>-156</a:t>
            </a:r>
          </a:p>
          <a:p>
            <a:r>
              <a:rPr lang="es-PE" dirty="0" err="1"/>
              <a:t>Odds</a:t>
            </a:r>
            <a:r>
              <a:rPr lang="es-PE" dirty="0"/>
              <a:t> ratio: </a:t>
            </a:r>
            <a:r>
              <a:rPr lang="es-MX" dirty="0"/>
              <a:t>0.41</a:t>
            </a:r>
            <a:r>
              <a:rPr lang="es-PE" dirty="0"/>
              <a:t> [</a:t>
            </a:r>
            <a:r>
              <a:rPr lang="es-MX" dirty="0"/>
              <a:t>0.39-0.44</a:t>
            </a:r>
            <a:r>
              <a:rPr lang="es-PE" dirty="0"/>
              <a:t>]</a:t>
            </a:r>
          </a:p>
        </p:txBody>
      </p:sp>
      <p:sp>
        <p:nvSpPr>
          <p:cNvPr id="10" name="Rectángulo: esquinas redondeadas 9">
            <a:extLst>
              <a:ext uri="{FF2B5EF4-FFF2-40B4-BE49-F238E27FC236}">
                <a16:creationId xmlns:a16="http://schemas.microsoft.com/office/drawing/2014/main" id="{F1F1EC3B-B246-A992-C3A9-C35507A842FB}"/>
              </a:ext>
            </a:extLst>
          </p:cNvPr>
          <p:cNvSpPr/>
          <p:nvPr/>
        </p:nvSpPr>
        <p:spPr>
          <a:xfrm>
            <a:off x="1915885" y="1232996"/>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11" name="Signo más 10">
            <a:extLst>
              <a:ext uri="{FF2B5EF4-FFF2-40B4-BE49-F238E27FC236}">
                <a16:creationId xmlns:a16="http://schemas.microsoft.com/office/drawing/2014/main" id="{D3F173AD-449F-A8AA-10D8-C6FC80F846B2}"/>
              </a:ext>
            </a:extLst>
          </p:cNvPr>
          <p:cNvSpPr/>
          <p:nvPr/>
        </p:nvSpPr>
        <p:spPr>
          <a:xfrm>
            <a:off x="4212156" y="1300599"/>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55D91B80-B8AA-5037-BBD9-9A183388BD88}"/>
              </a:ext>
            </a:extLst>
          </p:cNvPr>
          <p:cNvSpPr/>
          <p:nvPr/>
        </p:nvSpPr>
        <p:spPr>
          <a:xfrm>
            <a:off x="4392868" y="3942027"/>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3" name="Rectángulo: esquinas redondeadas 12">
            <a:extLst>
              <a:ext uri="{FF2B5EF4-FFF2-40B4-BE49-F238E27FC236}">
                <a16:creationId xmlns:a16="http://schemas.microsoft.com/office/drawing/2014/main" id="{593579C6-101C-FEE5-4891-7A6FFFE8D513}"/>
              </a:ext>
            </a:extLst>
          </p:cNvPr>
          <p:cNvSpPr/>
          <p:nvPr/>
        </p:nvSpPr>
        <p:spPr>
          <a:xfrm>
            <a:off x="9196976" y="3942027"/>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4" name="Flecha: a la derecha 13">
            <a:extLst>
              <a:ext uri="{FF2B5EF4-FFF2-40B4-BE49-F238E27FC236}">
                <a16:creationId xmlns:a16="http://schemas.microsoft.com/office/drawing/2014/main" id="{AD12AA1E-2A56-829A-B710-FC16FA7E906E}"/>
              </a:ext>
            </a:extLst>
          </p:cNvPr>
          <p:cNvSpPr/>
          <p:nvPr/>
        </p:nvSpPr>
        <p:spPr>
          <a:xfrm>
            <a:off x="8307134" y="4104089"/>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5" name="Rectángulo: esquinas redondeadas 14">
            <a:extLst>
              <a:ext uri="{FF2B5EF4-FFF2-40B4-BE49-F238E27FC236}">
                <a16:creationId xmlns:a16="http://schemas.microsoft.com/office/drawing/2014/main" id="{43634BD8-8256-FDDB-AD24-30934BB741FE}"/>
              </a:ext>
            </a:extLst>
          </p:cNvPr>
          <p:cNvSpPr/>
          <p:nvPr/>
        </p:nvSpPr>
        <p:spPr>
          <a:xfrm>
            <a:off x="1364454" y="3942027"/>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16" name="Signo más 15">
            <a:extLst>
              <a:ext uri="{FF2B5EF4-FFF2-40B4-BE49-F238E27FC236}">
                <a16:creationId xmlns:a16="http://schemas.microsoft.com/office/drawing/2014/main" id="{ED45E9EC-DFCA-E858-D9DC-E0FF39AEFF58}"/>
              </a:ext>
            </a:extLst>
          </p:cNvPr>
          <p:cNvSpPr/>
          <p:nvPr/>
        </p:nvSpPr>
        <p:spPr>
          <a:xfrm>
            <a:off x="3758338" y="4009630"/>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9998726A-016D-83D4-80F5-A3F038A12098}"/>
              </a:ext>
            </a:extLst>
          </p:cNvPr>
          <p:cNvSpPr/>
          <p:nvPr/>
        </p:nvSpPr>
        <p:spPr>
          <a:xfrm>
            <a:off x="6667266" y="3583745"/>
            <a:ext cx="1500052" cy="4947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8" name="Rectángulo: esquinas redondeadas 17">
            <a:extLst>
              <a:ext uri="{FF2B5EF4-FFF2-40B4-BE49-F238E27FC236}">
                <a16:creationId xmlns:a16="http://schemas.microsoft.com/office/drawing/2014/main" id="{3DB8DA9A-2738-F9CC-7BE8-FDF2262719CB}"/>
              </a:ext>
            </a:extLst>
          </p:cNvPr>
          <p:cNvSpPr/>
          <p:nvPr/>
        </p:nvSpPr>
        <p:spPr>
          <a:xfrm>
            <a:off x="6667266" y="4362776"/>
            <a:ext cx="1500052" cy="4947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sz="1100" dirty="0"/>
              <a:t>(clínica vs. quirúrgica)</a:t>
            </a:r>
            <a:endParaRPr lang="es-PE" dirty="0"/>
          </a:p>
        </p:txBody>
      </p:sp>
      <p:sp>
        <p:nvSpPr>
          <p:cNvPr id="19" name="Signo de multiplicación 18">
            <a:extLst>
              <a:ext uri="{FF2B5EF4-FFF2-40B4-BE49-F238E27FC236}">
                <a16:creationId xmlns:a16="http://schemas.microsoft.com/office/drawing/2014/main" id="{A400068C-0262-1E3B-23E1-A61037E24ACC}"/>
              </a:ext>
            </a:extLst>
          </p:cNvPr>
          <p:cNvSpPr/>
          <p:nvPr/>
        </p:nvSpPr>
        <p:spPr>
          <a:xfrm>
            <a:off x="7293920" y="4118603"/>
            <a:ext cx="246744" cy="218274"/>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0" name="Signo más 19">
            <a:extLst>
              <a:ext uri="{FF2B5EF4-FFF2-40B4-BE49-F238E27FC236}">
                <a16:creationId xmlns:a16="http://schemas.microsoft.com/office/drawing/2014/main" id="{48F6B20D-EACE-B8C3-76DB-C1FC6BDD518B}"/>
              </a:ext>
            </a:extLst>
          </p:cNvPr>
          <p:cNvSpPr/>
          <p:nvPr/>
        </p:nvSpPr>
        <p:spPr>
          <a:xfrm>
            <a:off x="6032736" y="4009630"/>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1" name="CuadroTexto 20">
            <a:extLst>
              <a:ext uri="{FF2B5EF4-FFF2-40B4-BE49-F238E27FC236}">
                <a16:creationId xmlns:a16="http://schemas.microsoft.com/office/drawing/2014/main" id="{D218CFC8-AF47-EE8A-12D4-17518D0D10C0}"/>
              </a:ext>
            </a:extLst>
          </p:cNvPr>
          <p:cNvSpPr txBox="1"/>
          <p:nvPr/>
        </p:nvSpPr>
        <p:spPr>
          <a:xfrm>
            <a:off x="6719889" y="3253990"/>
            <a:ext cx="1394806" cy="307777"/>
          </a:xfrm>
          <a:prstGeom prst="rect">
            <a:avLst/>
          </a:prstGeom>
          <a:noFill/>
        </p:spPr>
        <p:txBody>
          <a:bodyPr wrap="square" rtlCol="0">
            <a:spAutoFit/>
          </a:bodyPr>
          <a:lstStyle/>
          <a:p>
            <a:pPr algn="ctr"/>
            <a:r>
              <a:rPr lang="es-MX" sz="1400" i="1" dirty="0"/>
              <a:t>Interacción</a:t>
            </a:r>
            <a:endParaRPr lang="es-PE" i="1" dirty="0"/>
          </a:p>
        </p:txBody>
      </p:sp>
      <p:sp>
        <p:nvSpPr>
          <p:cNvPr id="22" name="CuadroTexto 21">
            <a:extLst>
              <a:ext uri="{FF2B5EF4-FFF2-40B4-BE49-F238E27FC236}">
                <a16:creationId xmlns:a16="http://schemas.microsoft.com/office/drawing/2014/main" id="{B6441B71-C9BD-BBF6-1421-32C54D2F8D88}"/>
              </a:ext>
            </a:extLst>
          </p:cNvPr>
          <p:cNvSpPr txBox="1"/>
          <p:nvPr/>
        </p:nvSpPr>
        <p:spPr>
          <a:xfrm>
            <a:off x="2595880" y="2780444"/>
            <a:ext cx="70002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lgn="ctr">
              <a:buNone/>
            </a:pPr>
            <a:r>
              <a:rPr lang="es-MX" dirty="0"/>
              <a:t>Al agregar la interacción …</a:t>
            </a:r>
          </a:p>
        </p:txBody>
      </p:sp>
      <p:sp>
        <p:nvSpPr>
          <p:cNvPr id="23" name="Bocadillo: rectángulo 22">
            <a:extLst>
              <a:ext uri="{FF2B5EF4-FFF2-40B4-BE49-F238E27FC236}">
                <a16:creationId xmlns:a16="http://schemas.microsoft.com/office/drawing/2014/main" id="{5160484D-E369-4E93-12DA-254BE9A026E9}"/>
              </a:ext>
            </a:extLst>
          </p:cNvPr>
          <p:cNvSpPr/>
          <p:nvPr/>
        </p:nvSpPr>
        <p:spPr>
          <a:xfrm>
            <a:off x="8418286" y="4796912"/>
            <a:ext cx="2278742" cy="1139431"/>
          </a:xfrm>
          <a:prstGeom prst="wedgeRectCallout">
            <a:avLst>
              <a:gd name="adj1" fmla="val -56502"/>
              <a:gd name="adj2" fmla="val -3138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Valor de p: 0.00137.</a:t>
            </a:r>
          </a:p>
          <a:p>
            <a:pPr algn="ctr"/>
            <a:r>
              <a:rPr lang="es-MX" dirty="0"/>
              <a:t>Significativo, pero probablemente no relevante</a:t>
            </a:r>
            <a:endParaRPr lang="es-PE" dirty="0"/>
          </a:p>
        </p:txBody>
      </p:sp>
    </p:spTree>
    <p:extLst>
      <p:ext uri="{BB962C8B-B14F-4D97-AF65-F5344CB8AC3E}">
        <p14:creationId xmlns:p14="http://schemas.microsoft.com/office/powerpoint/2010/main" val="216941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7477475"/>
              </p:ext>
            </p:extLst>
          </p:nvPr>
        </p:nvGraphicFramePr>
        <p:xfrm>
          <a:off x="1096963" y="1886858"/>
          <a:ext cx="10058399" cy="4165596"/>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47133">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dirty="0">
                          <a:effectLst/>
                        </a:rPr>
                        <a:t>Postulantes de sexo masculino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47133">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47133">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47133">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47133">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47133">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47133">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47133">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47133">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47133">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47133">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47133">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6675D4A-21BF-5653-DA68-77892A9075B6}"/>
              </a:ext>
            </a:extLst>
          </p:cNvPr>
          <p:cNvSpPr txBox="1"/>
          <p:nvPr/>
        </p:nvSpPr>
        <p:spPr>
          <a:xfrm>
            <a:off x="2637971" y="1706021"/>
            <a:ext cx="6916057"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MX" sz="2000" dirty="0"/>
              <a:t>Queda la duda …</a:t>
            </a:r>
          </a:p>
          <a:p>
            <a:r>
              <a:rPr lang="es-MX" sz="2000" dirty="0"/>
              <a:t>¿Hay alguna diferencia en el éxito de la postulación entre postulantes de sexo femenino y masculino?</a:t>
            </a:r>
            <a:endParaRPr lang="es-PE" sz="2000" dirty="0"/>
          </a:p>
        </p:txBody>
      </p:sp>
      <p:sp>
        <p:nvSpPr>
          <p:cNvPr id="6" name="Rectángulo: esquinas redondeadas 5">
            <a:extLst>
              <a:ext uri="{FF2B5EF4-FFF2-40B4-BE49-F238E27FC236}">
                <a16:creationId xmlns:a16="http://schemas.microsoft.com/office/drawing/2014/main" id="{A56F63EF-D045-97F0-A448-0F7276B35F43}"/>
              </a:ext>
            </a:extLst>
          </p:cNvPr>
          <p:cNvSpPr/>
          <p:nvPr/>
        </p:nvSpPr>
        <p:spPr>
          <a:xfrm>
            <a:off x="4749074" y="328459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7" name="Rectángulo: esquinas redondeadas 6">
            <a:extLst>
              <a:ext uri="{FF2B5EF4-FFF2-40B4-BE49-F238E27FC236}">
                <a16:creationId xmlns:a16="http://schemas.microsoft.com/office/drawing/2014/main" id="{60C73098-5710-FC15-87F9-CAE0365672EB}"/>
              </a:ext>
            </a:extLst>
          </p:cNvPr>
          <p:cNvSpPr/>
          <p:nvPr/>
        </p:nvSpPr>
        <p:spPr>
          <a:xfrm>
            <a:off x="8010436" y="328459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Resultado de postulación</a:t>
            </a:r>
            <a:endParaRPr lang="es-PE" dirty="0"/>
          </a:p>
        </p:txBody>
      </p:sp>
      <p:sp>
        <p:nvSpPr>
          <p:cNvPr id="8" name="Flecha: a la derecha 7">
            <a:extLst>
              <a:ext uri="{FF2B5EF4-FFF2-40B4-BE49-F238E27FC236}">
                <a16:creationId xmlns:a16="http://schemas.microsoft.com/office/drawing/2014/main" id="{E6A2C42E-78FF-8742-8D6B-F604D520C1A0}"/>
              </a:ext>
            </a:extLst>
          </p:cNvPr>
          <p:cNvSpPr/>
          <p:nvPr/>
        </p:nvSpPr>
        <p:spPr>
          <a:xfrm>
            <a:off x="7101114" y="343699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9" name="Rectángulo: esquinas redondeadas 8">
            <a:extLst>
              <a:ext uri="{FF2B5EF4-FFF2-40B4-BE49-F238E27FC236}">
                <a16:creationId xmlns:a16="http://schemas.microsoft.com/office/drawing/2014/main" id="{D7F4B9A0-7F02-0168-3E14-D2E8469B0F14}"/>
              </a:ext>
            </a:extLst>
          </p:cNvPr>
          <p:cNvSpPr/>
          <p:nvPr/>
        </p:nvSpPr>
        <p:spPr>
          <a:xfrm>
            <a:off x="2066831" y="3279510"/>
            <a:ext cx="210312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0" name="Signo más 9">
            <a:extLst>
              <a:ext uri="{FF2B5EF4-FFF2-40B4-BE49-F238E27FC236}">
                <a16:creationId xmlns:a16="http://schemas.microsoft.com/office/drawing/2014/main" id="{B12B9823-8EAB-0399-0667-C35C115EF2A1}"/>
              </a:ext>
            </a:extLst>
          </p:cNvPr>
          <p:cNvSpPr/>
          <p:nvPr/>
        </p:nvSpPr>
        <p:spPr>
          <a:xfrm>
            <a:off x="4212156" y="3347113"/>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625FFE2C-CF5E-66FB-B015-97085C07782A}"/>
              </a:ext>
            </a:extLst>
          </p:cNvPr>
          <p:cNvSpPr txBox="1"/>
          <p:nvPr/>
        </p:nvSpPr>
        <p:spPr>
          <a:xfrm>
            <a:off x="2066831" y="4009420"/>
            <a:ext cx="2844800" cy="646331"/>
          </a:xfrm>
          <a:prstGeom prst="rect">
            <a:avLst/>
          </a:prstGeom>
          <a:noFill/>
        </p:spPr>
        <p:txBody>
          <a:bodyPr wrap="square" rtlCol="0">
            <a:spAutoFit/>
          </a:bodyPr>
          <a:lstStyle/>
          <a:p>
            <a:r>
              <a:rPr lang="es-MX" dirty="0"/>
              <a:t>Valor de p: 0.1416485</a:t>
            </a:r>
            <a:br>
              <a:rPr lang="es-MX" dirty="0"/>
            </a:br>
            <a:r>
              <a:rPr lang="es-MX" dirty="0"/>
              <a:t>(no significativo)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CA70A-313C-6CEC-5CAD-8B3A2C7492AC}"/>
              </a:ext>
            </a:extLst>
          </p:cNvPr>
          <p:cNvSpPr>
            <a:spLocks noGrp="1"/>
          </p:cNvSpPr>
          <p:nvPr>
            <p:ph type="title"/>
          </p:nvPr>
        </p:nvSpPr>
        <p:spPr/>
        <p:txBody>
          <a:bodyPr/>
          <a:lstStyle/>
          <a:p>
            <a:r>
              <a:rPr lang="es-MX" dirty="0"/>
              <a:t>Sexo vs. género (según la OMS)</a:t>
            </a:r>
            <a:endParaRPr lang="es-PE" dirty="0"/>
          </a:p>
        </p:txBody>
      </p:sp>
      <p:sp>
        <p:nvSpPr>
          <p:cNvPr id="6" name="Marcador de texto 5">
            <a:extLst>
              <a:ext uri="{FF2B5EF4-FFF2-40B4-BE49-F238E27FC236}">
                <a16:creationId xmlns:a16="http://schemas.microsoft.com/office/drawing/2014/main" id="{092AB98F-DD0E-13FB-1618-8E5663272DCA}"/>
              </a:ext>
            </a:extLst>
          </p:cNvPr>
          <p:cNvSpPr>
            <a:spLocks noGrp="1"/>
          </p:cNvSpPr>
          <p:nvPr>
            <p:ph type="body" idx="1"/>
          </p:nvPr>
        </p:nvSpPr>
        <p:spPr/>
        <p:txBody>
          <a:bodyPr/>
          <a:lstStyle/>
          <a:p>
            <a:r>
              <a:rPr lang="es-MX" dirty="0"/>
              <a:t>Género</a:t>
            </a:r>
            <a:endParaRPr lang="es-PE" dirty="0"/>
          </a:p>
        </p:txBody>
      </p:sp>
      <p:sp>
        <p:nvSpPr>
          <p:cNvPr id="3" name="Marcador de contenido 2">
            <a:extLst>
              <a:ext uri="{FF2B5EF4-FFF2-40B4-BE49-F238E27FC236}">
                <a16:creationId xmlns:a16="http://schemas.microsoft.com/office/drawing/2014/main" id="{368208D6-AAC0-FFF3-5250-A412EA91E76C}"/>
              </a:ext>
            </a:extLst>
          </p:cNvPr>
          <p:cNvSpPr>
            <a:spLocks noGrp="1"/>
          </p:cNvSpPr>
          <p:nvPr>
            <p:ph sz="half" idx="2"/>
          </p:nvPr>
        </p:nvSpPr>
        <p:spPr>
          <a:xfrm>
            <a:off x="839789" y="2505075"/>
            <a:ext cx="4626292" cy="3684588"/>
          </a:xfrm>
        </p:spPr>
        <p:txBody>
          <a:bodyPr/>
          <a:lstStyle/>
          <a:p>
            <a:pPr marL="0" lvl="1" indent="0">
              <a:buNone/>
            </a:pPr>
            <a:r>
              <a:rPr lang="es-MX" dirty="0"/>
              <a:t>Roles, características y oportunidades definidos por la sociedad que se consideran apropiados para los hombres, mujeres, niños, niñas, y personas con identidades no binarias.</a:t>
            </a:r>
          </a:p>
        </p:txBody>
      </p:sp>
      <p:sp>
        <p:nvSpPr>
          <p:cNvPr id="7" name="Marcador de texto 6">
            <a:extLst>
              <a:ext uri="{FF2B5EF4-FFF2-40B4-BE49-F238E27FC236}">
                <a16:creationId xmlns:a16="http://schemas.microsoft.com/office/drawing/2014/main" id="{349BDE93-7A7E-C38A-9FD1-DDE0E5E5134F}"/>
              </a:ext>
            </a:extLst>
          </p:cNvPr>
          <p:cNvSpPr>
            <a:spLocks noGrp="1"/>
          </p:cNvSpPr>
          <p:nvPr>
            <p:ph type="body" sz="quarter" idx="3"/>
          </p:nvPr>
        </p:nvSpPr>
        <p:spPr/>
        <p:txBody>
          <a:bodyPr/>
          <a:lstStyle/>
          <a:p>
            <a:r>
              <a:rPr lang="es-MX" dirty="0"/>
              <a:t>Sexo</a:t>
            </a:r>
            <a:endParaRPr lang="es-PE" dirty="0"/>
          </a:p>
        </p:txBody>
      </p:sp>
      <p:sp>
        <p:nvSpPr>
          <p:cNvPr id="8" name="Marcador de contenido 7">
            <a:extLst>
              <a:ext uri="{FF2B5EF4-FFF2-40B4-BE49-F238E27FC236}">
                <a16:creationId xmlns:a16="http://schemas.microsoft.com/office/drawing/2014/main" id="{16F76BD3-913D-0F41-47C2-AB67FFC7AF56}"/>
              </a:ext>
            </a:extLst>
          </p:cNvPr>
          <p:cNvSpPr>
            <a:spLocks noGrp="1"/>
          </p:cNvSpPr>
          <p:nvPr>
            <p:ph sz="quarter" idx="4"/>
          </p:nvPr>
        </p:nvSpPr>
        <p:spPr>
          <a:xfrm>
            <a:off x="6172200" y="2505075"/>
            <a:ext cx="4729480" cy="3684588"/>
          </a:xfrm>
        </p:spPr>
        <p:txBody>
          <a:bodyPr/>
          <a:lstStyle/>
          <a:p>
            <a:pPr marL="0" indent="0">
              <a:buNone/>
            </a:pPr>
            <a:r>
              <a:rPr lang="es-MX" dirty="0"/>
              <a:t>Características biológicas que definen a los seres humanos como hombres o mujeres.</a:t>
            </a:r>
          </a:p>
        </p:txBody>
      </p:sp>
      <p:pic>
        <p:nvPicPr>
          <p:cNvPr id="2050" name="Picture 2" descr="Gender, sex, symbol icon - Download on Iconfinder">
            <a:extLst>
              <a:ext uri="{FF2B5EF4-FFF2-40B4-BE49-F238E27FC236}">
                <a16:creationId xmlns:a16="http://schemas.microsoft.com/office/drawing/2014/main" id="{EF5829A9-9D9F-BD7D-1B5A-5FBAAA5D3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560" y="4210209"/>
            <a:ext cx="1351280" cy="13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816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sexo de acuerdo a región de postulación</a:t>
            </a:r>
            <a:endParaRPr lang="es-PE" dirty="0"/>
          </a:p>
        </p:txBody>
      </p:sp>
      <p:pic>
        <p:nvPicPr>
          <p:cNvPr id="7" name="Marcador de contenido 6">
            <a:extLst>
              <a:ext uri="{FF2B5EF4-FFF2-40B4-BE49-F238E27FC236}">
                <a16:creationId xmlns:a16="http://schemas.microsoft.com/office/drawing/2014/main" id="{0F110D49-10EA-D8FF-EB9E-D02E7CB316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9007" y="2029969"/>
            <a:ext cx="6633985" cy="4095052"/>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sexo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
        <p:nvSpPr>
          <p:cNvPr id="6" name="Bocadillo nube: nube 5">
            <a:extLst>
              <a:ext uri="{FF2B5EF4-FFF2-40B4-BE49-F238E27FC236}">
                <a16:creationId xmlns:a16="http://schemas.microsoft.com/office/drawing/2014/main" id="{6072F72F-BEAE-7488-4085-79F3AF619AA1}"/>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119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385434"/>
            <a:ext cx="10058400" cy="2200275"/>
          </a:xfrm>
        </p:spPr>
        <p:style>
          <a:lnRef idx="1">
            <a:schemeClr val="accent6"/>
          </a:lnRef>
          <a:fillRef idx="2">
            <a:schemeClr val="accent6"/>
          </a:fillRef>
          <a:effectRef idx="1">
            <a:schemeClr val="accent6"/>
          </a:effectRef>
          <a:fontRef idx="minor">
            <a:schemeClr val="dk1"/>
          </a:fontRef>
        </p:style>
        <p:txBody>
          <a:bodyPr anchor="ctr">
            <a:normAutofit fontScale="92500" lnSpcReduction="20000"/>
          </a:bodyPr>
          <a:lstStyle/>
          <a:p>
            <a:pPr marL="0" indent="0">
              <a:buNone/>
            </a:pPr>
            <a:r>
              <a:rPr lang="es-MX" dirty="0"/>
              <a:t>Llama la atención la región Oriente.</a:t>
            </a:r>
          </a:p>
          <a:p>
            <a:pPr marL="0" indent="0">
              <a:buNone/>
            </a:pPr>
            <a:r>
              <a:rPr lang="es-MX" dirty="0"/>
              <a:t>Tiene un número inferior de postulantes de sexo femenino en comparación a otras regiones.</a:t>
            </a:r>
          </a:p>
          <a:p>
            <a:pPr marL="0" indent="0">
              <a:buNone/>
            </a:pPr>
            <a:r>
              <a:rPr lang="es-MX" dirty="0"/>
              <a:t>Para el estudio comparativo de las distribuciones de sexo en las diferentes regiones y las tendencias de las mismas se realizaron modelos de regresión logística comparando cada región con las demás …</a:t>
            </a:r>
            <a:endParaRPr lang="es-PE" dirty="0"/>
          </a:p>
        </p:txBody>
      </p:sp>
      <p:sp>
        <p:nvSpPr>
          <p:cNvPr id="5" name="Rectángulo: esquinas redondeadas 4">
            <a:extLst>
              <a:ext uri="{FF2B5EF4-FFF2-40B4-BE49-F238E27FC236}">
                <a16:creationId xmlns:a16="http://schemas.microsoft.com/office/drawing/2014/main" id="{4D32862F-8451-B83A-0A39-6FA22768FABA}"/>
              </a:ext>
            </a:extLst>
          </p:cNvPr>
          <p:cNvSpPr/>
          <p:nvPr/>
        </p:nvSpPr>
        <p:spPr>
          <a:xfrm>
            <a:off x="4734560" y="4891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6" name="Rectángulo: esquinas redondeadas 5">
            <a:extLst>
              <a:ext uri="{FF2B5EF4-FFF2-40B4-BE49-F238E27FC236}">
                <a16:creationId xmlns:a16="http://schemas.microsoft.com/office/drawing/2014/main" id="{D15E9FAB-00AF-0ACB-F848-A803447DDE12}"/>
              </a:ext>
            </a:extLst>
          </p:cNvPr>
          <p:cNvSpPr/>
          <p:nvPr/>
        </p:nvSpPr>
        <p:spPr>
          <a:xfrm>
            <a:off x="7995922" y="4891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7" name="Flecha: a la derecha 6">
            <a:extLst>
              <a:ext uri="{FF2B5EF4-FFF2-40B4-BE49-F238E27FC236}">
                <a16:creationId xmlns:a16="http://schemas.microsoft.com/office/drawing/2014/main" id="{B3B8FD58-61D7-3088-EB11-F39C08C08718}"/>
              </a:ext>
            </a:extLst>
          </p:cNvPr>
          <p:cNvSpPr/>
          <p:nvPr/>
        </p:nvSpPr>
        <p:spPr>
          <a:xfrm>
            <a:off x="7086600" y="504403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8" name="Rectángulo: esquinas redondeadas 7">
            <a:extLst>
              <a:ext uri="{FF2B5EF4-FFF2-40B4-BE49-F238E27FC236}">
                <a16:creationId xmlns:a16="http://schemas.microsoft.com/office/drawing/2014/main" id="{23B3B1B4-DB27-C7C2-8376-A622E79C7D71}"/>
              </a:ext>
            </a:extLst>
          </p:cNvPr>
          <p:cNvSpPr/>
          <p:nvPr/>
        </p:nvSpPr>
        <p:spPr>
          <a:xfrm>
            <a:off x="2052317" y="4886551"/>
            <a:ext cx="210312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Región</a:t>
            </a:r>
            <a:endParaRPr lang="es-PE" dirty="0"/>
          </a:p>
        </p:txBody>
      </p:sp>
      <p:sp>
        <p:nvSpPr>
          <p:cNvPr id="9" name="Signo más 8">
            <a:extLst>
              <a:ext uri="{FF2B5EF4-FFF2-40B4-BE49-F238E27FC236}">
                <a16:creationId xmlns:a16="http://schemas.microsoft.com/office/drawing/2014/main" id="{BEF4DFF6-2508-ED55-8E30-A15C3036E613}"/>
              </a:ext>
            </a:extLst>
          </p:cNvPr>
          <p:cNvSpPr/>
          <p:nvPr/>
        </p:nvSpPr>
        <p:spPr>
          <a:xfrm>
            <a:off x="4197642" y="49541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6544B528-A747-A9B0-490D-F2F6826812D0}"/>
              </a:ext>
            </a:extLst>
          </p:cNvPr>
          <p:cNvSpPr txBox="1"/>
          <p:nvPr/>
        </p:nvSpPr>
        <p:spPr>
          <a:xfrm>
            <a:off x="2156095" y="4235484"/>
            <a:ext cx="4934857" cy="369332"/>
          </a:xfrm>
          <a:prstGeom prst="rect">
            <a:avLst/>
          </a:prstGeom>
          <a:noFill/>
        </p:spPr>
        <p:txBody>
          <a:bodyPr wrap="square" rtlCol="0">
            <a:spAutoFit/>
          </a:bodyPr>
          <a:lstStyle/>
          <a:p>
            <a:r>
              <a:rPr lang="es-MX" dirty="0"/>
              <a:t>Modelo de regresión logística:</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a:xfrm>
            <a:off x="838200" y="365125"/>
            <a:ext cx="10515600" cy="1521732"/>
          </a:xfrm>
        </p:spPr>
        <p:txBody>
          <a:bodyPr>
            <a:noAutofit/>
          </a:bodyPr>
          <a:lstStyle/>
          <a:p>
            <a:r>
              <a:rPr lang="es-MX" sz="3600" dirty="0"/>
              <a:t>Resultados del modelo de regresión logística del sexo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589314" y="1882096"/>
            <a:ext cx="9013371" cy="2515734"/>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También se agregó a los modelos de regresión logística la modificación del efecto del año de postulación en el sexo ocasionada por las regiones. Sin embargo, no se obtuvo significancia estadística de esta interacción en ninguna de las regiones, lo cual no sugiere que existan diferencias en las tendencias de sexo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170898"/>
            <a:ext cx="10058400" cy="919162"/>
          </a:xfrm>
        </p:spPr>
        <p:style>
          <a:lnRef idx="1">
            <a:schemeClr val="accent6"/>
          </a:lnRef>
          <a:fillRef idx="2">
            <a:schemeClr val="accent6"/>
          </a:fillRef>
          <a:effectRef idx="1">
            <a:schemeClr val="accent6"/>
          </a:effectRef>
          <a:fontRef idx="minor">
            <a:schemeClr val="dk1"/>
          </a:fontRef>
        </p:style>
        <p:txBody>
          <a:bodyPr/>
          <a:lstStyle/>
          <a:p>
            <a:pPr marL="0" indent="0">
              <a:buNone/>
            </a:pPr>
            <a:r>
              <a:rPr lang="es-MX" dirty="0"/>
              <a:t>Para concluir se realizó un modelo de regresión logística con las variables: especialidad, región, año de postulación.</a:t>
            </a:r>
            <a:endParaRPr lang="es-PE" dirty="0"/>
          </a:p>
        </p:txBody>
      </p:sp>
      <p:sp>
        <p:nvSpPr>
          <p:cNvPr id="5" name="Rectángulo: esquinas redondeadas 4">
            <a:extLst>
              <a:ext uri="{FF2B5EF4-FFF2-40B4-BE49-F238E27FC236}">
                <a16:creationId xmlns:a16="http://schemas.microsoft.com/office/drawing/2014/main" id="{AD2238AE-ABB7-FD20-78C2-B6B09891A97C}"/>
              </a:ext>
            </a:extLst>
          </p:cNvPr>
          <p:cNvSpPr/>
          <p:nvPr/>
        </p:nvSpPr>
        <p:spPr>
          <a:xfrm>
            <a:off x="1617972" y="2696357"/>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Año de postulación</a:t>
            </a:r>
            <a:endParaRPr lang="es-PE" sz="2000" dirty="0"/>
          </a:p>
        </p:txBody>
      </p:sp>
      <p:sp>
        <p:nvSpPr>
          <p:cNvPr id="6" name="Rectángulo: esquinas redondeadas 5">
            <a:extLst>
              <a:ext uri="{FF2B5EF4-FFF2-40B4-BE49-F238E27FC236}">
                <a16:creationId xmlns:a16="http://schemas.microsoft.com/office/drawing/2014/main" id="{98F6ABEF-F781-CF90-EB2E-7A3792065BA4}"/>
              </a:ext>
            </a:extLst>
          </p:cNvPr>
          <p:cNvSpPr/>
          <p:nvPr/>
        </p:nvSpPr>
        <p:spPr>
          <a:xfrm>
            <a:off x="8791755" y="2696358"/>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Sexo</a:t>
            </a:r>
            <a:endParaRPr lang="es-PE" sz="2000" dirty="0"/>
          </a:p>
        </p:txBody>
      </p:sp>
      <p:sp>
        <p:nvSpPr>
          <p:cNvPr id="7" name="Flecha: a la derecha 6">
            <a:extLst>
              <a:ext uri="{FF2B5EF4-FFF2-40B4-BE49-F238E27FC236}">
                <a16:creationId xmlns:a16="http://schemas.microsoft.com/office/drawing/2014/main" id="{37869281-B9FD-0CC6-A97F-B7FC5ECF6B68}"/>
              </a:ext>
            </a:extLst>
          </p:cNvPr>
          <p:cNvSpPr/>
          <p:nvPr/>
        </p:nvSpPr>
        <p:spPr>
          <a:xfrm>
            <a:off x="8044356" y="2853837"/>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sz="2000"/>
          </a:p>
        </p:txBody>
      </p:sp>
      <p:sp>
        <p:nvSpPr>
          <p:cNvPr id="8" name="Rectángulo: esquinas redondeadas 7">
            <a:extLst>
              <a:ext uri="{FF2B5EF4-FFF2-40B4-BE49-F238E27FC236}">
                <a16:creationId xmlns:a16="http://schemas.microsoft.com/office/drawing/2014/main" id="{CA851459-11AE-90EB-E134-80DB12D9471A}"/>
              </a:ext>
            </a:extLst>
          </p:cNvPr>
          <p:cNvSpPr/>
          <p:nvPr/>
        </p:nvSpPr>
        <p:spPr>
          <a:xfrm>
            <a:off x="6278166" y="2696357"/>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Región</a:t>
            </a:r>
            <a:endParaRPr lang="es-PE" sz="2000" dirty="0"/>
          </a:p>
        </p:txBody>
      </p:sp>
      <p:sp>
        <p:nvSpPr>
          <p:cNvPr id="9" name="Signo más 8">
            <a:extLst>
              <a:ext uri="{FF2B5EF4-FFF2-40B4-BE49-F238E27FC236}">
                <a16:creationId xmlns:a16="http://schemas.microsoft.com/office/drawing/2014/main" id="{9E7018FC-41FB-4664-22C6-F8F8F700ECA0}"/>
              </a:ext>
            </a:extLst>
          </p:cNvPr>
          <p:cNvSpPr/>
          <p:nvPr/>
        </p:nvSpPr>
        <p:spPr>
          <a:xfrm>
            <a:off x="3375259" y="2763960"/>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sz="2000"/>
          </a:p>
        </p:txBody>
      </p:sp>
      <p:sp>
        <p:nvSpPr>
          <p:cNvPr id="10" name="Rectángulo: esquinas redondeadas 9">
            <a:extLst>
              <a:ext uri="{FF2B5EF4-FFF2-40B4-BE49-F238E27FC236}">
                <a16:creationId xmlns:a16="http://schemas.microsoft.com/office/drawing/2014/main" id="{EAC7DE12-427D-008F-3CA7-00ADB941CB22}"/>
              </a:ext>
            </a:extLst>
          </p:cNvPr>
          <p:cNvSpPr/>
          <p:nvPr/>
        </p:nvSpPr>
        <p:spPr>
          <a:xfrm>
            <a:off x="3948069" y="2696357"/>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Especialidad</a:t>
            </a:r>
            <a:endParaRPr lang="es-PE" sz="2000" dirty="0"/>
          </a:p>
        </p:txBody>
      </p:sp>
      <p:sp>
        <p:nvSpPr>
          <p:cNvPr id="11" name="Signo más 10">
            <a:extLst>
              <a:ext uri="{FF2B5EF4-FFF2-40B4-BE49-F238E27FC236}">
                <a16:creationId xmlns:a16="http://schemas.microsoft.com/office/drawing/2014/main" id="{EA68443D-45EB-B047-9939-387EE0B18136}"/>
              </a:ext>
            </a:extLst>
          </p:cNvPr>
          <p:cNvSpPr/>
          <p:nvPr/>
        </p:nvSpPr>
        <p:spPr>
          <a:xfrm>
            <a:off x="5705356" y="2764906"/>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sz="2000"/>
          </a:p>
        </p:txBody>
      </p:sp>
      <p:sp>
        <p:nvSpPr>
          <p:cNvPr id="12" name="CuadroTexto 11">
            <a:extLst>
              <a:ext uri="{FF2B5EF4-FFF2-40B4-BE49-F238E27FC236}">
                <a16:creationId xmlns:a16="http://schemas.microsoft.com/office/drawing/2014/main" id="{50A304E0-24B5-AC30-A34F-B023C8472606}"/>
              </a:ext>
            </a:extLst>
          </p:cNvPr>
          <p:cNvSpPr txBox="1"/>
          <p:nvPr/>
        </p:nvSpPr>
        <p:spPr>
          <a:xfrm>
            <a:off x="1617972" y="3483427"/>
            <a:ext cx="3316885" cy="646331"/>
          </a:xfrm>
          <a:prstGeom prst="rect">
            <a:avLst/>
          </a:prstGeom>
          <a:noFill/>
        </p:spPr>
        <p:txBody>
          <a:bodyPr wrap="square" rtlCol="0">
            <a:spAutoFit/>
          </a:bodyPr>
          <a:lstStyle/>
          <a:p>
            <a:r>
              <a:rPr lang="es-MX" dirty="0"/>
              <a:t>Valor de p: 2.296120-60</a:t>
            </a:r>
          </a:p>
          <a:p>
            <a:r>
              <a:rPr lang="es-MX" dirty="0" err="1"/>
              <a:t>Odds</a:t>
            </a:r>
            <a:r>
              <a:rPr lang="es-MX" dirty="0"/>
              <a:t> ratio: 1.048 [1.042-1.054]</a:t>
            </a:r>
            <a:endParaRPr lang="es-PE" dirty="0"/>
          </a:p>
        </p:txBody>
      </p:sp>
      <p:sp>
        <p:nvSpPr>
          <p:cNvPr id="13" name="Bocadillo: rectángulo 12">
            <a:extLst>
              <a:ext uri="{FF2B5EF4-FFF2-40B4-BE49-F238E27FC236}">
                <a16:creationId xmlns:a16="http://schemas.microsoft.com/office/drawing/2014/main" id="{6201B82B-26F3-4D83-937C-A156DE8F74DB}"/>
              </a:ext>
            </a:extLst>
          </p:cNvPr>
          <p:cNvSpPr/>
          <p:nvPr/>
        </p:nvSpPr>
        <p:spPr>
          <a:xfrm>
            <a:off x="2612572" y="4589449"/>
            <a:ext cx="5268685" cy="795351"/>
          </a:xfrm>
          <a:prstGeom prst="wedgeRectCallout">
            <a:avLst>
              <a:gd name="adj1" fmla="val -31537"/>
              <a:gd name="adj2" fmla="val -8277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2400" dirty="0"/>
              <a:t>Se conservó la significancia estadística.</a:t>
            </a:r>
            <a:endParaRPr lang="es-PE" sz="2400" dirty="0"/>
          </a:p>
        </p:txBody>
      </p:sp>
    </p:spTree>
    <p:extLst>
      <p:ext uri="{BB962C8B-B14F-4D97-AF65-F5344CB8AC3E}">
        <p14:creationId xmlns:p14="http://schemas.microsoft.com/office/powerpoint/2010/main" val="945578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a:xfrm>
            <a:off x="838200" y="1690688"/>
            <a:ext cx="10515600" cy="4540295"/>
          </a:xfrm>
        </p:spPr>
        <p:txBody>
          <a:bodyPr>
            <a:normAutofit/>
          </a:bodyPr>
          <a:lstStyle/>
          <a:p>
            <a:r>
              <a:rPr lang="es-MX" dirty="0"/>
              <a:t>Predominancia del sexo masculino en especialidades quirúrgicas, compatible con estudios previos.</a:t>
            </a:r>
          </a:p>
          <a:p>
            <a:r>
              <a:rPr lang="es-MX" dirty="0"/>
              <a:t>Urología, traumatología y ortopedia, neurocirugía con predominancia masculina.</a:t>
            </a:r>
          </a:p>
          <a:p>
            <a:r>
              <a:rPr lang="es-MX" dirty="0"/>
              <a:t>Tendencia similar a la global en estas especialidades.</a:t>
            </a:r>
          </a:p>
          <a:p>
            <a:r>
              <a:rPr lang="es-MX" dirty="0"/>
              <a:t>Es probable que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a:xfrm>
            <a:off x="838200" y="1690688"/>
            <a:ext cx="10515600" cy="4486275"/>
          </a:xfrm>
        </p:spPr>
        <p:txBody>
          <a:bodyPr>
            <a:normAutofit/>
          </a:bodyPr>
          <a:lstStyle/>
          <a:p>
            <a:pPr marL="0" indent="0">
              <a:buNone/>
            </a:pPr>
            <a:r>
              <a:rPr lang="es-MX" dirty="0"/>
              <a:t>Ginecología y obstetricia:</a:t>
            </a:r>
          </a:p>
          <a:p>
            <a:r>
              <a:rPr lang="es-MX" dirty="0"/>
              <a:t>Estudios indican: preferida por mujeres, pacientes prefiere a ginecólogas-obstetras mujeres.</a:t>
            </a:r>
          </a:p>
          <a:p>
            <a:r>
              <a:rPr lang="es-MX" dirty="0"/>
              <a:t>Se encontró lo opuesto inicialmente (hasta el año 2018), luego el número de mujeres fue superior al de hombres.</a:t>
            </a:r>
          </a:p>
          <a:p>
            <a:r>
              <a:rPr lang="es-MX" dirty="0"/>
              <a:t>Mayor cambio en la distribución de sexo que la tendencia global.</a:t>
            </a:r>
          </a:p>
        </p:txBody>
      </p:sp>
    </p:spTree>
    <p:extLst>
      <p:ext uri="{BB962C8B-B14F-4D97-AF65-F5344CB8AC3E}">
        <p14:creationId xmlns:p14="http://schemas.microsoft.com/office/powerpoint/2010/main" val="378489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a:xfrm>
            <a:off x="838200" y="1690689"/>
            <a:ext cx="10515600" cy="4318226"/>
          </a:xfrm>
        </p:spPr>
        <p:txBody>
          <a:bodyPr>
            <a:normAutofit/>
          </a:bodyPr>
          <a:lstStyle/>
          <a:p>
            <a:r>
              <a:rPr lang="es-MX" dirty="0"/>
              <a:t>Es insuficiente la información sobre cómo se están incorporando las mujeres a las especialidades médicas.</a:t>
            </a:r>
          </a:p>
          <a:p>
            <a:r>
              <a:rPr lang="es-PE" dirty="0"/>
              <a:t>El primer paso para determinar causas de las diferencias es detectar primero estas diferencias.</a:t>
            </a:r>
          </a:p>
          <a:p>
            <a:r>
              <a:rPr lang="es-PE" dirty="0"/>
              <a:t>Diferencias de sexo en algunas especialidades (ej. quirúrgicas), son descritas por la literatura. Se describen discriminación por sexo, acoso sexual como posibles causas.</a:t>
            </a:r>
          </a:p>
        </p:txBody>
      </p:sp>
    </p:spTree>
    <p:extLst>
      <p:ext uri="{BB962C8B-B14F-4D97-AF65-F5344CB8AC3E}">
        <p14:creationId xmlns:p14="http://schemas.microsoft.com/office/powerpoint/2010/main" val="650012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a:xfrm>
            <a:off x="838200" y="1690688"/>
            <a:ext cx="10515600" cy="4486275"/>
          </a:xfrm>
        </p:spPr>
        <p:txBody>
          <a:bodyPr>
            <a:normAutofit/>
          </a:bodyPr>
          <a:lstStyle/>
          <a:p>
            <a:pPr marL="0" indent="0">
              <a:buNone/>
            </a:pPr>
            <a:r>
              <a:rPr lang="es-MX" dirty="0"/>
              <a:t>Cirugía general: </a:t>
            </a:r>
          </a:p>
          <a:p>
            <a:r>
              <a:rPr lang="es-MX" dirty="0"/>
              <a:t>Predominancia de sexo masculino</a:t>
            </a:r>
          </a:p>
          <a:p>
            <a:r>
              <a:rPr lang="es-MX" dirty="0"/>
              <a:t>Problemas como discriminación, acoso, entre otras barreras.</a:t>
            </a:r>
          </a:p>
          <a:p>
            <a:r>
              <a:rPr lang="es-MX" dirty="0"/>
              <a:t>Se encontró tendencia superior a la global para un aumento de postulantes de sexo femenino.</a:t>
            </a:r>
            <a:endParaRPr lang="es-PE" dirty="0"/>
          </a:p>
        </p:txBody>
      </p:sp>
    </p:spTree>
    <p:extLst>
      <p:ext uri="{BB962C8B-B14F-4D97-AF65-F5344CB8AC3E}">
        <p14:creationId xmlns:p14="http://schemas.microsoft.com/office/powerpoint/2010/main" val="2513378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a:xfrm>
            <a:off x="838200" y="1690688"/>
            <a:ext cx="10515600" cy="4486275"/>
          </a:xfrm>
        </p:spPr>
        <p:txBody>
          <a:bodyPr>
            <a:normAutofit/>
          </a:bodyPr>
          <a:lstStyle/>
          <a:p>
            <a:pPr marL="0" indent="0">
              <a:buNone/>
            </a:pPr>
            <a:r>
              <a:rPr lang="es-MX" dirty="0"/>
              <a:t>Cirugía plástica:</a:t>
            </a:r>
          </a:p>
          <a:p>
            <a:r>
              <a:rPr lang="es-MX" dirty="0"/>
              <a:t>Diversos problemas: sexismo, menor satisfacción, menos reconocimiento, menor representación académica.</a:t>
            </a:r>
          </a:p>
          <a:p>
            <a:r>
              <a:rPr lang="es-MX" dirty="0"/>
              <a:t>Estados Unidos: mismo número de residentes que los varones.</a:t>
            </a:r>
          </a:p>
          <a:p>
            <a:r>
              <a:rPr lang="es-MX" dirty="0"/>
              <a:t>Se encontró una tendencia hacia una menor participación femenina en los postulantes e ingresantes.</a:t>
            </a:r>
          </a:p>
        </p:txBody>
      </p:sp>
    </p:spTree>
    <p:extLst>
      <p:ext uri="{BB962C8B-B14F-4D97-AF65-F5344CB8AC3E}">
        <p14:creationId xmlns:p14="http://schemas.microsoft.com/office/powerpoint/2010/main" val="318319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8E07D-04F7-7FD0-1C85-7D1783A0E12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D6E65CB-4216-D35F-B980-633DBE0E54E6}"/>
              </a:ext>
            </a:extLst>
          </p:cNvPr>
          <p:cNvSpPr>
            <a:spLocks noGrp="1"/>
          </p:cNvSpPr>
          <p:nvPr>
            <p:ph idx="1"/>
          </p:nvPr>
        </p:nvSpPr>
        <p:spPr/>
        <p:txBody>
          <a:bodyPr/>
          <a:lstStyle/>
          <a:p>
            <a:pPr marL="0" indent="0">
              <a:buNone/>
            </a:pPr>
            <a:r>
              <a:rPr lang="es-MX" dirty="0"/>
              <a:t>Cirugía pediátrica:</a:t>
            </a:r>
          </a:p>
          <a:p>
            <a:r>
              <a:rPr lang="es-MX" dirty="0"/>
              <a:t>Escapa a lo encontrado en las otras especialidades quirúrgicas. No se encontró en estudios una predominancia femenina.</a:t>
            </a:r>
          </a:p>
          <a:p>
            <a:r>
              <a:rPr lang="es-MX" dirty="0"/>
              <a:t>Se encontró predominancia femenina, siendo más postulantes mujeres desde el año 2014.</a:t>
            </a:r>
          </a:p>
        </p:txBody>
      </p:sp>
    </p:spTree>
    <p:extLst>
      <p:ext uri="{BB962C8B-B14F-4D97-AF65-F5344CB8AC3E}">
        <p14:creationId xmlns:p14="http://schemas.microsoft.com/office/powerpoint/2010/main" val="2127837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a:xfrm>
            <a:off x="838200" y="1690688"/>
            <a:ext cx="10515600" cy="4486275"/>
          </a:xfrm>
        </p:spPr>
        <p:txBody>
          <a:bodyPr>
            <a:normAutofit/>
          </a:bodyPr>
          <a:lstStyle/>
          <a:p>
            <a:r>
              <a:rPr lang="es-MX" dirty="0"/>
              <a:t>Forma de determinar el sexo no fue directa, sino obtenida a partir del primer nombre. </a:t>
            </a:r>
          </a:p>
          <a:p>
            <a:r>
              <a:rPr lang="es-MX" dirty="0"/>
              <a:t>Se usó concepto de sexo en lugar de género.</a:t>
            </a:r>
          </a:p>
          <a:p>
            <a:r>
              <a:rPr lang="es-MX" dirty="0"/>
              <a:t>Con la metodología utilizada no se puede estudiar el espectro de género en aquellos que se identifican con un género no binario.</a:t>
            </a:r>
          </a:p>
          <a:p>
            <a:r>
              <a:rPr lang="es-MX" dirty="0"/>
              <a:t>Es necesario realizar otros estudios diseñados para abordar a la población con un género distinto al binario.</a:t>
            </a:r>
          </a:p>
        </p:txBody>
      </p:sp>
    </p:spTree>
    <p:extLst>
      <p:ext uri="{BB962C8B-B14F-4D97-AF65-F5344CB8AC3E}">
        <p14:creationId xmlns:p14="http://schemas.microsoft.com/office/powerpoint/2010/main" val="1065821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a:xfrm>
            <a:off x="838200" y="1690688"/>
            <a:ext cx="10515600" cy="4486275"/>
          </a:xfrm>
        </p:spPr>
        <p:txBody>
          <a:bodyPr>
            <a:normAutofit/>
          </a:bodyPr>
          <a:lstStyle/>
          <a:p>
            <a:r>
              <a:rPr lang="es-MX" dirty="0"/>
              <a:t>No existen estudios previos sobre la distribución de sexo y las tendencias de sexo en esta población.</a:t>
            </a:r>
          </a:p>
          <a:p>
            <a:r>
              <a:rPr lang="es-MX" dirty="0"/>
              <a:t>Se pudo estudiar la situación actual del Perú en esta población en los últimos años (11 años).</a:t>
            </a:r>
          </a:p>
          <a:p>
            <a:r>
              <a:rPr lang="es-MX" dirty="0"/>
              <a:t>Se observaron diferencias en la distribución de sexo y las tendencias en distintas especialidades y distintas regiones.</a:t>
            </a:r>
            <a:endParaRPr lang="es-PE" dirty="0"/>
          </a:p>
        </p:txBody>
      </p:sp>
    </p:spTree>
    <p:extLst>
      <p:ext uri="{BB962C8B-B14F-4D97-AF65-F5344CB8AC3E}">
        <p14:creationId xmlns:p14="http://schemas.microsoft.com/office/powerpoint/2010/main" val="1065016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a:bodyPr>
          <a:lstStyle/>
          <a:p>
            <a:r>
              <a:rPr lang="es-MX" dirty="0"/>
              <a:t>Explorar las causas de las diferencias encontradas es de utilidad para determinar si los motivos de las diferencias son problemáticos.</a:t>
            </a:r>
          </a:p>
          <a:p>
            <a:r>
              <a:rPr lang="es-MX" dirty="0"/>
              <a:t>Lo encontrado puede servir como base para ampliar la investigación en el tema, pudiendo revelar posibles problemas en la incorporación de la mujer a la fuerza laboral médica.</a:t>
            </a:r>
          </a:p>
          <a:p>
            <a:r>
              <a:rPr lang="es-MX" dirty="0"/>
              <a:t>Esta información puede usarse para implementar medidas: vestidores de ambos sexos, reforzar políticas para lactancia y embarazo.</a:t>
            </a:r>
          </a:p>
        </p:txBody>
      </p:sp>
    </p:spTree>
    <p:extLst>
      <p:ext uri="{BB962C8B-B14F-4D97-AF65-F5344CB8AC3E}">
        <p14:creationId xmlns:p14="http://schemas.microsoft.com/office/powerpoint/2010/main" val="27385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a:xfrm>
            <a:off x="838200" y="1690688"/>
            <a:ext cx="10515600" cy="4486275"/>
          </a:xfrm>
        </p:spPr>
        <p:txBody>
          <a:bodyPr>
            <a:normAutofit/>
          </a:bodyPr>
          <a:lstStyle/>
          <a:p>
            <a:pPr marL="0" indent="0">
              <a:buNone/>
            </a:pPr>
            <a:r>
              <a:rPr lang="es-MX" dirty="0"/>
              <a:t>Preguntas por contestar:</a:t>
            </a:r>
          </a:p>
          <a:p>
            <a:r>
              <a:rPr lang="es-MX" dirty="0"/>
              <a:t>Por qué la distribución de sexo es tan diferente en la región oriente.</a:t>
            </a:r>
          </a:p>
          <a:p>
            <a:r>
              <a:rPr lang="es-MX" dirty="0"/>
              <a:t>Cuáles son los motivos que explican las diferencias entre especialidades quirúrgicas y las demás en el Perú.</a:t>
            </a:r>
          </a:p>
          <a:p>
            <a:r>
              <a:rPr lang="es-MX" dirty="0"/>
              <a:t>Por qué cirugía pediátrica es diferente a las otras especialidades quirúrgicas (habiendo más postulantes e ingresantes de sexo femenino).</a:t>
            </a:r>
          </a:p>
          <a:p>
            <a:r>
              <a:rPr lang="es-MX" dirty="0"/>
              <a:t>Por qué cirugía plástica no sigue la tendencia de las demás especialidades (cada vez tiene menos mujeres).</a:t>
            </a:r>
          </a:p>
        </p:txBody>
      </p:sp>
    </p:spTree>
    <p:extLst>
      <p:ext uri="{BB962C8B-B14F-4D97-AF65-F5344CB8AC3E}">
        <p14:creationId xmlns:p14="http://schemas.microsoft.com/office/powerpoint/2010/main" val="122030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BDA67-E89A-2704-CFED-ED023CD2D4D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9C017284-01FE-29B5-109F-8FEE4E772F45}"/>
              </a:ext>
            </a:extLst>
          </p:cNvPr>
          <p:cNvSpPr>
            <a:spLocks noGrp="1"/>
          </p:cNvSpPr>
          <p:nvPr>
            <p:ph idx="1"/>
          </p:nvPr>
        </p:nvSpPr>
        <p:spPr>
          <a:xfrm>
            <a:off x="838200" y="1690688"/>
            <a:ext cx="10515600" cy="4486275"/>
          </a:xfrm>
        </p:spPr>
        <p:txBody>
          <a:bodyPr>
            <a:normAutofit/>
          </a:bodyPr>
          <a:lstStyle/>
          <a:p>
            <a:r>
              <a:rPr lang="es-MX" dirty="0"/>
              <a:t>Seguimiento de los médicos ingresantes a lo largo de su residencia médica: cuántos terminan, diferencias en cuanto al sexo o género.</a:t>
            </a:r>
          </a:p>
          <a:p>
            <a:r>
              <a:rPr lang="es-MX" dirty="0"/>
              <a:t>Seguimiento de los ingresantes para estudio de situaciones de acoso o presencia de barreras o dificultades ocasionadas por las diferencias de sexo.</a:t>
            </a:r>
          </a:p>
          <a:p>
            <a:endParaRPr lang="es-PE" dirty="0"/>
          </a:p>
        </p:txBody>
      </p:sp>
    </p:spTree>
    <p:extLst>
      <p:ext uri="{BB962C8B-B14F-4D97-AF65-F5344CB8AC3E}">
        <p14:creationId xmlns:p14="http://schemas.microsoft.com/office/powerpoint/2010/main" val="4184099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a:xfrm>
            <a:off x="838200" y="1567543"/>
            <a:ext cx="10515600" cy="4609420"/>
          </a:xfrm>
        </p:spPr>
        <p:txBody>
          <a:bodyPr>
            <a:normAutofit fontScale="92500" lnSpcReduction="10000"/>
          </a:bodyPr>
          <a:lstStyle/>
          <a:p>
            <a:pPr marL="457200" indent="-457200">
              <a:buFont typeface="+mj-lt"/>
              <a:buAutoNum type="arabicPeriod"/>
            </a:pPr>
            <a:r>
              <a:rPr lang="es-MX" sz="2000" dirty="0"/>
              <a:t>Hubo más postulantes de sexo masculino que de sexo femenino durante el periodo 2013-2023 en el programa de </a:t>
            </a:r>
            <a:r>
              <a:rPr lang="es-MX" sz="2000" dirty="0" err="1"/>
              <a:t>residentado</a:t>
            </a:r>
            <a:r>
              <a:rPr lang="es-MX" sz="2000" dirty="0"/>
              <a:t> médico del Perú y se encontró una tendencia hacia una mayor proporción de postulantes de sexo femenino.</a:t>
            </a:r>
          </a:p>
          <a:p>
            <a:pPr marL="457200" indent="-457200">
              <a:buFont typeface="+mj-lt"/>
              <a:buAutoNum type="arabicPeriod"/>
            </a:pPr>
            <a:r>
              <a:rPr lang="es-MX" sz="2000" dirty="0"/>
              <a:t>Se encontró una distribución de sexo heterogénea en los postulantes a las distintas especialidades médicas en el periodo 2013-2023 en el programa de </a:t>
            </a:r>
            <a:r>
              <a:rPr lang="es-MX" sz="2000" dirty="0" err="1"/>
              <a:t>residentado</a:t>
            </a:r>
            <a:r>
              <a:rPr lang="es-MX" sz="2000" dirty="0"/>
              <a:t> médico del Perú.</a:t>
            </a:r>
          </a:p>
          <a:p>
            <a:pPr marL="457200" indent="-457200">
              <a:buFont typeface="+mj-lt"/>
              <a:buAutoNum type="arabicPeriod"/>
            </a:pPr>
            <a:r>
              <a:rPr lang="es-MX" sz="2000" dirty="0"/>
              <a:t>Hubo más ingresantes de sexo masculino que de sexo femenino durante el periodo 2016-2023 en el programa de </a:t>
            </a:r>
            <a:r>
              <a:rPr lang="es-MX" sz="2000" dirty="0" err="1"/>
              <a:t>residentado</a:t>
            </a:r>
            <a:r>
              <a:rPr lang="es-MX" sz="2000" dirty="0"/>
              <a:t> médico del Perú y se encontró también una tendencia hacia una mayor proporción de ingresantes de sexo femenino.</a:t>
            </a:r>
          </a:p>
          <a:p>
            <a:pPr marL="457200" indent="-457200">
              <a:buFont typeface="+mj-lt"/>
              <a:buAutoNum type="arabicPeriod"/>
            </a:pPr>
            <a:r>
              <a:rPr lang="es-MX" sz="2000" dirty="0"/>
              <a:t>Se encontró una distribución de sexo heterogénea en los ingresantes a las distintas especialidades médicas en el periodo 2016-2023 en el programa de </a:t>
            </a:r>
            <a:r>
              <a:rPr lang="es-MX" sz="2000" dirty="0" err="1"/>
              <a:t>residentado</a:t>
            </a:r>
            <a:r>
              <a:rPr lang="es-MX" sz="2000" dirty="0"/>
              <a:t> médico del Perú.</a:t>
            </a:r>
          </a:p>
          <a:p>
            <a:pPr marL="457200" indent="-457200">
              <a:buFont typeface="+mj-lt"/>
              <a:buAutoNum type="arabicPeriod"/>
            </a:pPr>
            <a:r>
              <a:rPr lang="es-MX" sz="2000" dirty="0"/>
              <a:t>En las especialidades quirúrgicas hubo un mayor número de postulantes e ingresantes de sexo masculino, en comparación a aquellos de sexo femenino en el periodo de tiempo 2013-2023 en el programa de </a:t>
            </a:r>
            <a:r>
              <a:rPr lang="es-MX" sz="2000" dirty="0" err="1"/>
              <a:t>residentado</a:t>
            </a:r>
            <a:r>
              <a:rPr lang="es-MX" sz="2000" dirty="0"/>
              <a:t> médico del Perú.</a:t>
            </a:r>
          </a:p>
          <a:p>
            <a:pPr marL="457200" indent="-457200">
              <a:buFont typeface="+mj-lt"/>
              <a:buAutoNum type="arabicPeriod"/>
            </a:pPr>
            <a:r>
              <a:rPr lang="es-MX" sz="2000" dirty="0"/>
              <a:t>En las distintas regiones hubo una distribución de sexo heterogénea en los postulantes al programa de </a:t>
            </a:r>
            <a:r>
              <a:rPr lang="es-MX" sz="2000" dirty="0" err="1"/>
              <a:t>residentado</a:t>
            </a:r>
            <a:r>
              <a:rPr lang="es-MX" sz="2000" dirty="0"/>
              <a:t> médico del Perú, especialmente en la región Oriente en el periodo de tiempo 2013-2023.</a:t>
            </a:r>
          </a:p>
          <a:p>
            <a:endParaRPr lang="es-PE" sz="2000" dirty="0"/>
          </a:p>
        </p:txBody>
      </p:sp>
    </p:spTree>
    <p:extLst>
      <p:ext uri="{BB962C8B-B14F-4D97-AF65-F5344CB8AC3E}">
        <p14:creationId xmlns:p14="http://schemas.microsoft.com/office/powerpoint/2010/main" val="320169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77500" lnSpcReduction="20000"/>
          </a:bodyPr>
          <a:lstStyle/>
          <a:p>
            <a:pPr marL="457200" indent="-457200">
              <a:buFont typeface="+mj-lt"/>
              <a:buAutoNum type="arabicPeriod"/>
            </a:pPr>
            <a:r>
              <a:rPr lang="es-MX" dirty="0"/>
              <a:t>Explorar por qué la distribución de sexo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sexo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sexo y las tendencias de sexo al final de los programas de residencia médica. </a:t>
            </a:r>
          </a:p>
          <a:p>
            <a:pPr marL="457200" indent="-457200">
              <a:buFont typeface="+mj-lt"/>
              <a:buAutoNum type="arabicPeriod"/>
            </a:pPr>
            <a:r>
              <a:rPr lang="es-MX" dirty="0"/>
              <a:t>Realizar seguimiento a los ingresantes a las especialidades con predominancia del sexo opuesto para estudiar posibles barreras o dificultades producto del sexo. </a:t>
            </a:r>
          </a:p>
          <a:p>
            <a:pPr marL="457200" indent="-457200">
              <a:buFont typeface="+mj-lt"/>
              <a:buAutoNum type="arabicPeriod"/>
            </a:pPr>
            <a:r>
              <a:rPr lang="es-MX" dirty="0"/>
              <a:t>Registrar información sobre el sexo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a:xfrm>
            <a:off x="838200" y="1690688"/>
            <a:ext cx="8884920" cy="4465183"/>
          </a:xfrm>
        </p:spPr>
        <p:txBody>
          <a:bodyPr>
            <a:normAutofit/>
          </a:bodyPr>
          <a:lstStyle/>
          <a:p>
            <a:r>
              <a:rPr lang="es-MX" dirty="0"/>
              <a:t>Objetivo general: determinar las tendencias de sexo de los postulantes e ingresantes a las distintas especialidades médicas en el Perú durante el periodo 2013-2023.</a:t>
            </a:r>
          </a:p>
        </p:txBody>
      </p:sp>
    </p:spTree>
    <p:extLst>
      <p:ext uri="{BB962C8B-B14F-4D97-AF65-F5344CB8AC3E}">
        <p14:creationId xmlns:p14="http://schemas.microsoft.com/office/powerpoint/2010/main" val="25529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theme/theme1.xml><?xml version="1.0" encoding="utf-8"?>
<a:theme xmlns:a="http://schemas.openxmlformats.org/drawingml/2006/main" name="ucs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m" id="{DD06648A-8656-4671-B30C-B264DDF2FDEB}" vid="{7A3C18F1-132A-45E9-9346-33E7D95538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ucsm</Template>
  <TotalTime>698</TotalTime>
  <Words>6901</Words>
  <Application>Microsoft Office PowerPoint</Application>
  <PresentationFormat>Panorámica</PresentationFormat>
  <Paragraphs>837</Paragraphs>
  <Slides>71</Slides>
  <Notes>42</Notes>
  <HiddenSlides>16</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71</vt:i4>
      </vt:variant>
    </vt:vector>
  </HeadingPairs>
  <TitlesOfParts>
    <vt:vector size="76" baseType="lpstr">
      <vt:lpstr>Arial</vt:lpstr>
      <vt:lpstr>Calibri</vt:lpstr>
      <vt:lpstr>Calibri Light</vt:lpstr>
      <vt:lpstr>Wingdings</vt:lpstr>
      <vt:lpstr>ucsm</vt:lpstr>
      <vt:lpstr>Tendencias de sexo en postulantes e ingresantes al programa de residentado médico en el Perú entre los años 2013 y 2023</vt:lpstr>
      <vt:lpstr>Puntos a tratar</vt:lpstr>
      <vt:lpstr>Introducción y marco teórico</vt:lpstr>
      <vt:lpstr>Introducción y datos generales</vt:lpstr>
      <vt:lpstr>Sexo vs. género (según la OMS)</vt:lpstr>
      <vt:lpstr>Problema de investigación</vt:lpstr>
      <vt:lpstr>Objetivos</vt:lpstr>
      <vt:lpstr>Objetivo de la investigación</vt:lpstr>
      <vt:lpstr>Materiales y métodos</vt:lpstr>
      <vt:lpstr>Obtención de datos y asignación de sexo</vt:lpstr>
      <vt:lpstr>Información obtenida en la base de datos</vt:lpstr>
      <vt:lpstr>Análisis</vt:lpstr>
      <vt:lpstr>Resultados: estadísticas descriptivas generales</vt:lpstr>
      <vt:lpstr>Resultados descriptivos generales</vt:lpstr>
      <vt:lpstr>Número y distribución de sexo de los postulantes en los diferentes años</vt:lpstr>
      <vt:lpstr>Distribución de sexo en los distintos años de los postulantes </vt:lpstr>
      <vt:lpstr>Presentación de PowerPoint</vt:lpstr>
      <vt:lpstr>Resultados: comparación entre especialidades</vt:lpstr>
      <vt:lpstr>Número y distribución de sexo entre especialidades con mayor porcentaje de sexo femenino entre postulantes</vt:lpstr>
      <vt:lpstr>Número y distribución de sexo entre especialidades con mayor porcentaje de sexo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sexo</vt:lpstr>
      <vt:lpstr>Presentación de PowerPoint</vt:lpstr>
      <vt:lpstr>Proporción de postulantes de sexo femenino de especialidades con más postulantes entre aquellas que presentaban significancia estadística y un odds ratio superior a uno</vt:lpstr>
      <vt:lpstr>Proporción de postulantes de sexo femenino de especialidades médicas con más postulantes entre aquellas que presentaban significancia estadística y un odds ratio inferior a uno</vt:lpstr>
      <vt:lpstr>Presentación de PowerPoint</vt:lpstr>
      <vt:lpstr>Proporción de postulantes de sexo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sexo femenino separada por especialidades clínicas y quirúrgicas</vt:lpstr>
      <vt:lpstr>Presentación de PowerPoint</vt:lpstr>
      <vt:lpstr>Número de postulantes de sexo femenino a especialidades clínicas y quirúrgicas</vt:lpstr>
      <vt:lpstr>Número de postulantes de sexo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sexo de ingresantes en los distintos años</vt:lpstr>
      <vt:lpstr>Número de ingresantes a especialidades clínicas y quirúrgicas en los distintos años</vt:lpstr>
      <vt:lpstr>Presentación de PowerPoint</vt:lpstr>
      <vt:lpstr>Presentación de PowerPoint</vt:lpstr>
      <vt:lpstr>Proporción de ingresantes de sexo femenino separada por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Resultados: diferencias entre regiones de postulación</vt:lpstr>
      <vt:lpstr>Distribución de sexo de acuerdo a región de postulación</vt:lpstr>
      <vt:lpstr>Número de postulantes separados por región (Lima, Norte, Sur, Centro, Oriente)</vt:lpstr>
      <vt:lpstr>Proporción de postulantes de sexo femenino de acuerdo a la región</vt:lpstr>
      <vt:lpstr>Presentación de PowerPoint</vt:lpstr>
      <vt:lpstr>Resultados del modelo de regresión logística del sexo como variable dependiente y a la región de postulación y tiempo como variables independientes</vt:lpstr>
      <vt:lpstr>Presentación de PowerPoint</vt:lpstr>
      <vt:lpstr>Presentación de PowerPoint</vt:lpstr>
      <vt:lpstr>Discusión</vt:lpstr>
      <vt:lpstr>Comparación con estudios previos</vt:lpstr>
      <vt:lpstr>Comparación con estudios previos</vt:lpstr>
      <vt:lpstr>Comparación con estudios previos</vt:lpstr>
      <vt:lpstr>Comparación con estudios previos</vt:lpstr>
      <vt:lpstr>Comparación con estudios previos</vt:lpstr>
      <vt:lpstr>Limitaciones</vt:lpstr>
      <vt:lpstr>Implicancias y significancia del estudio</vt:lpstr>
      <vt:lpstr>Implicancias y significancia del estudio</vt:lpstr>
      <vt:lpstr>Direcciones de investigación futuras</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21</cp:revision>
  <dcterms:created xsi:type="dcterms:W3CDTF">2024-02-27T16:27:37Z</dcterms:created>
  <dcterms:modified xsi:type="dcterms:W3CDTF">2024-03-14T02:33:25Z</dcterms:modified>
</cp:coreProperties>
</file>