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Clases y objetos</a:t>
            </a:r>
          </a:p>
          <a:p>
            <a:pPr lvl="0" marL="0" indent="0">
              <a:buNone/>
            </a:pPr>
            <a:r>
              <a:rPr/>
              <a:t>Las clases y los objetos son los elementos básicos de la programación orientada a objetos. Una clase es una plantilla para crear objetos. Un objeto es una instancia de una clase.</a:t>
            </a:r>
          </a:p>
          <a:p>
            <a:pPr lvl="1"/>
            <a:r>
              <a:rPr/>
              <a:t>Una </a:t>
            </a:r>
            <a:r>
              <a:rPr b="1"/>
              <a:t>clase</a:t>
            </a:r>
            <a:r>
              <a:rPr/>
              <a:t> define las propiedades y los comportamientos de un conjunto de objetos. Por ejemplo, una clase definiría los atributos y los métodos de todos los objetos “perro” creados a partir de la misma.</a:t>
            </a:r>
          </a:p>
          <a:p>
            <a:pPr lvl="1"/>
            <a:r>
              <a:rPr/>
              <a:t>Un </a:t>
            </a:r>
            <a:r>
              <a:rPr b="1"/>
              <a:t>objeto</a:t>
            </a:r>
            <a:r>
              <a:rPr/>
              <a:t> es una instancia de una clase. Por ejemplo, el perro Spot es un objeto de la clase “Perro”. Spot tendrá todas las propiedades y comportamientos definidos para todos los perros, como la capacidad de ladrar y correr.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Crear</a:t>
            </a:r>
            <a:r>
              <a:rPr/>
              <a:t> </a:t>
            </a:r>
            <a:r>
              <a:rPr/>
              <a:t>clases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 Python, las clases se definen utilizando la palabra clave </a:t>
            </a:r>
            <a:r>
              <a:rPr b="1"/>
              <a:t>class</a:t>
            </a:r>
            <a:r>
              <a:rPr/>
              <a:t>, seguida del nombre de la clase. Los objetos se crean a partir de esa clase usando la sintaxis de nombre_de_clase(argumentos).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Método</a:t>
            </a:r>
            <a:r>
              <a:rPr/>
              <a:t> </a:t>
            </a:r>
            <a:r>
              <a:rPr/>
              <a:t>init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constructor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clase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Class Persona: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def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__init__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latin typeface="Courier"/>
              </a:rPr>
              <a:t>):</a:t>
            </a:r>
            <a:br/>
            <a:r>
              <a:rPr sz="1800">
                <a:latin typeface="Courier"/>
              </a:rPr>
              <a:t>    print(</a:t>
            </a:r>
            <a:r>
              <a:rPr sz="1800">
                <a:solidFill>
                  <a:srgbClr val="4070A0"/>
                </a:solidFill>
                <a:latin typeface="Courier"/>
              </a:rPr>
              <a:t>"Soy una persona"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</a:t>
            </a:r>
            <a:r>
              <a:rPr/>
              <a:t> </a:t>
            </a:r>
            <a:r>
              <a:rPr/>
              <a:t>crear</a:t>
            </a:r>
            <a:r>
              <a:rPr/>
              <a:t> </a:t>
            </a:r>
            <a:r>
              <a:rPr/>
              <a:t>objetos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clase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peter_parker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Persona()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partir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clase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puede</a:t>
            </a:r>
            <a:r>
              <a:rPr/>
              <a:t> </a:t>
            </a:r>
            <a:r>
              <a:rPr/>
              <a:t>crear</a:t>
            </a:r>
            <a:r>
              <a:rPr/>
              <a:t> </a:t>
            </a:r>
            <a:r>
              <a:rPr/>
              <a:t>otra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incluya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Class Superheroe(Persona):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def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__init__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latin typeface="Courier"/>
              </a:rPr>
              <a:t>):</a:t>
            </a:r>
            <a:br/>
            <a:r>
              <a:rPr sz="1800">
                <a:latin typeface="Courier"/>
              </a:rPr>
              <a:t>    super().</a:t>
            </a:r>
            <a:r>
              <a:rPr sz="1800">
                <a:solidFill>
                  <a:srgbClr val="06287E"/>
                </a:solidFill>
                <a:latin typeface="Courier"/>
              </a:rPr>
              <a:t>__init__</a:t>
            </a:r>
            <a:r>
              <a:rPr sz="1800">
                <a:latin typeface="Courier"/>
              </a:rPr>
              <a:t>()</a:t>
            </a:r>
            <a:br/>
            <a:r>
              <a:rPr sz="1800">
                <a:latin typeface="Courier"/>
              </a:rPr>
              <a:t>    print(</a:t>
            </a:r>
            <a:r>
              <a:rPr sz="1800">
                <a:solidFill>
                  <a:srgbClr val="4070A0"/>
                </a:solidFill>
                <a:latin typeface="Courier"/>
              </a:rPr>
              <a:t>"Tengo superpoderes"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Crear</a:t>
            </a:r>
            <a:r>
              <a:rPr/>
              <a:t> </a:t>
            </a:r>
            <a:r>
              <a:rPr/>
              <a:t>objetos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partir de una clase podemos crear tantos objetos (instancias de una clase) como queramos: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spiderman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Superheroe()</a:t>
            </a:r>
            <a:br/>
            <a:r>
              <a:rPr sz="1800">
                <a:latin typeface="Courier"/>
              </a:rPr>
              <a:t>superman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Superheroe()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Ejemplo con pokemon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 Pokemon: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def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__init__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latin typeface="Courier"/>
              </a:rPr>
              <a:t>, nombre, tipo, nivel):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latin typeface="Courier"/>
              </a:rPr>
              <a:t>.nombre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nombre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latin typeface="Courier"/>
              </a:rPr>
              <a:t>.tipo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tipo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latin typeface="Courier"/>
              </a:rPr>
              <a:t>.nivel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nivel</a:t>
            </a:r>
            <a:br/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def</a:t>
            </a:r>
            <a:r>
              <a:rPr sz="1800">
                <a:latin typeface="Courier"/>
              </a:rPr>
              <a:t> atacar(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latin typeface="Courier"/>
              </a:rPr>
              <a:t>):</a:t>
            </a:r>
            <a:br/>
            <a:r>
              <a:rPr sz="1800">
                <a:latin typeface="Courier"/>
              </a:rPr>
              <a:t>        print(</a:t>
            </a:r>
            <a:r>
              <a:rPr sz="1800">
                <a:solidFill>
                  <a:srgbClr val="BB6688"/>
                </a:solidFill>
                <a:latin typeface="Courier"/>
              </a:rPr>
              <a:t>f"</a:t>
            </a:r>
            <a:r>
              <a:rPr sz="1800">
                <a:solidFill>
                  <a:srgbClr val="4070A0"/>
                </a:solidFill>
                <a:latin typeface="Courier"/>
              </a:rPr>
              <a:t>{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solidFill>
                  <a:srgbClr val="4070A0"/>
                </a:solidFill>
                <a:latin typeface="Courier"/>
              </a:rPr>
              <a:t>.</a:t>
            </a:r>
            <a:r>
              <a:rPr sz="1800">
                <a:latin typeface="Courier"/>
              </a:rPr>
              <a:t>nombre</a:t>
            </a:r>
            <a:r>
              <a:rPr sz="1800">
                <a:solidFill>
                  <a:srgbClr val="4070A0"/>
                </a:solidFill>
                <a:latin typeface="Courier"/>
              </a:rPr>
              <a:t>}</a:t>
            </a:r>
            <a:r>
              <a:rPr sz="1800">
                <a:solidFill>
                  <a:srgbClr val="BB6688"/>
                </a:solidFill>
                <a:latin typeface="Courier"/>
              </a:rPr>
              <a:t> ha usado un ataque de </a:t>
            </a:r>
            <a:r>
              <a:rPr sz="1800">
                <a:solidFill>
                  <a:srgbClr val="4070A0"/>
                </a:solidFill>
                <a:latin typeface="Courier"/>
              </a:rPr>
              <a:t>{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solidFill>
                  <a:srgbClr val="4070A0"/>
                </a:solidFill>
                <a:latin typeface="Courier"/>
              </a:rPr>
              <a:t>.</a:t>
            </a:r>
            <a:r>
              <a:rPr sz="1800">
                <a:latin typeface="Courier"/>
              </a:rPr>
              <a:t>tipo</a:t>
            </a:r>
            <a:r>
              <a:rPr sz="1800">
                <a:solidFill>
                  <a:srgbClr val="4070A0"/>
                </a:solidFill>
                <a:latin typeface="Courier"/>
              </a:rPr>
              <a:t>}</a:t>
            </a:r>
            <a:r>
              <a:rPr sz="1800">
                <a:solidFill>
                  <a:srgbClr val="BB6688"/>
                </a:solidFill>
                <a:latin typeface="Courier"/>
              </a:rPr>
              <a:t>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def</a:t>
            </a:r>
            <a:r>
              <a:rPr sz="1800">
                <a:latin typeface="Courier"/>
              </a:rPr>
              <a:t> subir_nivel(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latin typeface="Courier"/>
              </a:rPr>
              <a:t>):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latin typeface="Courier"/>
              </a:rPr>
              <a:t>.nivel </a:t>
            </a:r>
            <a:r>
              <a:rPr sz="1800">
                <a:solidFill>
                  <a:srgbClr val="666666"/>
                </a:solidFill>
                <a:latin typeface="Courier"/>
              </a:rPr>
              <a:t>+=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>
                <a:latin typeface="Courier"/>
              </a:rPr>
              <a:t>        print(</a:t>
            </a:r>
            <a:r>
              <a:rPr sz="1800">
                <a:solidFill>
                  <a:srgbClr val="BB6688"/>
                </a:solidFill>
                <a:latin typeface="Courier"/>
              </a:rPr>
              <a:t>f"</a:t>
            </a:r>
            <a:r>
              <a:rPr sz="1800">
                <a:solidFill>
                  <a:srgbClr val="4070A0"/>
                </a:solidFill>
                <a:latin typeface="Courier"/>
              </a:rPr>
              <a:t>{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solidFill>
                  <a:srgbClr val="4070A0"/>
                </a:solidFill>
                <a:latin typeface="Courier"/>
              </a:rPr>
              <a:t>.</a:t>
            </a:r>
            <a:r>
              <a:rPr sz="1800">
                <a:latin typeface="Courier"/>
              </a:rPr>
              <a:t>nombre</a:t>
            </a:r>
            <a:r>
              <a:rPr sz="1800">
                <a:solidFill>
                  <a:srgbClr val="4070A0"/>
                </a:solidFill>
                <a:latin typeface="Courier"/>
              </a:rPr>
              <a:t>}</a:t>
            </a:r>
            <a:r>
              <a:rPr sz="1800">
                <a:solidFill>
                  <a:srgbClr val="BB6688"/>
                </a:solidFill>
                <a:latin typeface="Courier"/>
              </a:rPr>
              <a:t> ha subido al nivel </a:t>
            </a:r>
            <a:r>
              <a:rPr sz="1800">
                <a:solidFill>
                  <a:srgbClr val="4070A0"/>
                </a:solidFill>
                <a:latin typeface="Courier"/>
              </a:rPr>
              <a:t>{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solidFill>
                  <a:srgbClr val="4070A0"/>
                </a:solidFill>
                <a:latin typeface="Courier"/>
              </a:rPr>
              <a:t>.</a:t>
            </a:r>
            <a:r>
              <a:rPr sz="1800">
                <a:latin typeface="Courier"/>
              </a:rPr>
              <a:t>nivel</a:t>
            </a:r>
            <a:r>
              <a:rPr sz="1800">
                <a:solidFill>
                  <a:srgbClr val="4070A0"/>
                </a:solidFill>
                <a:latin typeface="Courier"/>
              </a:rPr>
              <a:t>}</a:t>
            </a:r>
            <a:r>
              <a:rPr sz="1800">
                <a:solidFill>
                  <a:srgbClr val="BB6688"/>
                </a:solidFill>
                <a:latin typeface="Courier"/>
              </a:rPr>
              <a:t>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pikachu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Pokemon(</a:t>
            </a:r>
            <a:r>
              <a:rPr sz="1800">
                <a:solidFill>
                  <a:srgbClr val="4070A0"/>
                </a:solidFill>
                <a:latin typeface="Courier"/>
              </a:rPr>
              <a:t>"Pikachu"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"Trueno"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pikachu.atacar()</a:t>
            </a:r>
            <a:br/>
            <a:r>
              <a:rPr sz="1800">
                <a:latin typeface="Courier"/>
              </a:rPr>
              <a:t>pikachu.subir_nivel()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2023-02-27T10:57:54Z</dcterms:created>
  <dcterms:modified xsi:type="dcterms:W3CDTF">2023-02-27T10:57:54Z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